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48"/>
  </p:notesMasterIdLst>
  <p:sldIdLst>
    <p:sldId id="878" r:id="rId2"/>
    <p:sldId id="760" r:id="rId3"/>
    <p:sldId id="840" r:id="rId4"/>
    <p:sldId id="842" r:id="rId5"/>
    <p:sldId id="1002" r:id="rId6"/>
    <p:sldId id="919" r:id="rId7"/>
    <p:sldId id="1003" r:id="rId8"/>
    <p:sldId id="1004" r:id="rId9"/>
    <p:sldId id="933" r:id="rId10"/>
    <p:sldId id="934" r:id="rId11"/>
    <p:sldId id="936" r:id="rId12"/>
    <p:sldId id="994" r:id="rId13"/>
    <p:sldId id="949" r:id="rId14"/>
    <p:sldId id="939" r:id="rId15"/>
    <p:sldId id="995" r:id="rId16"/>
    <p:sldId id="996" r:id="rId17"/>
    <p:sldId id="997" r:id="rId18"/>
    <p:sldId id="998" r:id="rId19"/>
    <p:sldId id="999" r:id="rId20"/>
    <p:sldId id="889" r:id="rId21"/>
    <p:sldId id="1000" r:id="rId22"/>
    <p:sldId id="1001" r:id="rId23"/>
    <p:sldId id="1009" r:id="rId24"/>
    <p:sldId id="1005" r:id="rId25"/>
    <p:sldId id="1006" r:id="rId26"/>
    <p:sldId id="891" r:id="rId27"/>
    <p:sldId id="1007" r:id="rId28"/>
    <p:sldId id="1008" r:id="rId29"/>
    <p:sldId id="875" r:id="rId30"/>
    <p:sldId id="864" r:id="rId31"/>
    <p:sldId id="915" r:id="rId32"/>
    <p:sldId id="1010" r:id="rId33"/>
    <p:sldId id="917" r:id="rId34"/>
    <p:sldId id="965" r:id="rId35"/>
    <p:sldId id="968" r:id="rId36"/>
    <p:sldId id="969" r:id="rId37"/>
    <p:sldId id="970" r:id="rId38"/>
    <p:sldId id="844" r:id="rId39"/>
    <p:sldId id="850" r:id="rId40"/>
    <p:sldId id="851" r:id="rId41"/>
    <p:sldId id="855" r:id="rId42"/>
    <p:sldId id="852" r:id="rId43"/>
    <p:sldId id="854" r:id="rId44"/>
    <p:sldId id="856" r:id="rId45"/>
    <p:sldId id="858" r:id="rId46"/>
    <p:sldId id="859" r:id="rId47"/>
  </p:sldIdLst>
  <p:sldSz cx="12192000" cy="6858000"/>
  <p:notesSz cx="6858000" cy="9144000"/>
  <p:embeddedFontLst>
    <p:embeddedFont>
      <p:font typeface="휴먼명조" panose="02010504000101010101" pitchFamily="2" charset="-127"/>
      <p:regular r:id="rId49"/>
    </p:embeddedFont>
    <p:embeddedFont>
      <p:font typeface="나눔바른고딕" panose="020B0603020101020101" pitchFamily="50" charset="-127"/>
      <p:regular r:id="rId50"/>
      <p:bold r:id="rId51"/>
    </p:embeddedFont>
    <p:embeddedFont>
      <p:font typeface="맑은 고딕" panose="020B0503020000020004" pitchFamily="50" charset="-127"/>
      <p:regular r:id="rId52"/>
      <p:bold r:id="rId53"/>
    </p:embeddedFont>
    <p:embeddedFont>
      <p:font typeface="조선일보명조" panose="02030304000000000000" pitchFamily="18" charset="-127"/>
      <p:regular r:id="rId54"/>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3D9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테마 스타일 1 - 강조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35" autoAdjust="0"/>
    <p:restoredTop sz="95214" autoAdjust="0"/>
  </p:normalViewPr>
  <p:slideViewPr>
    <p:cSldViewPr snapToGrid="0">
      <p:cViewPr varScale="1">
        <p:scale>
          <a:sx n="62" d="100"/>
          <a:sy n="62" d="100"/>
        </p:scale>
        <p:origin x="90" y="11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209719-D61E-457A-9568-B68383E774C7}" type="datetimeFigureOut">
              <a:rPr lang="ko-KR" altLang="en-US" smtClean="0"/>
              <a:t>2019-06-12</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DED1DF-7475-4524-B3FA-552A969B5E89}" type="slidenum">
              <a:rPr lang="ko-KR" altLang="en-US" smtClean="0"/>
              <a:t>‹#›</a:t>
            </a:fld>
            <a:endParaRPr lang="ko-KR" altLang="en-US"/>
          </a:p>
        </p:txBody>
      </p:sp>
    </p:spTree>
    <p:extLst>
      <p:ext uri="{BB962C8B-B14F-4D97-AF65-F5344CB8AC3E}">
        <p14:creationId xmlns:p14="http://schemas.microsoft.com/office/powerpoint/2010/main" val="3651225809"/>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4" name="슬라이드 번호 개체 틀 3"/>
          <p:cNvSpPr>
            <a:spLocks noGrp="1"/>
          </p:cNvSpPr>
          <p:nvPr>
            <p:ph type="sldNum" sz="quarter" idx="5"/>
          </p:nvPr>
        </p:nvSpPr>
        <p:spPr/>
        <p:txBody>
          <a:bodyPr/>
          <a:lstStyle/>
          <a:p>
            <a:fld id="{608C3DEF-A4BD-490E-A075-E423F0025E30}" type="slidenum">
              <a:rPr lang="ko-KR" altLang="en-US" smtClean="0"/>
              <a:t>2</a:t>
            </a:fld>
            <a:endParaRPr lang="ko-KR" altLang="en-US"/>
          </a:p>
        </p:txBody>
      </p:sp>
    </p:spTree>
    <p:extLst>
      <p:ext uri="{BB962C8B-B14F-4D97-AF65-F5344CB8AC3E}">
        <p14:creationId xmlns:p14="http://schemas.microsoft.com/office/powerpoint/2010/main" val="2909933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1137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866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55851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2761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795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9495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7667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4" name="슬라이드 번호 개체 틀 3"/>
          <p:cNvSpPr>
            <a:spLocks noGrp="1"/>
          </p:cNvSpPr>
          <p:nvPr>
            <p:ph type="sldNum" sz="quarter" idx="5"/>
          </p:nvPr>
        </p:nvSpPr>
        <p:spPr/>
        <p:txBody>
          <a:bodyPr/>
          <a:lstStyle/>
          <a:p>
            <a:fld id="{608C3DEF-A4BD-490E-A075-E423F0025E30}" type="slidenum">
              <a:rPr lang="ko-KR" altLang="en-US" smtClean="0"/>
              <a:t>20</a:t>
            </a:fld>
            <a:endParaRPr lang="ko-KR" altLang="en-US"/>
          </a:p>
        </p:txBody>
      </p:sp>
    </p:spTree>
    <p:extLst>
      <p:ext uri="{BB962C8B-B14F-4D97-AF65-F5344CB8AC3E}">
        <p14:creationId xmlns:p14="http://schemas.microsoft.com/office/powerpoint/2010/main" val="1987323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4" name="슬라이드 번호 개체 틀 3"/>
          <p:cNvSpPr>
            <a:spLocks noGrp="1"/>
          </p:cNvSpPr>
          <p:nvPr>
            <p:ph type="sldNum" sz="quarter" idx="5"/>
          </p:nvPr>
        </p:nvSpPr>
        <p:spPr/>
        <p:txBody>
          <a:bodyPr/>
          <a:lstStyle/>
          <a:p>
            <a:fld id="{608C3DEF-A4BD-490E-A075-E423F0025E30}" type="slidenum">
              <a:rPr lang="ko-KR" altLang="en-US" smtClean="0"/>
              <a:t>3</a:t>
            </a:fld>
            <a:endParaRPr lang="ko-KR" altLang="en-US"/>
          </a:p>
        </p:txBody>
      </p:sp>
    </p:spTree>
    <p:extLst>
      <p:ext uri="{BB962C8B-B14F-4D97-AF65-F5344CB8AC3E}">
        <p14:creationId xmlns:p14="http://schemas.microsoft.com/office/powerpoint/2010/main" val="23348647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9473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42733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50484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31929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워드</a:t>
            </a:r>
            <a:r>
              <a:rPr lang="en-US" altLang="ko-KR"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en-US"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라인</a:t>
            </a:r>
            <a:r>
              <a:rPr lang="en-US" altLang="ko-KR"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en-US"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파이</a:t>
            </a:r>
            <a:endParaRPr lang="en-US" altLang="ko-KR"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각 그래프 결과 글로 설명</a:t>
            </a:r>
            <a:endParaRPr lang="en-US" altLang="ko-KR"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워드 클라우드 설명</a:t>
            </a:r>
            <a:endParaRPr lang="en-US" altLang="ko-KR"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4" name="슬라이드 번호 개체 틀 3"/>
          <p:cNvSpPr>
            <a:spLocks noGrp="1"/>
          </p:cNvSpPr>
          <p:nvPr>
            <p:ph type="sldNum" sz="quarter" idx="5"/>
          </p:nvPr>
        </p:nvSpPr>
        <p:spPr/>
        <p:txBody>
          <a:bodyPr/>
          <a:lstStyle/>
          <a:p>
            <a:fld id="{608C3DEF-A4BD-490E-A075-E423F0025E30}" type="slidenum">
              <a:rPr lang="ko-KR" altLang="en-US" smtClean="0"/>
              <a:t>25</a:t>
            </a:fld>
            <a:endParaRPr lang="ko-KR" altLang="en-US"/>
          </a:p>
        </p:txBody>
      </p:sp>
    </p:spTree>
    <p:extLst>
      <p:ext uri="{BB962C8B-B14F-4D97-AF65-F5344CB8AC3E}">
        <p14:creationId xmlns:p14="http://schemas.microsoft.com/office/powerpoint/2010/main" val="42542154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4" name="슬라이드 번호 개체 틀 3"/>
          <p:cNvSpPr>
            <a:spLocks noGrp="1"/>
          </p:cNvSpPr>
          <p:nvPr>
            <p:ph type="sldNum" sz="quarter" idx="5"/>
          </p:nvPr>
        </p:nvSpPr>
        <p:spPr/>
        <p:txBody>
          <a:bodyPr/>
          <a:lstStyle/>
          <a:p>
            <a:fld id="{608C3DEF-A4BD-490E-A075-E423F0025E30}" type="slidenum">
              <a:rPr lang="ko-KR" altLang="en-US" smtClean="0"/>
              <a:t>26</a:t>
            </a:fld>
            <a:endParaRPr lang="ko-KR" altLang="en-US"/>
          </a:p>
        </p:txBody>
      </p:sp>
    </p:spTree>
    <p:extLst>
      <p:ext uri="{BB962C8B-B14F-4D97-AF65-F5344CB8AC3E}">
        <p14:creationId xmlns:p14="http://schemas.microsoft.com/office/powerpoint/2010/main" val="18234481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4" name="슬라이드 번호 개체 틀 3"/>
          <p:cNvSpPr>
            <a:spLocks noGrp="1"/>
          </p:cNvSpPr>
          <p:nvPr>
            <p:ph type="sldNum" sz="quarter" idx="5"/>
          </p:nvPr>
        </p:nvSpPr>
        <p:spPr/>
        <p:txBody>
          <a:bodyPr/>
          <a:lstStyle/>
          <a:p>
            <a:fld id="{608C3DEF-A4BD-490E-A075-E423F0025E30}" type="slidenum">
              <a:rPr lang="ko-KR" altLang="en-US" smtClean="0"/>
              <a:t>27</a:t>
            </a:fld>
            <a:endParaRPr lang="ko-KR" altLang="en-US"/>
          </a:p>
        </p:txBody>
      </p:sp>
    </p:spTree>
    <p:extLst>
      <p:ext uri="{BB962C8B-B14F-4D97-AF65-F5344CB8AC3E}">
        <p14:creationId xmlns:p14="http://schemas.microsoft.com/office/powerpoint/2010/main" val="12710893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4" name="슬라이드 번호 개체 틀 3"/>
          <p:cNvSpPr>
            <a:spLocks noGrp="1"/>
          </p:cNvSpPr>
          <p:nvPr>
            <p:ph type="sldNum" sz="quarter" idx="5"/>
          </p:nvPr>
        </p:nvSpPr>
        <p:spPr/>
        <p:txBody>
          <a:bodyPr/>
          <a:lstStyle/>
          <a:p>
            <a:fld id="{608C3DEF-A4BD-490E-A075-E423F0025E30}" type="slidenum">
              <a:rPr lang="ko-KR" altLang="en-US" smtClean="0"/>
              <a:t>28</a:t>
            </a:fld>
            <a:endParaRPr lang="ko-KR" altLang="en-US"/>
          </a:p>
        </p:txBody>
      </p:sp>
    </p:spTree>
    <p:extLst>
      <p:ext uri="{BB962C8B-B14F-4D97-AF65-F5344CB8AC3E}">
        <p14:creationId xmlns:p14="http://schemas.microsoft.com/office/powerpoint/2010/main" val="12967345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4" name="슬라이드 번호 개체 틀 3"/>
          <p:cNvSpPr>
            <a:spLocks noGrp="1"/>
          </p:cNvSpPr>
          <p:nvPr>
            <p:ph type="sldNum" sz="quarter" idx="5"/>
          </p:nvPr>
        </p:nvSpPr>
        <p:spPr/>
        <p:txBody>
          <a:bodyPr/>
          <a:lstStyle/>
          <a:p>
            <a:fld id="{608C3DEF-A4BD-490E-A075-E423F0025E30}" type="slidenum">
              <a:rPr lang="ko-KR" altLang="en-US" smtClean="0"/>
              <a:t>29</a:t>
            </a:fld>
            <a:endParaRPr lang="ko-KR" altLang="en-US"/>
          </a:p>
        </p:txBody>
      </p:sp>
    </p:spTree>
    <p:extLst>
      <p:ext uri="{BB962C8B-B14F-4D97-AF65-F5344CB8AC3E}">
        <p14:creationId xmlns:p14="http://schemas.microsoft.com/office/powerpoint/2010/main" val="32459614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4" name="슬라이드 번호 개체 틀 3"/>
          <p:cNvSpPr>
            <a:spLocks noGrp="1"/>
          </p:cNvSpPr>
          <p:nvPr>
            <p:ph type="sldNum" sz="quarter" idx="5"/>
          </p:nvPr>
        </p:nvSpPr>
        <p:spPr/>
        <p:txBody>
          <a:bodyPr/>
          <a:lstStyle/>
          <a:p>
            <a:fld id="{608C3DEF-A4BD-490E-A075-E423F0025E30}" type="slidenum">
              <a:rPr lang="ko-KR" altLang="en-US" smtClean="0"/>
              <a:t>30</a:t>
            </a:fld>
            <a:endParaRPr lang="ko-KR" altLang="en-US"/>
          </a:p>
        </p:txBody>
      </p:sp>
    </p:spTree>
    <p:extLst>
      <p:ext uri="{BB962C8B-B14F-4D97-AF65-F5344CB8AC3E}">
        <p14:creationId xmlns:p14="http://schemas.microsoft.com/office/powerpoint/2010/main" val="1279011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기간</a:t>
            </a:r>
            <a:r>
              <a:rPr lang="en-US" altLang="ko-KR"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en-US"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수정</a:t>
            </a:r>
            <a:endParaRPr lang="en-US" altLang="ko-KR"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선거 기간</a:t>
            </a:r>
            <a:r>
              <a:rPr lang="en-US" altLang="ko-KR"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-&gt; </a:t>
            </a:r>
            <a:r>
              <a:rPr lang="ko-KR" altLang="en-US"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유세 기간</a:t>
            </a:r>
            <a:r>
              <a:rPr lang="en-US" altLang="ko-KR"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글을 짧게</a:t>
            </a:r>
            <a:endParaRPr lang="en-US" altLang="ko-KR"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4" name="슬라이드 번호 개체 틀 3"/>
          <p:cNvSpPr>
            <a:spLocks noGrp="1"/>
          </p:cNvSpPr>
          <p:nvPr>
            <p:ph type="sldNum" sz="quarter" idx="5"/>
          </p:nvPr>
        </p:nvSpPr>
        <p:spPr/>
        <p:txBody>
          <a:bodyPr/>
          <a:lstStyle/>
          <a:p>
            <a:fld id="{608C3DEF-A4BD-490E-A075-E423F0025E30}" type="slidenum">
              <a:rPr lang="ko-KR" altLang="en-US" smtClean="0"/>
              <a:t>4</a:t>
            </a:fld>
            <a:endParaRPr lang="ko-KR" altLang="en-US"/>
          </a:p>
        </p:txBody>
      </p:sp>
    </p:spTree>
    <p:extLst>
      <p:ext uri="{BB962C8B-B14F-4D97-AF65-F5344CB8AC3E}">
        <p14:creationId xmlns:p14="http://schemas.microsoft.com/office/powerpoint/2010/main" val="41264161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4" name="슬라이드 번호 개체 틀 3"/>
          <p:cNvSpPr>
            <a:spLocks noGrp="1"/>
          </p:cNvSpPr>
          <p:nvPr>
            <p:ph type="sldNum" sz="quarter" idx="5"/>
          </p:nvPr>
        </p:nvSpPr>
        <p:spPr/>
        <p:txBody>
          <a:bodyPr/>
          <a:lstStyle/>
          <a:p>
            <a:fld id="{608C3DEF-A4BD-490E-A075-E423F0025E30}" type="slidenum">
              <a:rPr lang="ko-KR" altLang="en-US" smtClean="0"/>
              <a:t>31</a:t>
            </a:fld>
            <a:endParaRPr lang="ko-KR" altLang="en-US"/>
          </a:p>
        </p:txBody>
      </p:sp>
    </p:spTree>
    <p:extLst>
      <p:ext uri="{BB962C8B-B14F-4D97-AF65-F5344CB8AC3E}">
        <p14:creationId xmlns:p14="http://schemas.microsoft.com/office/powerpoint/2010/main" val="32531011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4" name="슬라이드 번호 개체 틀 3"/>
          <p:cNvSpPr>
            <a:spLocks noGrp="1"/>
          </p:cNvSpPr>
          <p:nvPr>
            <p:ph type="sldNum" sz="quarter" idx="5"/>
          </p:nvPr>
        </p:nvSpPr>
        <p:spPr/>
        <p:txBody>
          <a:bodyPr/>
          <a:lstStyle/>
          <a:p>
            <a:fld id="{608C3DEF-A4BD-490E-A075-E423F0025E30}" type="slidenum">
              <a:rPr lang="ko-KR" altLang="en-US" smtClean="0"/>
              <a:t>32</a:t>
            </a:fld>
            <a:endParaRPr lang="ko-KR" altLang="en-US"/>
          </a:p>
        </p:txBody>
      </p:sp>
    </p:spTree>
    <p:extLst>
      <p:ext uri="{BB962C8B-B14F-4D97-AF65-F5344CB8AC3E}">
        <p14:creationId xmlns:p14="http://schemas.microsoft.com/office/powerpoint/2010/main" val="37497827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4" name="슬라이드 번호 개체 틀 3"/>
          <p:cNvSpPr>
            <a:spLocks noGrp="1"/>
          </p:cNvSpPr>
          <p:nvPr>
            <p:ph type="sldNum" sz="quarter" idx="5"/>
          </p:nvPr>
        </p:nvSpPr>
        <p:spPr/>
        <p:txBody>
          <a:bodyPr/>
          <a:lstStyle/>
          <a:p>
            <a:fld id="{608C3DEF-A4BD-490E-A075-E423F0025E30}" type="slidenum">
              <a:rPr lang="ko-KR" altLang="en-US" smtClean="0"/>
              <a:t>33</a:t>
            </a:fld>
            <a:endParaRPr lang="ko-KR" altLang="en-US"/>
          </a:p>
        </p:txBody>
      </p:sp>
    </p:spTree>
    <p:extLst>
      <p:ext uri="{BB962C8B-B14F-4D97-AF65-F5344CB8AC3E}">
        <p14:creationId xmlns:p14="http://schemas.microsoft.com/office/powerpoint/2010/main" val="16093672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4" name="슬라이드 번호 개체 틀 3"/>
          <p:cNvSpPr>
            <a:spLocks noGrp="1"/>
          </p:cNvSpPr>
          <p:nvPr>
            <p:ph type="sldNum" sz="quarter" idx="5"/>
          </p:nvPr>
        </p:nvSpPr>
        <p:spPr/>
        <p:txBody>
          <a:bodyPr/>
          <a:lstStyle/>
          <a:p>
            <a:fld id="{608C3DEF-A4BD-490E-A075-E423F0025E30}" type="slidenum">
              <a:rPr lang="ko-KR" altLang="en-US" smtClean="0"/>
              <a:t>34</a:t>
            </a:fld>
            <a:endParaRPr lang="ko-KR" altLang="en-US"/>
          </a:p>
        </p:txBody>
      </p:sp>
    </p:spTree>
    <p:extLst>
      <p:ext uri="{BB962C8B-B14F-4D97-AF65-F5344CB8AC3E}">
        <p14:creationId xmlns:p14="http://schemas.microsoft.com/office/powerpoint/2010/main" val="550132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4" name="슬라이드 번호 개체 틀 3"/>
          <p:cNvSpPr>
            <a:spLocks noGrp="1"/>
          </p:cNvSpPr>
          <p:nvPr>
            <p:ph type="sldNum" sz="quarter" idx="5"/>
          </p:nvPr>
        </p:nvSpPr>
        <p:spPr/>
        <p:txBody>
          <a:bodyPr/>
          <a:lstStyle/>
          <a:p>
            <a:fld id="{608C3DEF-A4BD-490E-A075-E423F0025E30}" type="slidenum">
              <a:rPr lang="ko-KR" altLang="en-US" smtClean="0"/>
              <a:t>35</a:t>
            </a:fld>
            <a:endParaRPr lang="ko-KR" altLang="en-US"/>
          </a:p>
        </p:txBody>
      </p:sp>
    </p:spTree>
    <p:extLst>
      <p:ext uri="{BB962C8B-B14F-4D97-AF65-F5344CB8AC3E}">
        <p14:creationId xmlns:p14="http://schemas.microsoft.com/office/powerpoint/2010/main" val="4400603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4" name="슬라이드 번호 개체 틀 3"/>
          <p:cNvSpPr>
            <a:spLocks noGrp="1"/>
          </p:cNvSpPr>
          <p:nvPr>
            <p:ph type="sldNum" sz="quarter" idx="5"/>
          </p:nvPr>
        </p:nvSpPr>
        <p:spPr/>
        <p:txBody>
          <a:bodyPr/>
          <a:lstStyle/>
          <a:p>
            <a:fld id="{608C3DEF-A4BD-490E-A075-E423F0025E30}" type="slidenum">
              <a:rPr lang="ko-KR" altLang="en-US" smtClean="0"/>
              <a:t>36</a:t>
            </a:fld>
            <a:endParaRPr lang="ko-KR" altLang="en-US"/>
          </a:p>
        </p:txBody>
      </p:sp>
    </p:spTree>
    <p:extLst>
      <p:ext uri="{BB962C8B-B14F-4D97-AF65-F5344CB8AC3E}">
        <p14:creationId xmlns:p14="http://schemas.microsoft.com/office/powerpoint/2010/main" val="8746063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4" name="슬라이드 번호 개체 틀 3"/>
          <p:cNvSpPr>
            <a:spLocks noGrp="1"/>
          </p:cNvSpPr>
          <p:nvPr>
            <p:ph type="sldNum" sz="quarter" idx="5"/>
          </p:nvPr>
        </p:nvSpPr>
        <p:spPr/>
        <p:txBody>
          <a:bodyPr/>
          <a:lstStyle/>
          <a:p>
            <a:fld id="{608C3DEF-A4BD-490E-A075-E423F0025E30}" type="slidenum">
              <a:rPr lang="ko-KR" altLang="en-US" smtClean="0"/>
              <a:t>37</a:t>
            </a:fld>
            <a:endParaRPr lang="ko-KR" altLang="en-US"/>
          </a:p>
        </p:txBody>
      </p:sp>
    </p:spTree>
    <p:extLst>
      <p:ext uri="{BB962C8B-B14F-4D97-AF65-F5344CB8AC3E}">
        <p14:creationId xmlns:p14="http://schemas.microsoft.com/office/powerpoint/2010/main" val="10315019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4" name="슬라이드 번호 개체 틀 3"/>
          <p:cNvSpPr>
            <a:spLocks noGrp="1"/>
          </p:cNvSpPr>
          <p:nvPr>
            <p:ph type="sldNum" sz="quarter" idx="5"/>
          </p:nvPr>
        </p:nvSpPr>
        <p:spPr/>
        <p:txBody>
          <a:bodyPr/>
          <a:lstStyle/>
          <a:p>
            <a:fld id="{608C3DEF-A4BD-490E-A075-E423F0025E30}" type="slidenum">
              <a:rPr lang="ko-KR" altLang="en-US" smtClean="0"/>
              <a:t>38</a:t>
            </a:fld>
            <a:endParaRPr lang="ko-KR" altLang="en-US"/>
          </a:p>
        </p:txBody>
      </p:sp>
    </p:spTree>
    <p:extLst>
      <p:ext uri="{BB962C8B-B14F-4D97-AF65-F5344CB8AC3E}">
        <p14:creationId xmlns:p14="http://schemas.microsoft.com/office/powerpoint/2010/main" val="15663237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4" name="슬라이드 번호 개체 틀 3"/>
          <p:cNvSpPr>
            <a:spLocks noGrp="1"/>
          </p:cNvSpPr>
          <p:nvPr>
            <p:ph type="sldNum" sz="quarter" idx="5"/>
          </p:nvPr>
        </p:nvSpPr>
        <p:spPr/>
        <p:txBody>
          <a:bodyPr/>
          <a:lstStyle/>
          <a:p>
            <a:fld id="{608C3DEF-A4BD-490E-A075-E423F0025E30}" type="slidenum">
              <a:rPr lang="ko-KR" altLang="en-US" smtClean="0"/>
              <a:t>39</a:t>
            </a:fld>
            <a:endParaRPr lang="ko-KR" altLang="en-US"/>
          </a:p>
        </p:txBody>
      </p:sp>
    </p:spTree>
    <p:extLst>
      <p:ext uri="{BB962C8B-B14F-4D97-AF65-F5344CB8AC3E}">
        <p14:creationId xmlns:p14="http://schemas.microsoft.com/office/powerpoint/2010/main" val="5109416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4" name="슬라이드 번호 개체 틀 3"/>
          <p:cNvSpPr>
            <a:spLocks noGrp="1"/>
          </p:cNvSpPr>
          <p:nvPr>
            <p:ph type="sldNum" sz="quarter" idx="5"/>
          </p:nvPr>
        </p:nvSpPr>
        <p:spPr/>
        <p:txBody>
          <a:bodyPr/>
          <a:lstStyle/>
          <a:p>
            <a:fld id="{608C3DEF-A4BD-490E-A075-E423F0025E30}" type="slidenum">
              <a:rPr lang="ko-KR" altLang="en-US" smtClean="0"/>
              <a:t>40</a:t>
            </a:fld>
            <a:endParaRPr lang="ko-KR" altLang="en-US"/>
          </a:p>
        </p:txBody>
      </p:sp>
    </p:spTree>
    <p:extLst>
      <p:ext uri="{BB962C8B-B14F-4D97-AF65-F5344CB8AC3E}">
        <p14:creationId xmlns:p14="http://schemas.microsoft.com/office/powerpoint/2010/main" val="4140526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4" name="슬라이드 번호 개체 틀 3"/>
          <p:cNvSpPr>
            <a:spLocks noGrp="1"/>
          </p:cNvSpPr>
          <p:nvPr>
            <p:ph type="sldNum" sz="quarter" idx="5"/>
          </p:nvPr>
        </p:nvSpPr>
        <p:spPr/>
        <p:txBody>
          <a:bodyPr/>
          <a:lstStyle/>
          <a:p>
            <a:fld id="{608C3DEF-A4BD-490E-A075-E423F0025E30}" type="slidenum">
              <a:rPr lang="ko-KR" altLang="en-US" smtClean="0"/>
              <a:t>5</a:t>
            </a:fld>
            <a:endParaRPr lang="ko-KR" altLang="en-US"/>
          </a:p>
        </p:txBody>
      </p:sp>
    </p:spTree>
    <p:extLst>
      <p:ext uri="{BB962C8B-B14F-4D97-AF65-F5344CB8AC3E}">
        <p14:creationId xmlns:p14="http://schemas.microsoft.com/office/powerpoint/2010/main" val="8404041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4" name="슬라이드 번호 개체 틀 3"/>
          <p:cNvSpPr>
            <a:spLocks noGrp="1"/>
          </p:cNvSpPr>
          <p:nvPr>
            <p:ph type="sldNum" sz="quarter" idx="5"/>
          </p:nvPr>
        </p:nvSpPr>
        <p:spPr/>
        <p:txBody>
          <a:bodyPr/>
          <a:lstStyle/>
          <a:p>
            <a:fld id="{608C3DEF-A4BD-490E-A075-E423F0025E30}" type="slidenum">
              <a:rPr lang="ko-KR" altLang="en-US" smtClean="0"/>
              <a:t>41</a:t>
            </a:fld>
            <a:endParaRPr lang="ko-KR" altLang="en-US"/>
          </a:p>
        </p:txBody>
      </p:sp>
    </p:spTree>
    <p:extLst>
      <p:ext uri="{BB962C8B-B14F-4D97-AF65-F5344CB8AC3E}">
        <p14:creationId xmlns:p14="http://schemas.microsoft.com/office/powerpoint/2010/main" val="42585628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4" name="슬라이드 번호 개체 틀 3"/>
          <p:cNvSpPr>
            <a:spLocks noGrp="1"/>
          </p:cNvSpPr>
          <p:nvPr>
            <p:ph type="sldNum" sz="quarter" idx="5"/>
          </p:nvPr>
        </p:nvSpPr>
        <p:spPr/>
        <p:txBody>
          <a:bodyPr/>
          <a:lstStyle/>
          <a:p>
            <a:fld id="{608C3DEF-A4BD-490E-A075-E423F0025E30}" type="slidenum">
              <a:rPr lang="ko-KR" altLang="en-US" smtClean="0"/>
              <a:t>42</a:t>
            </a:fld>
            <a:endParaRPr lang="ko-KR" altLang="en-US"/>
          </a:p>
        </p:txBody>
      </p:sp>
    </p:spTree>
    <p:extLst>
      <p:ext uri="{BB962C8B-B14F-4D97-AF65-F5344CB8AC3E}">
        <p14:creationId xmlns:p14="http://schemas.microsoft.com/office/powerpoint/2010/main" val="542810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4" name="슬라이드 번호 개체 틀 3"/>
          <p:cNvSpPr>
            <a:spLocks noGrp="1"/>
          </p:cNvSpPr>
          <p:nvPr>
            <p:ph type="sldNum" sz="quarter" idx="5"/>
          </p:nvPr>
        </p:nvSpPr>
        <p:spPr/>
        <p:txBody>
          <a:bodyPr/>
          <a:lstStyle/>
          <a:p>
            <a:fld id="{608C3DEF-A4BD-490E-A075-E423F0025E30}" type="slidenum">
              <a:rPr lang="ko-KR" altLang="en-US" smtClean="0"/>
              <a:t>43</a:t>
            </a:fld>
            <a:endParaRPr lang="ko-KR" altLang="en-US"/>
          </a:p>
        </p:txBody>
      </p:sp>
    </p:spTree>
    <p:extLst>
      <p:ext uri="{BB962C8B-B14F-4D97-AF65-F5344CB8AC3E}">
        <p14:creationId xmlns:p14="http://schemas.microsoft.com/office/powerpoint/2010/main" val="26176810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4" name="슬라이드 번호 개체 틀 3"/>
          <p:cNvSpPr>
            <a:spLocks noGrp="1"/>
          </p:cNvSpPr>
          <p:nvPr>
            <p:ph type="sldNum" sz="quarter" idx="5"/>
          </p:nvPr>
        </p:nvSpPr>
        <p:spPr/>
        <p:txBody>
          <a:bodyPr/>
          <a:lstStyle/>
          <a:p>
            <a:fld id="{608C3DEF-A4BD-490E-A075-E423F0025E30}" type="slidenum">
              <a:rPr lang="ko-KR" altLang="en-US" smtClean="0"/>
              <a:t>44</a:t>
            </a:fld>
            <a:endParaRPr lang="ko-KR" altLang="en-US"/>
          </a:p>
        </p:txBody>
      </p:sp>
    </p:spTree>
    <p:extLst>
      <p:ext uri="{BB962C8B-B14F-4D97-AF65-F5344CB8AC3E}">
        <p14:creationId xmlns:p14="http://schemas.microsoft.com/office/powerpoint/2010/main" val="17408910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4" name="슬라이드 번호 개체 틀 3"/>
          <p:cNvSpPr>
            <a:spLocks noGrp="1"/>
          </p:cNvSpPr>
          <p:nvPr>
            <p:ph type="sldNum" sz="quarter" idx="5"/>
          </p:nvPr>
        </p:nvSpPr>
        <p:spPr/>
        <p:txBody>
          <a:bodyPr/>
          <a:lstStyle/>
          <a:p>
            <a:fld id="{608C3DEF-A4BD-490E-A075-E423F0025E30}" type="slidenum">
              <a:rPr lang="ko-KR" altLang="en-US" smtClean="0"/>
              <a:t>45</a:t>
            </a:fld>
            <a:endParaRPr lang="ko-KR" altLang="en-US"/>
          </a:p>
        </p:txBody>
      </p:sp>
    </p:spTree>
    <p:extLst>
      <p:ext uri="{BB962C8B-B14F-4D97-AF65-F5344CB8AC3E}">
        <p14:creationId xmlns:p14="http://schemas.microsoft.com/office/powerpoint/2010/main" val="3104502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4" name="슬라이드 번호 개체 틀 3"/>
          <p:cNvSpPr>
            <a:spLocks noGrp="1"/>
          </p:cNvSpPr>
          <p:nvPr>
            <p:ph type="sldNum" sz="quarter" idx="5"/>
          </p:nvPr>
        </p:nvSpPr>
        <p:spPr/>
        <p:txBody>
          <a:bodyPr/>
          <a:lstStyle/>
          <a:p>
            <a:fld id="{608C3DEF-A4BD-490E-A075-E423F0025E30}" type="slidenum">
              <a:rPr lang="ko-KR" altLang="en-US" smtClean="0"/>
              <a:t>46</a:t>
            </a:fld>
            <a:endParaRPr lang="ko-KR" altLang="en-US"/>
          </a:p>
        </p:txBody>
      </p:sp>
    </p:spTree>
    <p:extLst>
      <p:ext uri="{BB962C8B-B14F-4D97-AF65-F5344CB8AC3E}">
        <p14:creationId xmlns:p14="http://schemas.microsoft.com/office/powerpoint/2010/main" val="3519754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표 엑셀로 사진 찍어서 수정</a:t>
            </a:r>
            <a:r>
              <a:rPr lang="en-US" altLang="ko-KR"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a:t>
            </a:r>
            <a:r>
              <a:rPr lang="ko-KR" altLang="en-US"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수치만 표시</a:t>
            </a:r>
            <a:r>
              <a:rPr lang="en-US" altLang="ko-KR"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en-US"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퍼센트 </a:t>
            </a:r>
            <a:r>
              <a:rPr lang="en-US" altLang="ko-KR"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X)</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표를 다음 페이지로 넘겨서</a:t>
            </a:r>
            <a:endParaRPr lang="en-US" altLang="ko-KR"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4" name="슬라이드 번호 개체 틀 3"/>
          <p:cNvSpPr>
            <a:spLocks noGrp="1"/>
          </p:cNvSpPr>
          <p:nvPr>
            <p:ph type="sldNum" sz="quarter" idx="5"/>
          </p:nvPr>
        </p:nvSpPr>
        <p:spPr/>
        <p:txBody>
          <a:bodyPr/>
          <a:lstStyle/>
          <a:p>
            <a:fld id="{608C3DEF-A4BD-490E-A075-E423F0025E30}" type="slidenum">
              <a:rPr lang="ko-KR" altLang="en-US" smtClean="0"/>
              <a:pPr/>
              <a:t>6</a:t>
            </a:fld>
            <a:endParaRPr lang="ko-KR" altLang="en-US"/>
          </a:p>
        </p:txBody>
      </p:sp>
    </p:spTree>
    <p:extLst>
      <p:ext uri="{BB962C8B-B14F-4D97-AF65-F5344CB8AC3E}">
        <p14:creationId xmlns:p14="http://schemas.microsoft.com/office/powerpoint/2010/main" val="3479785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사용이유 한 줄로 줄이기</a:t>
            </a:r>
            <a:endParaRPr lang="en-US" altLang="ko-KR"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a:t>
            </a:r>
            <a:r>
              <a:rPr lang="ko-KR" altLang="en-US"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단어 설명 추가</a:t>
            </a:r>
            <a:r>
              <a:rPr lang="en-US" altLang="ko-KR"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en-US"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예상 질문과 설명</a:t>
            </a:r>
            <a:r>
              <a:rPr lang="en-US" altLang="ko-KR"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CLI-</a:t>
            </a:r>
            <a:r>
              <a:rPr lang="ko-KR" altLang="en-US" sz="1200" b="0" i="0" kern="1200" dirty="0">
                <a:solidFill>
                  <a:schemeClr val="tx1"/>
                </a:solidFill>
                <a:latin typeface="+mn-lt"/>
                <a:ea typeface="+mn-ea"/>
                <a:cs typeface="+mn-cs"/>
              </a:rPr>
              <a:t> 사용자의 명령어 입력을 기다리며</a:t>
            </a:r>
            <a:r>
              <a:rPr lang="en-US" altLang="ko-KR" sz="1200" b="0" i="0" kern="1200" dirty="0">
                <a:solidFill>
                  <a:schemeClr val="tx1"/>
                </a:solidFill>
                <a:latin typeface="+mn-lt"/>
                <a:ea typeface="+mn-ea"/>
                <a:cs typeface="+mn-cs"/>
              </a:rPr>
              <a:t>, </a:t>
            </a:r>
            <a:r>
              <a:rPr lang="ko-KR" altLang="en-US" sz="1200" b="0" i="0" kern="1200" dirty="0">
                <a:solidFill>
                  <a:schemeClr val="tx1"/>
                </a:solidFill>
                <a:latin typeface="+mn-lt"/>
                <a:ea typeface="+mn-ea"/>
                <a:cs typeface="+mn-cs"/>
              </a:rPr>
              <a:t>사용자의 명령어 입력이 완료되면 해당 명령어를 실행하고</a:t>
            </a:r>
            <a:r>
              <a:rPr lang="en-US" altLang="ko-KR" sz="1200" b="0" i="0" kern="1200" dirty="0">
                <a:solidFill>
                  <a:schemeClr val="tx1"/>
                </a:solidFill>
                <a:latin typeface="+mn-lt"/>
                <a:ea typeface="+mn-ea"/>
                <a:cs typeface="+mn-cs"/>
              </a:rPr>
              <a:t>, </a:t>
            </a:r>
            <a:r>
              <a:rPr lang="ko-KR" altLang="en-US" sz="1200" b="0" i="0" kern="1200" dirty="0">
                <a:solidFill>
                  <a:schemeClr val="tx1"/>
                </a:solidFill>
                <a:latin typeface="+mn-lt"/>
                <a:ea typeface="+mn-ea"/>
                <a:cs typeface="+mn-cs"/>
              </a:rPr>
              <a:t>결과를 문자열 형태로 출력</a:t>
            </a:r>
            <a:r>
              <a:rPr lang="en-US" altLang="ko-KR" sz="1200" b="0" i="0" kern="1200" dirty="0">
                <a:solidFill>
                  <a:schemeClr val="tx1"/>
                </a:solidFill>
                <a:latin typeface="+mn-lt"/>
                <a:ea typeface="+mn-ea"/>
                <a:cs typeface="+mn-cs"/>
              </a:rPr>
              <a:t>.</a:t>
            </a:r>
            <a:endParaRPr lang="en-US" altLang="ko-KR"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정형 데이터 </a:t>
            </a:r>
            <a:r>
              <a:rPr lang="en-US" altLang="ko-KR"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a:t>
            </a:r>
            <a:r>
              <a:rPr lang="ko-KR" altLang="en-US" sz="1200" b="0" i="0" kern="1200" dirty="0">
                <a:solidFill>
                  <a:schemeClr val="tx1"/>
                </a:solidFill>
                <a:latin typeface="+mn-lt"/>
                <a:ea typeface="+mn-ea"/>
                <a:cs typeface="+mn-cs"/>
              </a:rPr>
              <a:t>통계적 분석에 사용될 수 있을만한 형태로 정리되고 가공된 데이터를 의미</a:t>
            </a:r>
            <a:r>
              <a:rPr lang="en-US" altLang="ko-KR" sz="1200" b="0" i="0" kern="1200" dirty="0">
                <a:solidFill>
                  <a:schemeClr val="tx1"/>
                </a:solidFill>
                <a:latin typeface="+mn-lt"/>
                <a:ea typeface="+mn-ea"/>
                <a:cs typeface="+mn-cs"/>
              </a:rPr>
              <a:t>. </a:t>
            </a:r>
            <a:endParaRPr lang="en-US" altLang="ko-KR"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RDBMS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JVM</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JDK</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IDE</a:t>
            </a:r>
          </a:p>
        </p:txBody>
      </p:sp>
      <p:sp>
        <p:nvSpPr>
          <p:cNvPr id="4" name="슬라이드 번호 개체 틀 3"/>
          <p:cNvSpPr>
            <a:spLocks noGrp="1"/>
          </p:cNvSpPr>
          <p:nvPr>
            <p:ph type="sldNum" sz="quarter" idx="5"/>
          </p:nvPr>
        </p:nvSpPr>
        <p:spPr/>
        <p:txBody>
          <a:bodyPr/>
          <a:lstStyle/>
          <a:p>
            <a:fld id="{608C3DEF-A4BD-490E-A075-E423F0025E30}" type="slidenum">
              <a:rPr lang="ko-KR" altLang="en-US" smtClean="0"/>
              <a:pPr/>
              <a:t>7</a:t>
            </a:fld>
            <a:endParaRPr lang="ko-KR" altLang="en-US"/>
          </a:p>
        </p:txBody>
      </p:sp>
    </p:spTree>
    <p:extLst>
      <p:ext uri="{BB962C8B-B14F-4D97-AF65-F5344CB8AC3E}">
        <p14:creationId xmlns:p14="http://schemas.microsoft.com/office/powerpoint/2010/main" val="3646011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err="1">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플로우차트</a:t>
            </a:r>
            <a:endParaRPr lang="en-US" altLang="ko-KR"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8</a:t>
            </a:r>
            <a:r>
              <a:rPr lang="ko-KR" altLang="en-US"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번 비주얼로 바로</a:t>
            </a:r>
            <a:r>
              <a:rPr lang="en-US" altLang="ko-KR"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en-US"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보내기</a:t>
            </a:r>
            <a:endParaRPr lang="en-US" altLang="ko-KR"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9</a:t>
            </a:r>
            <a:r>
              <a:rPr lang="ko-KR" altLang="en-US"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번 시각화로 붙이기</a:t>
            </a:r>
            <a:endParaRPr lang="en-US" altLang="ko-KR" sz="1200"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4" name="슬라이드 번호 개체 틀 3"/>
          <p:cNvSpPr>
            <a:spLocks noGrp="1"/>
          </p:cNvSpPr>
          <p:nvPr>
            <p:ph type="sldNum" sz="quarter" idx="5"/>
          </p:nvPr>
        </p:nvSpPr>
        <p:spPr/>
        <p:txBody>
          <a:bodyPr/>
          <a:lstStyle/>
          <a:p>
            <a:fld id="{608C3DEF-A4BD-490E-A075-E423F0025E30}" type="slidenum">
              <a:rPr lang="ko-KR" altLang="en-US" smtClean="0"/>
              <a:t>8</a:t>
            </a:fld>
            <a:endParaRPr lang="ko-KR" altLang="en-US"/>
          </a:p>
        </p:txBody>
      </p:sp>
    </p:spTree>
    <p:extLst>
      <p:ext uri="{BB962C8B-B14F-4D97-AF65-F5344CB8AC3E}">
        <p14:creationId xmlns:p14="http://schemas.microsoft.com/office/powerpoint/2010/main" val="703417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41229FD-0763-4E52-8F69-E72F92CFF9BD}"/>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321C4EBA-5ABC-4CE6-B090-0CCD562FAD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7E57BD75-D259-47DF-A209-0F0759E6FD17}"/>
              </a:ext>
            </a:extLst>
          </p:cNvPr>
          <p:cNvSpPr>
            <a:spLocks noGrp="1"/>
          </p:cNvSpPr>
          <p:nvPr>
            <p:ph type="dt" sz="half" idx="10"/>
          </p:nvPr>
        </p:nvSpPr>
        <p:spPr/>
        <p:txBody>
          <a:bodyPr/>
          <a:lstStyle/>
          <a:p>
            <a:fld id="{6ED8CF74-8BEF-4568-B721-E2194958F7ED}" type="datetime1">
              <a:rPr lang="ko-KR" altLang="en-US" smtClean="0"/>
              <a:t>2019-06-12</a:t>
            </a:fld>
            <a:endParaRPr lang="ko-KR" altLang="en-US"/>
          </a:p>
        </p:txBody>
      </p:sp>
      <p:sp>
        <p:nvSpPr>
          <p:cNvPr id="5" name="바닥글 개체 틀 4">
            <a:extLst>
              <a:ext uri="{FF2B5EF4-FFF2-40B4-BE49-F238E27FC236}">
                <a16:creationId xmlns:a16="http://schemas.microsoft.com/office/drawing/2014/main" id="{D3114EEA-DD5F-46B9-9731-E727171748A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93E7D6E-9E8A-4E2C-ACBE-E38B3EE2E3B9}"/>
              </a:ext>
            </a:extLst>
          </p:cNvPr>
          <p:cNvSpPr>
            <a:spLocks noGrp="1"/>
          </p:cNvSpPr>
          <p:nvPr>
            <p:ph type="sldNum" sz="quarter" idx="12"/>
          </p:nvPr>
        </p:nvSpPr>
        <p:spPr/>
        <p:txBody>
          <a:bodyPr/>
          <a:lstStyle/>
          <a:p>
            <a:fld id="{4F2997A9-76DD-44FB-8883-7AC0BC848202}" type="slidenum">
              <a:rPr lang="ko-KR" altLang="en-US" smtClean="0"/>
              <a:t>‹#›</a:t>
            </a:fld>
            <a:endParaRPr lang="ko-KR" altLang="en-US"/>
          </a:p>
        </p:txBody>
      </p:sp>
    </p:spTree>
    <p:extLst>
      <p:ext uri="{BB962C8B-B14F-4D97-AF65-F5344CB8AC3E}">
        <p14:creationId xmlns:p14="http://schemas.microsoft.com/office/powerpoint/2010/main" val="1742387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4476987-A93C-40D7-A9F7-47EB01B60A03}"/>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887B4DB8-5EAB-4CA8-8B43-74BF8BBD6269}"/>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BC4D67ED-9CEE-409A-948A-0BFAF813BEBB}"/>
              </a:ext>
            </a:extLst>
          </p:cNvPr>
          <p:cNvSpPr>
            <a:spLocks noGrp="1"/>
          </p:cNvSpPr>
          <p:nvPr>
            <p:ph type="dt" sz="half" idx="10"/>
          </p:nvPr>
        </p:nvSpPr>
        <p:spPr/>
        <p:txBody>
          <a:bodyPr/>
          <a:lstStyle/>
          <a:p>
            <a:fld id="{F2D3747B-04A9-483A-AE76-D44FE4F3A299}" type="datetime1">
              <a:rPr lang="ko-KR" altLang="en-US" smtClean="0"/>
              <a:t>2019-06-12</a:t>
            </a:fld>
            <a:endParaRPr lang="ko-KR" altLang="en-US"/>
          </a:p>
        </p:txBody>
      </p:sp>
      <p:sp>
        <p:nvSpPr>
          <p:cNvPr id="5" name="바닥글 개체 틀 4">
            <a:extLst>
              <a:ext uri="{FF2B5EF4-FFF2-40B4-BE49-F238E27FC236}">
                <a16:creationId xmlns:a16="http://schemas.microsoft.com/office/drawing/2014/main" id="{92B7D151-6D6E-4FA3-B8F4-90187F8240D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E7DE9FE-C5F1-4F7E-BC3B-212541D2D3D8}"/>
              </a:ext>
            </a:extLst>
          </p:cNvPr>
          <p:cNvSpPr>
            <a:spLocks noGrp="1"/>
          </p:cNvSpPr>
          <p:nvPr>
            <p:ph type="sldNum" sz="quarter" idx="12"/>
          </p:nvPr>
        </p:nvSpPr>
        <p:spPr/>
        <p:txBody>
          <a:bodyPr/>
          <a:lstStyle/>
          <a:p>
            <a:fld id="{4F2997A9-76DD-44FB-8883-7AC0BC848202}" type="slidenum">
              <a:rPr lang="ko-KR" altLang="en-US" smtClean="0"/>
              <a:t>‹#›</a:t>
            </a:fld>
            <a:endParaRPr lang="ko-KR" altLang="en-US"/>
          </a:p>
        </p:txBody>
      </p:sp>
    </p:spTree>
    <p:extLst>
      <p:ext uri="{BB962C8B-B14F-4D97-AF65-F5344CB8AC3E}">
        <p14:creationId xmlns:p14="http://schemas.microsoft.com/office/powerpoint/2010/main" val="792779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7133CD80-B81C-4E2B-87E9-822DC80CD91F}"/>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F07E7479-30C8-4B47-8E94-712B571A4132}"/>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718BDEE5-0916-4D3F-A55D-688A211640C2}"/>
              </a:ext>
            </a:extLst>
          </p:cNvPr>
          <p:cNvSpPr>
            <a:spLocks noGrp="1"/>
          </p:cNvSpPr>
          <p:nvPr>
            <p:ph type="dt" sz="half" idx="10"/>
          </p:nvPr>
        </p:nvSpPr>
        <p:spPr/>
        <p:txBody>
          <a:bodyPr/>
          <a:lstStyle/>
          <a:p>
            <a:fld id="{F2BA8DE3-ACA4-4AD9-BC1B-EECFA8A61876}" type="datetime1">
              <a:rPr lang="ko-KR" altLang="en-US" smtClean="0"/>
              <a:t>2019-06-12</a:t>
            </a:fld>
            <a:endParaRPr lang="ko-KR" altLang="en-US"/>
          </a:p>
        </p:txBody>
      </p:sp>
      <p:sp>
        <p:nvSpPr>
          <p:cNvPr id="5" name="바닥글 개체 틀 4">
            <a:extLst>
              <a:ext uri="{FF2B5EF4-FFF2-40B4-BE49-F238E27FC236}">
                <a16:creationId xmlns:a16="http://schemas.microsoft.com/office/drawing/2014/main" id="{D7D0BB52-90F4-4C77-A850-7E7C12FF2C3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8D6CDA5-A79D-43D2-BBD7-A0B8288C9BF7}"/>
              </a:ext>
            </a:extLst>
          </p:cNvPr>
          <p:cNvSpPr>
            <a:spLocks noGrp="1"/>
          </p:cNvSpPr>
          <p:nvPr>
            <p:ph type="sldNum" sz="quarter" idx="12"/>
          </p:nvPr>
        </p:nvSpPr>
        <p:spPr/>
        <p:txBody>
          <a:bodyPr/>
          <a:lstStyle/>
          <a:p>
            <a:fld id="{4F2997A9-76DD-44FB-8883-7AC0BC848202}" type="slidenum">
              <a:rPr lang="ko-KR" altLang="en-US" smtClean="0"/>
              <a:t>‹#›</a:t>
            </a:fld>
            <a:endParaRPr lang="ko-KR" altLang="en-US"/>
          </a:p>
        </p:txBody>
      </p:sp>
    </p:spTree>
    <p:extLst>
      <p:ext uri="{BB962C8B-B14F-4D97-AF65-F5344CB8AC3E}">
        <p14:creationId xmlns:p14="http://schemas.microsoft.com/office/powerpoint/2010/main" val="2974589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50490A-759A-47C0-8DDC-68624DE8CC62}"/>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0B3B4D11-AC50-4335-BE83-838358687F03}"/>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BFF3757-DDB9-4F73-8593-887466584D48}"/>
              </a:ext>
            </a:extLst>
          </p:cNvPr>
          <p:cNvSpPr>
            <a:spLocks noGrp="1"/>
          </p:cNvSpPr>
          <p:nvPr>
            <p:ph type="dt" sz="half" idx="10"/>
          </p:nvPr>
        </p:nvSpPr>
        <p:spPr/>
        <p:txBody>
          <a:bodyPr/>
          <a:lstStyle/>
          <a:p>
            <a:fld id="{0839F111-12F0-4A21-A34C-DBFB2F9931C4}" type="datetime1">
              <a:rPr lang="ko-KR" altLang="en-US" smtClean="0"/>
              <a:t>2019-06-12</a:t>
            </a:fld>
            <a:endParaRPr lang="ko-KR" altLang="en-US"/>
          </a:p>
        </p:txBody>
      </p:sp>
      <p:sp>
        <p:nvSpPr>
          <p:cNvPr id="5" name="바닥글 개체 틀 4">
            <a:extLst>
              <a:ext uri="{FF2B5EF4-FFF2-40B4-BE49-F238E27FC236}">
                <a16:creationId xmlns:a16="http://schemas.microsoft.com/office/drawing/2014/main" id="{708485F8-F55A-4E37-9CC1-0EB3A26B264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5EFD4C5-6FEA-4D28-8527-EFB33A753A7C}"/>
              </a:ext>
            </a:extLst>
          </p:cNvPr>
          <p:cNvSpPr>
            <a:spLocks noGrp="1"/>
          </p:cNvSpPr>
          <p:nvPr>
            <p:ph type="sldNum" sz="quarter" idx="12"/>
          </p:nvPr>
        </p:nvSpPr>
        <p:spPr/>
        <p:txBody>
          <a:bodyPr/>
          <a:lstStyle/>
          <a:p>
            <a:fld id="{4F2997A9-76DD-44FB-8883-7AC0BC848202}" type="slidenum">
              <a:rPr lang="ko-KR" altLang="en-US" smtClean="0"/>
              <a:t>‹#›</a:t>
            </a:fld>
            <a:endParaRPr lang="ko-KR" altLang="en-US"/>
          </a:p>
        </p:txBody>
      </p:sp>
    </p:spTree>
    <p:extLst>
      <p:ext uri="{BB962C8B-B14F-4D97-AF65-F5344CB8AC3E}">
        <p14:creationId xmlns:p14="http://schemas.microsoft.com/office/powerpoint/2010/main" val="1792049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2914733-87A3-4F3D-B72C-499B0AEC0D9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33145498-0A18-4429-AA9C-8CD16DCC00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E36A58F8-CE07-4EE0-974D-2DF1817233D0}"/>
              </a:ext>
            </a:extLst>
          </p:cNvPr>
          <p:cNvSpPr>
            <a:spLocks noGrp="1"/>
          </p:cNvSpPr>
          <p:nvPr>
            <p:ph type="dt" sz="half" idx="10"/>
          </p:nvPr>
        </p:nvSpPr>
        <p:spPr/>
        <p:txBody>
          <a:bodyPr/>
          <a:lstStyle/>
          <a:p>
            <a:fld id="{629BD326-720A-4A19-B056-E5435361EA94}" type="datetime1">
              <a:rPr lang="ko-KR" altLang="en-US" smtClean="0"/>
              <a:t>2019-06-12</a:t>
            </a:fld>
            <a:endParaRPr lang="ko-KR" altLang="en-US"/>
          </a:p>
        </p:txBody>
      </p:sp>
      <p:sp>
        <p:nvSpPr>
          <p:cNvPr id="5" name="바닥글 개체 틀 4">
            <a:extLst>
              <a:ext uri="{FF2B5EF4-FFF2-40B4-BE49-F238E27FC236}">
                <a16:creationId xmlns:a16="http://schemas.microsoft.com/office/drawing/2014/main" id="{9C588827-AF7B-4722-BBEF-2B022B37709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C385FDD-6EA7-4DE9-B67A-2A79869FA070}"/>
              </a:ext>
            </a:extLst>
          </p:cNvPr>
          <p:cNvSpPr>
            <a:spLocks noGrp="1"/>
          </p:cNvSpPr>
          <p:nvPr>
            <p:ph type="sldNum" sz="quarter" idx="12"/>
          </p:nvPr>
        </p:nvSpPr>
        <p:spPr/>
        <p:txBody>
          <a:bodyPr/>
          <a:lstStyle/>
          <a:p>
            <a:fld id="{4F2997A9-76DD-44FB-8883-7AC0BC848202}" type="slidenum">
              <a:rPr lang="ko-KR" altLang="en-US" smtClean="0"/>
              <a:t>‹#›</a:t>
            </a:fld>
            <a:endParaRPr lang="ko-KR" altLang="en-US"/>
          </a:p>
        </p:txBody>
      </p:sp>
    </p:spTree>
    <p:extLst>
      <p:ext uri="{BB962C8B-B14F-4D97-AF65-F5344CB8AC3E}">
        <p14:creationId xmlns:p14="http://schemas.microsoft.com/office/powerpoint/2010/main" val="29445159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1E5EF0A-27EE-4A2B-9538-664DE1D869A4}"/>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7BCC8307-CD0F-43F1-BE0C-15399BA2D0EC}"/>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DF982665-D501-45E9-A29D-AE6BC55D41BF}"/>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30E2D7E2-990C-432B-BE55-951991D9EC08}"/>
              </a:ext>
            </a:extLst>
          </p:cNvPr>
          <p:cNvSpPr>
            <a:spLocks noGrp="1"/>
          </p:cNvSpPr>
          <p:nvPr>
            <p:ph type="dt" sz="half" idx="10"/>
          </p:nvPr>
        </p:nvSpPr>
        <p:spPr/>
        <p:txBody>
          <a:bodyPr/>
          <a:lstStyle/>
          <a:p>
            <a:fld id="{A8333470-3EB4-471C-B4C2-CD8497CB03F1}" type="datetime1">
              <a:rPr lang="ko-KR" altLang="en-US" smtClean="0"/>
              <a:t>2019-06-12</a:t>
            </a:fld>
            <a:endParaRPr lang="ko-KR" altLang="en-US"/>
          </a:p>
        </p:txBody>
      </p:sp>
      <p:sp>
        <p:nvSpPr>
          <p:cNvPr id="6" name="바닥글 개체 틀 5">
            <a:extLst>
              <a:ext uri="{FF2B5EF4-FFF2-40B4-BE49-F238E27FC236}">
                <a16:creationId xmlns:a16="http://schemas.microsoft.com/office/drawing/2014/main" id="{CB5B80BE-6E03-4561-8103-531CBB9EA85F}"/>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25F86C0-7D09-4B94-BFDF-1999D3ACE685}"/>
              </a:ext>
            </a:extLst>
          </p:cNvPr>
          <p:cNvSpPr>
            <a:spLocks noGrp="1"/>
          </p:cNvSpPr>
          <p:nvPr>
            <p:ph type="sldNum" sz="quarter" idx="12"/>
          </p:nvPr>
        </p:nvSpPr>
        <p:spPr/>
        <p:txBody>
          <a:bodyPr/>
          <a:lstStyle/>
          <a:p>
            <a:fld id="{4F2997A9-76DD-44FB-8883-7AC0BC848202}" type="slidenum">
              <a:rPr lang="ko-KR" altLang="en-US" smtClean="0"/>
              <a:t>‹#›</a:t>
            </a:fld>
            <a:endParaRPr lang="ko-KR" altLang="en-US"/>
          </a:p>
        </p:txBody>
      </p:sp>
    </p:spTree>
    <p:extLst>
      <p:ext uri="{BB962C8B-B14F-4D97-AF65-F5344CB8AC3E}">
        <p14:creationId xmlns:p14="http://schemas.microsoft.com/office/powerpoint/2010/main" val="1749423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B103FAC-8A32-476E-84F1-B3E9BB76E764}"/>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49CB78D6-18F4-45F7-9AF7-30AFCE1750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79B5399B-DADD-4650-94E9-2729113CC5A4}"/>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65E77D96-2D2C-4F5C-A6A2-B8F8506D1F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FBB8E329-7B53-4D3F-8FB4-EE79B440607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E96EBB7E-291F-4201-B4AA-6DC6E9B3F002}"/>
              </a:ext>
            </a:extLst>
          </p:cNvPr>
          <p:cNvSpPr>
            <a:spLocks noGrp="1"/>
          </p:cNvSpPr>
          <p:nvPr>
            <p:ph type="dt" sz="half" idx="10"/>
          </p:nvPr>
        </p:nvSpPr>
        <p:spPr/>
        <p:txBody>
          <a:bodyPr/>
          <a:lstStyle/>
          <a:p>
            <a:fld id="{3D1B8F28-0A70-4C93-B7B0-3B6AC2F04401}" type="datetime1">
              <a:rPr lang="ko-KR" altLang="en-US" smtClean="0"/>
              <a:t>2019-06-12</a:t>
            </a:fld>
            <a:endParaRPr lang="ko-KR" altLang="en-US"/>
          </a:p>
        </p:txBody>
      </p:sp>
      <p:sp>
        <p:nvSpPr>
          <p:cNvPr id="8" name="바닥글 개체 틀 7">
            <a:extLst>
              <a:ext uri="{FF2B5EF4-FFF2-40B4-BE49-F238E27FC236}">
                <a16:creationId xmlns:a16="http://schemas.microsoft.com/office/drawing/2014/main" id="{3C4C9AE9-3767-49B8-B72C-5C0BAF1DB55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5AC74239-DE36-482B-BD17-FE6C7855B6CF}"/>
              </a:ext>
            </a:extLst>
          </p:cNvPr>
          <p:cNvSpPr>
            <a:spLocks noGrp="1"/>
          </p:cNvSpPr>
          <p:nvPr>
            <p:ph type="sldNum" sz="quarter" idx="12"/>
          </p:nvPr>
        </p:nvSpPr>
        <p:spPr/>
        <p:txBody>
          <a:bodyPr/>
          <a:lstStyle/>
          <a:p>
            <a:fld id="{4F2997A9-76DD-44FB-8883-7AC0BC848202}" type="slidenum">
              <a:rPr lang="ko-KR" altLang="en-US" smtClean="0"/>
              <a:t>‹#›</a:t>
            </a:fld>
            <a:endParaRPr lang="ko-KR" altLang="en-US"/>
          </a:p>
        </p:txBody>
      </p:sp>
    </p:spTree>
    <p:extLst>
      <p:ext uri="{BB962C8B-B14F-4D97-AF65-F5344CB8AC3E}">
        <p14:creationId xmlns:p14="http://schemas.microsoft.com/office/powerpoint/2010/main" val="25083820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1CEC939-7E27-48E4-A472-A2FE5C3B3A9E}"/>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87557E9C-DC4A-46A0-9F86-872845120220}"/>
              </a:ext>
            </a:extLst>
          </p:cNvPr>
          <p:cNvSpPr>
            <a:spLocks noGrp="1"/>
          </p:cNvSpPr>
          <p:nvPr>
            <p:ph type="dt" sz="half" idx="10"/>
          </p:nvPr>
        </p:nvSpPr>
        <p:spPr/>
        <p:txBody>
          <a:bodyPr/>
          <a:lstStyle/>
          <a:p>
            <a:fld id="{30D5F5B1-B760-416F-BBE7-0D777527E521}" type="datetime1">
              <a:rPr lang="ko-KR" altLang="en-US" smtClean="0"/>
              <a:t>2019-06-12</a:t>
            </a:fld>
            <a:endParaRPr lang="ko-KR" altLang="en-US"/>
          </a:p>
        </p:txBody>
      </p:sp>
      <p:sp>
        <p:nvSpPr>
          <p:cNvPr id="4" name="바닥글 개체 틀 3">
            <a:extLst>
              <a:ext uri="{FF2B5EF4-FFF2-40B4-BE49-F238E27FC236}">
                <a16:creationId xmlns:a16="http://schemas.microsoft.com/office/drawing/2014/main" id="{D29CA074-8A8C-4091-BB1F-5D875B451DA2}"/>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D068E1F3-7C02-4473-AD57-EDC3752DE196}"/>
              </a:ext>
            </a:extLst>
          </p:cNvPr>
          <p:cNvSpPr>
            <a:spLocks noGrp="1"/>
          </p:cNvSpPr>
          <p:nvPr>
            <p:ph type="sldNum" sz="quarter" idx="12"/>
          </p:nvPr>
        </p:nvSpPr>
        <p:spPr/>
        <p:txBody>
          <a:bodyPr/>
          <a:lstStyle/>
          <a:p>
            <a:fld id="{4F2997A9-76DD-44FB-8883-7AC0BC848202}" type="slidenum">
              <a:rPr lang="ko-KR" altLang="en-US" smtClean="0"/>
              <a:t>‹#›</a:t>
            </a:fld>
            <a:endParaRPr lang="ko-KR" altLang="en-US"/>
          </a:p>
        </p:txBody>
      </p:sp>
    </p:spTree>
    <p:extLst>
      <p:ext uri="{BB962C8B-B14F-4D97-AF65-F5344CB8AC3E}">
        <p14:creationId xmlns:p14="http://schemas.microsoft.com/office/powerpoint/2010/main" val="4294784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E14946AB-9407-4C48-93C1-2CB560CFE760}"/>
              </a:ext>
            </a:extLst>
          </p:cNvPr>
          <p:cNvSpPr>
            <a:spLocks noGrp="1"/>
          </p:cNvSpPr>
          <p:nvPr>
            <p:ph type="dt" sz="half" idx="10"/>
          </p:nvPr>
        </p:nvSpPr>
        <p:spPr/>
        <p:txBody>
          <a:bodyPr/>
          <a:lstStyle/>
          <a:p>
            <a:fld id="{3053D324-32DE-459A-A70B-DB6E8628E068}" type="datetime1">
              <a:rPr lang="ko-KR" altLang="en-US" smtClean="0"/>
              <a:t>2019-06-12</a:t>
            </a:fld>
            <a:endParaRPr lang="ko-KR" altLang="en-US"/>
          </a:p>
        </p:txBody>
      </p:sp>
      <p:sp>
        <p:nvSpPr>
          <p:cNvPr id="3" name="바닥글 개체 틀 2">
            <a:extLst>
              <a:ext uri="{FF2B5EF4-FFF2-40B4-BE49-F238E27FC236}">
                <a16:creationId xmlns:a16="http://schemas.microsoft.com/office/drawing/2014/main" id="{DF2258D0-7AFF-47AF-BAA3-A62C278DF966}"/>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34A43C94-6700-40C9-9BF0-A1D5C4739E7A}"/>
              </a:ext>
            </a:extLst>
          </p:cNvPr>
          <p:cNvSpPr>
            <a:spLocks noGrp="1"/>
          </p:cNvSpPr>
          <p:nvPr>
            <p:ph type="sldNum" sz="quarter" idx="12"/>
          </p:nvPr>
        </p:nvSpPr>
        <p:spPr/>
        <p:txBody>
          <a:bodyPr/>
          <a:lstStyle/>
          <a:p>
            <a:fld id="{4F2997A9-76DD-44FB-8883-7AC0BC848202}" type="slidenum">
              <a:rPr lang="ko-KR" altLang="en-US" smtClean="0"/>
              <a:t>‹#›</a:t>
            </a:fld>
            <a:endParaRPr lang="ko-KR" altLang="en-US"/>
          </a:p>
        </p:txBody>
      </p:sp>
    </p:spTree>
    <p:extLst>
      <p:ext uri="{BB962C8B-B14F-4D97-AF65-F5344CB8AC3E}">
        <p14:creationId xmlns:p14="http://schemas.microsoft.com/office/powerpoint/2010/main" val="2903645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C952A91-602D-4CC7-A2CF-0776722F9635}"/>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3AAE9B4A-97E4-447D-B230-E623A3A4C1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27ABE949-5ED0-405C-8C86-299ACA1C55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5BADA249-32DC-46F1-83DD-D8B18BA7F7E8}"/>
              </a:ext>
            </a:extLst>
          </p:cNvPr>
          <p:cNvSpPr>
            <a:spLocks noGrp="1"/>
          </p:cNvSpPr>
          <p:nvPr>
            <p:ph type="dt" sz="half" idx="10"/>
          </p:nvPr>
        </p:nvSpPr>
        <p:spPr/>
        <p:txBody>
          <a:bodyPr/>
          <a:lstStyle/>
          <a:p>
            <a:fld id="{2D9083F9-A1A0-4E10-B7D4-E14ACA210238}" type="datetime1">
              <a:rPr lang="ko-KR" altLang="en-US" smtClean="0"/>
              <a:t>2019-06-12</a:t>
            </a:fld>
            <a:endParaRPr lang="ko-KR" altLang="en-US"/>
          </a:p>
        </p:txBody>
      </p:sp>
      <p:sp>
        <p:nvSpPr>
          <p:cNvPr id="6" name="바닥글 개체 틀 5">
            <a:extLst>
              <a:ext uri="{FF2B5EF4-FFF2-40B4-BE49-F238E27FC236}">
                <a16:creationId xmlns:a16="http://schemas.microsoft.com/office/drawing/2014/main" id="{F17EFB7A-435E-4429-9433-3E92EFE6D2BB}"/>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CA99044B-0478-4118-BF83-FA31DD8C1D81}"/>
              </a:ext>
            </a:extLst>
          </p:cNvPr>
          <p:cNvSpPr>
            <a:spLocks noGrp="1"/>
          </p:cNvSpPr>
          <p:nvPr>
            <p:ph type="sldNum" sz="quarter" idx="12"/>
          </p:nvPr>
        </p:nvSpPr>
        <p:spPr/>
        <p:txBody>
          <a:bodyPr/>
          <a:lstStyle/>
          <a:p>
            <a:fld id="{4F2997A9-76DD-44FB-8883-7AC0BC848202}" type="slidenum">
              <a:rPr lang="ko-KR" altLang="en-US" smtClean="0"/>
              <a:t>‹#›</a:t>
            </a:fld>
            <a:endParaRPr lang="ko-KR" altLang="en-US"/>
          </a:p>
        </p:txBody>
      </p:sp>
    </p:spTree>
    <p:extLst>
      <p:ext uri="{BB962C8B-B14F-4D97-AF65-F5344CB8AC3E}">
        <p14:creationId xmlns:p14="http://schemas.microsoft.com/office/powerpoint/2010/main" val="290308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105415D-CA8B-42D0-BC1A-BDDAE5B1ACD2}"/>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B0C580A7-5681-4D3C-9F88-A12FB2B9C0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C03967E0-D655-4E74-B262-0D8BA1DB6F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FE2F7ACC-7FB2-401E-9986-8BAAA0D44045}"/>
              </a:ext>
            </a:extLst>
          </p:cNvPr>
          <p:cNvSpPr>
            <a:spLocks noGrp="1"/>
          </p:cNvSpPr>
          <p:nvPr>
            <p:ph type="dt" sz="half" idx="10"/>
          </p:nvPr>
        </p:nvSpPr>
        <p:spPr/>
        <p:txBody>
          <a:bodyPr/>
          <a:lstStyle/>
          <a:p>
            <a:fld id="{74344EA8-5EDD-4C7D-B945-C7881B481B6B}" type="datetime1">
              <a:rPr lang="ko-KR" altLang="en-US" smtClean="0"/>
              <a:t>2019-06-12</a:t>
            </a:fld>
            <a:endParaRPr lang="ko-KR" altLang="en-US"/>
          </a:p>
        </p:txBody>
      </p:sp>
      <p:sp>
        <p:nvSpPr>
          <p:cNvPr id="6" name="바닥글 개체 틀 5">
            <a:extLst>
              <a:ext uri="{FF2B5EF4-FFF2-40B4-BE49-F238E27FC236}">
                <a16:creationId xmlns:a16="http://schemas.microsoft.com/office/drawing/2014/main" id="{02AC7E53-83B4-4590-B360-0759C3A63DFB}"/>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00D3FF0F-9A6C-42D5-BF52-AA004ECA720E}"/>
              </a:ext>
            </a:extLst>
          </p:cNvPr>
          <p:cNvSpPr>
            <a:spLocks noGrp="1"/>
          </p:cNvSpPr>
          <p:nvPr>
            <p:ph type="sldNum" sz="quarter" idx="12"/>
          </p:nvPr>
        </p:nvSpPr>
        <p:spPr/>
        <p:txBody>
          <a:bodyPr/>
          <a:lstStyle/>
          <a:p>
            <a:fld id="{4F2997A9-76DD-44FB-8883-7AC0BC848202}" type="slidenum">
              <a:rPr lang="ko-KR" altLang="en-US" smtClean="0"/>
              <a:t>‹#›</a:t>
            </a:fld>
            <a:endParaRPr lang="ko-KR" altLang="en-US"/>
          </a:p>
        </p:txBody>
      </p:sp>
    </p:spTree>
    <p:extLst>
      <p:ext uri="{BB962C8B-B14F-4D97-AF65-F5344CB8AC3E}">
        <p14:creationId xmlns:p14="http://schemas.microsoft.com/office/powerpoint/2010/main" val="1715425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E3D9D7"/>
          </a:fgClr>
          <a:bgClr>
            <a:schemeClr val="bg1"/>
          </a:bgClr>
        </a:pattFill>
        <a:effectLst/>
      </p:bgPr>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0E583A1C-53E7-438C-843C-AAB1526439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BE634C58-E5A3-4523-991F-485A486FE0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097560DF-6A1F-4BA1-899F-EA75EA2392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F3B160-8694-4B37-960F-775AFE7791BE}" type="datetime1">
              <a:rPr lang="ko-KR" altLang="en-US" smtClean="0"/>
              <a:t>2019-06-12</a:t>
            </a:fld>
            <a:endParaRPr lang="ko-KR" altLang="en-US"/>
          </a:p>
        </p:txBody>
      </p:sp>
      <p:sp>
        <p:nvSpPr>
          <p:cNvPr id="5" name="바닥글 개체 틀 4">
            <a:extLst>
              <a:ext uri="{FF2B5EF4-FFF2-40B4-BE49-F238E27FC236}">
                <a16:creationId xmlns:a16="http://schemas.microsoft.com/office/drawing/2014/main" id="{BF7D493E-0D15-4DD2-BB73-595AA260DE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D885ED50-EA60-45B0-9EA2-107831A190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2997A9-76DD-44FB-8883-7AC0BC848202}" type="slidenum">
              <a:rPr lang="ko-KR" altLang="en-US" smtClean="0"/>
              <a:t>‹#›</a:t>
            </a:fld>
            <a:endParaRPr lang="ko-KR" altLang="en-US"/>
          </a:p>
        </p:txBody>
      </p:sp>
    </p:spTree>
    <p:extLst>
      <p:ext uri="{BB962C8B-B14F-4D97-AF65-F5344CB8AC3E}">
        <p14:creationId xmlns:p14="http://schemas.microsoft.com/office/powerpoint/2010/main" val="24461834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eveloper.twitter.com/en/docs/tweets/search/api-reference/get-search-tweet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foller.me/"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hyperlink" Target="https://developer.twitter.com/" TargetMode="External"/><Relationship Id="rId4" Type="http://schemas.openxmlformats.org/officeDocument/2006/relationships/hyperlink" Target="http://info.nec.go.kr/"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mailto:op2se1@gmail.com" TargetMode="External"/><Relationship Id="rId7"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mailto:nero8879@naver.com" TargetMode="External"/><Relationship Id="rId5" Type="http://schemas.openxmlformats.org/officeDocument/2006/relationships/hyperlink" Target="mailto:happykkk789@naver.com" TargetMode="External"/><Relationship Id="rId10" Type="http://schemas.openxmlformats.org/officeDocument/2006/relationships/image" Target="../media/image4.png"/><Relationship Id="rId4" Type="http://schemas.openxmlformats.org/officeDocument/2006/relationships/hyperlink" Target="mailto:leeyh5134@naver.com" TargetMode="External"/><Relationship Id="rId9"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mailto:op2se1@gmail.com" TargetMode="External"/><Relationship Id="rId7"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mailto:nero8879@naver.com" TargetMode="External"/><Relationship Id="rId5" Type="http://schemas.openxmlformats.org/officeDocument/2006/relationships/hyperlink" Target="mailto:happykkk789@naver.com" TargetMode="External"/><Relationship Id="rId10" Type="http://schemas.openxmlformats.org/officeDocument/2006/relationships/image" Target="../media/image4.png"/><Relationship Id="rId4" Type="http://schemas.openxmlformats.org/officeDocument/2006/relationships/hyperlink" Target="mailto:leeyh5134@naver.com" TargetMode="External"/><Relationship Id="rId9"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9.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microsoft.com/office/2007/relationships/hdphoto" Target="../media/hdphoto1.wdp"/><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24.png"/><Relationship Id="rId14" Type="http://schemas.openxmlformats.org/officeDocument/2006/relationships/hyperlink" Target="https://www.python.org/"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ww.python.org/"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python.org/"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google/protobuf/releases/download/v2.5.0/protobuf-2.5.0.tar.gz"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hyperlink" Target="https://www-eu.apache.org/dist/hadoop/common/hadoop-3.2.0/" TargetMode="External"/><Relationship Id="rId4" Type="http://schemas.openxmlformats.org/officeDocument/2006/relationships/hyperlink" Target="https://hadoop.apache.org/docs/r3.2.0/hadoop-mapreduce-client/hadoop-mapreduce-client-core/dependency-analysis.html"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apache.tt.co.kr/sqoop/1.4.7/sqoop-1.4.7.bin__hadoop-2.6.0.tar.gz"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hyperlink" Target="https://sqoop.apache.or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tweetrend.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info.nec.go.kr/"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sqoop.apache.org/" TargetMode="External"/><Relationship Id="rId3" Type="http://schemas.openxmlformats.org/officeDocument/2006/relationships/hyperlink" Target="https://www.python.org/" TargetMode="External"/><Relationship Id="rId7" Type="http://schemas.openxmlformats.org/officeDocument/2006/relationships/hyperlink" Target="https://hadoop.apache.or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www.eclipse.org/" TargetMode="External"/><Relationship Id="rId5" Type="http://schemas.openxmlformats.org/officeDocument/2006/relationships/hyperlink" Target="https://openjdk.java.net/" TargetMode="External"/><Relationship Id="rId4" Type="http://schemas.openxmlformats.org/officeDocument/2006/relationships/hyperlink" Target="https://mariadb.com/kb/ko/mariadb"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36EEC282-9289-470B-B4FE-CCE8F0A93531}"/>
              </a:ext>
            </a:extLst>
          </p:cNvPr>
          <p:cNvSpPr/>
          <p:nvPr/>
        </p:nvSpPr>
        <p:spPr>
          <a:xfrm>
            <a:off x="2571750" y="1590675"/>
            <a:ext cx="7048500" cy="1838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1" name="직사각형 10">
            <a:extLst>
              <a:ext uri="{FF2B5EF4-FFF2-40B4-BE49-F238E27FC236}">
                <a16:creationId xmlns:a16="http://schemas.microsoft.com/office/drawing/2014/main" id="{D3B3ED9E-4B84-4CD6-B061-4EE76D506D9E}"/>
              </a:ext>
            </a:extLst>
          </p:cNvPr>
          <p:cNvSpPr/>
          <p:nvPr/>
        </p:nvSpPr>
        <p:spPr>
          <a:xfrm>
            <a:off x="1842248" y="1590675"/>
            <a:ext cx="9029700" cy="1724025"/>
          </a:xfrm>
          <a:prstGeom prst="rect">
            <a:avLst/>
          </a:prstGeom>
          <a:solidFill>
            <a:srgbClr val="7A78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4000" b="1" dirty="0">
                <a:latin typeface="조선일보명조" panose="02030304000000000000" pitchFamily="18" charset="-127"/>
                <a:ea typeface="조선일보명조" panose="02030304000000000000" pitchFamily="18" charset="-127"/>
                <a:cs typeface="조선일보명조" panose="02030304000000000000" pitchFamily="18" charset="-127"/>
              </a:rPr>
              <a:t>T-SA:</a:t>
            </a:r>
          </a:p>
          <a:p>
            <a:pPr algn="ctr"/>
            <a:r>
              <a:rPr lang="en-US" altLang="ko-KR" sz="3200" b="1" dirty="0">
                <a:latin typeface="조선일보명조" panose="02030304000000000000" pitchFamily="18" charset="-127"/>
                <a:ea typeface="조선일보명조" panose="02030304000000000000" pitchFamily="18" charset="-127"/>
                <a:cs typeface="조선일보명조" panose="02030304000000000000" pitchFamily="18" charset="-127"/>
              </a:rPr>
              <a:t>     Twitter keywords Search API based Analysis </a:t>
            </a:r>
          </a:p>
          <a:p>
            <a:pPr algn="ctr"/>
            <a:r>
              <a:rPr lang="en-US" altLang="ko-KR" sz="2000" b="1" dirty="0">
                <a:latin typeface="조선일보명조" panose="02030304000000000000" pitchFamily="18" charset="-127"/>
                <a:ea typeface="조선일보명조" panose="02030304000000000000" pitchFamily="18" charset="-127"/>
                <a:cs typeface="조선일보명조" panose="02030304000000000000" pitchFamily="18" charset="-127"/>
              </a:rPr>
              <a:t>(The 19</a:t>
            </a:r>
            <a:r>
              <a:rPr lang="en-US" altLang="ko-KR" sz="2000" b="1" baseline="30000" dirty="0">
                <a:latin typeface="조선일보명조" panose="02030304000000000000" pitchFamily="18" charset="-127"/>
                <a:ea typeface="조선일보명조" panose="02030304000000000000" pitchFamily="18" charset="-127"/>
                <a:cs typeface="조선일보명조" panose="02030304000000000000" pitchFamily="18" charset="-127"/>
              </a:rPr>
              <a:t>th</a:t>
            </a:r>
            <a:r>
              <a:rPr lang="en-US" altLang="ko-KR" sz="2000" b="1" dirty="0">
                <a:latin typeface="조선일보명조" panose="02030304000000000000" pitchFamily="18" charset="-127"/>
                <a:ea typeface="조선일보명조" panose="02030304000000000000" pitchFamily="18" charset="-127"/>
                <a:cs typeface="조선일보명조" panose="02030304000000000000" pitchFamily="18" charset="-127"/>
              </a:rPr>
              <a:t> President Election)</a:t>
            </a:r>
          </a:p>
        </p:txBody>
      </p:sp>
      <p:graphicFrame>
        <p:nvGraphicFramePr>
          <p:cNvPr id="6" name="표 5">
            <a:extLst>
              <a:ext uri="{FF2B5EF4-FFF2-40B4-BE49-F238E27FC236}">
                <a16:creationId xmlns:a16="http://schemas.microsoft.com/office/drawing/2014/main" id="{2B0FED5D-F295-4C08-AEC8-94833AEF1610}"/>
              </a:ext>
            </a:extLst>
          </p:cNvPr>
          <p:cNvGraphicFramePr>
            <a:graphicFrameLocks noGrp="1"/>
          </p:cNvGraphicFramePr>
          <p:nvPr>
            <p:extLst>
              <p:ext uri="{D42A27DB-BD31-4B8C-83A1-F6EECF244321}">
                <p14:modId xmlns:p14="http://schemas.microsoft.com/office/powerpoint/2010/main" val="3690457683"/>
              </p:ext>
            </p:extLst>
          </p:nvPr>
        </p:nvGraphicFramePr>
        <p:xfrm>
          <a:off x="6712299" y="3421464"/>
          <a:ext cx="4159649" cy="3048000"/>
        </p:xfrm>
        <a:graphic>
          <a:graphicData uri="http://schemas.openxmlformats.org/drawingml/2006/table">
            <a:tbl>
              <a:tblPr firstRow="1" bandRow="1">
                <a:tableStyleId>{2D5ABB26-0587-4C30-8999-92F81FD0307C}</a:tableStyleId>
              </a:tblPr>
              <a:tblGrid>
                <a:gridCol w="1738365">
                  <a:extLst>
                    <a:ext uri="{9D8B030D-6E8A-4147-A177-3AD203B41FA5}">
                      <a16:colId xmlns:a16="http://schemas.microsoft.com/office/drawing/2014/main" val="3741069749"/>
                    </a:ext>
                  </a:extLst>
                </a:gridCol>
                <a:gridCol w="2421284">
                  <a:extLst>
                    <a:ext uri="{9D8B030D-6E8A-4147-A177-3AD203B41FA5}">
                      <a16:colId xmlns:a16="http://schemas.microsoft.com/office/drawing/2014/main" val="2078644485"/>
                    </a:ext>
                  </a:extLst>
                </a:gridCol>
              </a:tblGrid>
              <a:tr h="259080">
                <a:tc>
                  <a:txBody>
                    <a:bodyPr/>
                    <a:lstStyle/>
                    <a:p>
                      <a:pPr algn="l"/>
                      <a:r>
                        <a:rPr lang="en-US" altLang="ko-KR" sz="1400"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rPr>
                        <a:t>Semester</a:t>
                      </a: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rPr>
                        <a:t>2019-1st Semester</a:t>
                      </a:r>
                    </a:p>
                  </a:txBody>
                  <a:tcPr/>
                </a:tc>
                <a:extLst>
                  <a:ext uri="{0D108BD9-81ED-4DB2-BD59-A6C34878D82A}">
                    <a16:rowId xmlns:a16="http://schemas.microsoft.com/office/drawing/2014/main" val="1159745347"/>
                  </a:ext>
                </a:extLst>
              </a:tr>
              <a:tr h="25908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rPr>
                        <a:t>Course</a:t>
                      </a:r>
                      <a:endParaRPr lang="ko-KR" altLang="en-US" sz="1400"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endParaRP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rPr>
                        <a:t>INC-CAPSTONE DESIGN 1</a:t>
                      </a:r>
                      <a:endParaRPr lang="ko-KR" altLang="en-US" sz="1400"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endParaRPr>
                    </a:p>
                  </a:txBody>
                  <a:tcPr/>
                </a:tc>
                <a:extLst>
                  <a:ext uri="{0D108BD9-81ED-4DB2-BD59-A6C34878D82A}">
                    <a16:rowId xmlns:a16="http://schemas.microsoft.com/office/drawing/2014/main" val="587394783"/>
                  </a:ext>
                </a:extLst>
              </a:tr>
              <a:tr h="292854">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rPr>
                        <a:t>Professor </a:t>
                      </a: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rPr>
                        <a:t>Jung </a:t>
                      </a:r>
                      <a:r>
                        <a:rPr lang="en-US" altLang="ko-KR" sz="1400" dirty="0" err="1">
                          <a:latin typeface="조선일보명조" panose="02030304000000000000" pitchFamily="18" charset="-127"/>
                          <a:ea typeface="조선일보명조" panose="02030304000000000000" pitchFamily="18" charset="-127"/>
                          <a:cs typeface="조선일보명조" panose="02030304000000000000" pitchFamily="18" charset="-127"/>
                        </a:rPr>
                        <a:t>HyunSook</a:t>
                      </a:r>
                      <a:endParaRPr lang="ko-KR" altLang="en-US" sz="1400"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endParaRPr>
                    </a:p>
                  </a:txBody>
                  <a:tcPr/>
                </a:tc>
                <a:extLst>
                  <a:ext uri="{0D108BD9-81ED-4DB2-BD59-A6C34878D82A}">
                    <a16:rowId xmlns:a16="http://schemas.microsoft.com/office/drawing/2014/main" val="2854103678"/>
                  </a:ext>
                </a:extLst>
              </a:tr>
              <a:tr h="292854">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rPr>
                        <a:t>Team Name</a:t>
                      </a: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rPr>
                        <a:t>VI</a:t>
                      </a:r>
                      <a:endParaRPr lang="ko-KR" altLang="en-US" sz="1400"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endParaRPr>
                    </a:p>
                  </a:txBody>
                  <a:tcPr/>
                </a:tc>
                <a:extLst>
                  <a:ext uri="{0D108BD9-81ED-4DB2-BD59-A6C34878D82A}">
                    <a16:rowId xmlns:a16="http://schemas.microsoft.com/office/drawing/2014/main" val="1102904614"/>
                  </a:ext>
                </a:extLst>
              </a:tr>
              <a:tr h="292854">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rPr>
                        <a:t>Leader</a:t>
                      </a: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rPr>
                        <a:t>Lee </a:t>
                      </a:r>
                      <a:r>
                        <a:rPr lang="en-US" altLang="ko-KR" sz="1400" dirty="0" err="1">
                          <a:latin typeface="조선일보명조" panose="02030304000000000000" pitchFamily="18" charset="-127"/>
                          <a:ea typeface="조선일보명조" panose="02030304000000000000" pitchFamily="18" charset="-127"/>
                          <a:cs typeface="조선일보명조" panose="02030304000000000000" pitchFamily="18" charset="-127"/>
                        </a:rPr>
                        <a:t>SeokJune</a:t>
                      </a:r>
                      <a:r>
                        <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rPr>
                        <a:t>(20165072)</a:t>
                      </a:r>
                    </a:p>
                  </a:txBody>
                  <a:tcPr/>
                </a:tc>
                <a:extLst>
                  <a:ext uri="{0D108BD9-81ED-4DB2-BD59-A6C34878D82A}">
                    <a16:rowId xmlns:a16="http://schemas.microsoft.com/office/drawing/2014/main" val="2671461037"/>
                  </a:ext>
                </a:extLst>
              </a:tr>
              <a:tr h="292854">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rPr>
                        <a:t>Member</a:t>
                      </a: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b="0" dirty="0">
                          <a:latin typeface="조선일보명조" panose="02030304000000000000" pitchFamily="18" charset="-127"/>
                          <a:ea typeface="조선일보명조" panose="02030304000000000000" pitchFamily="18" charset="-127"/>
                          <a:cs typeface="조선일보명조" panose="02030304000000000000" pitchFamily="18" charset="-127"/>
                        </a:rPr>
                        <a:t>Bae </a:t>
                      </a:r>
                      <a:r>
                        <a:rPr lang="en-US" altLang="ko-KR" sz="1400" b="0" dirty="0" err="1">
                          <a:latin typeface="조선일보명조" panose="02030304000000000000" pitchFamily="18" charset="-127"/>
                          <a:ea typeface="조선일보명조" panose="02030304000000000000" pitchFamily="18" charset="-127"/>
                          <a:cs typeface="조선일보명조" panose="02030304000000000000" pitchFamily="18" charset="-127"/>
                        </a:rPr>
                        <a:t>InGyu</a:t>
                      </a:r>
                      <a:r>
                        <a:rPr lang="en-US" altLang="ko-KR" sz="1400" b="0" dirty="0">
                          <a:latin typeface="조선일보명조" panose="02030304000000000000" pitchFamily="18" charset="-127"/>
                          <a:ea typeface="조선일보명조" panose="02030304000000000000" pitchFamily="18" charset="-127"/>
                          <a:cs typeface="조선일보명조" panose="02030304000000000000" pitchFamily="18" charset="-127"/>
                        </a:rPr>
                        <a:t>(20165073)</a:t>
                      </a:r>
                    </a:p>
                  </a:txBody>
                  <a:tcPr/>
                </a:tc>
                <a:extLst>
                  <a:ext uri="{0D108BD9-81ED-4DB2-BD59-A6C34878D82A}">
                    <a16:rowId xmlns:a16="http://schemas.microsoft.com/office/drawing/2014/main" val="903040217"/>
                  </a:ext>
                </a:extLst>
              </a:tr>
              <a:tr h="15240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400"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endParaRP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rPr>
                        <a:t>Lee </a:t>
                      </a:r>
                      <a:r>
                        <a:rPr lang="en-US" altLang="ko-KR" sz="1400" dirty="0" err="1">
                          <a:latin typeface="조선일보명조" panose="02030304000000000000" pitchFamily="18" charset="-127"/>
                          <a:ea typeface="조선일보명조" panose="02030304000000000000" pitchFamily="18" charset="-127"/>
                          <a:cs typeface="조선일보명조" panose="02030304000000000000" pitchFamily="18" charset="-127"/>
                        </a:rPr>
                        <a:t>Yunhyuck</a:t>
                      </a:r>
                      <a:r>
                        <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rPr>
                        <a:t>(20165062)</a:t>
                      </a:r>
                      <a:endParaRPr lang="en-US" altLang="ko-KR" sz="1400" b="0" dirty="0">
                        <a:latin typeface="조선일보명조" panose="02030304000000000000" pitchFamily="18" charset="-127"/>
                        <a:ea typeface="조선일보명조" panose="02030304000000000000" pitchFamily="18" charset="-127"/>
                        <a:cs typeface="조선일보명조" panose="02030304000000000000" pitchFamily="18" charset="-127"/>
                      </a:endParaRPr>
                    </a:p>
                  </a:txBody>
                  <a:tcPr/>
                </a:tc>
                <a:extLst>
                  <a:ext uri="{0D108BD9-81ED-4DB2-BD59-A6C34878D82A}">
                    <a16:rowId xmlns:a16="http://schemas.microsoft.com/office/drawing/2014/main" val="2697847229"/>
                  </a:ext>
                </a:extLst>
              </a:tr>
              <a:tr h="15240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400"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endParaRP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b="0" dirty="0" err="1">
                          <a:latin typeface="조선일보명조" panose="02030304000000000000" pitchFamily="18" charset="-127"/>
                          <a:ea typeface="조선일보명조" panose="02030304000000000000" pitchFamily="18" charset="-127"/>
                          <a:cs typeface="조선일보명조" panose="02030304000000000000" pitchFamily="18" charset="-127"/>
                        </a:rPr>
                        <a:t>Seo</a:t>
                      </a:r>
                      <a:r>
                        <a:rPr lang="en-US" altLang="ko-KR" sz="1400" b="0"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1400" b="0" dirty="0" err="1">
                          <a:latin typeface="조선일보명조" panose="02030304000000000000" pitchFamily="18" charset="-127"/>
                          <a:ea typeface="조선일보명조" panose="02030304000000000000" pitchFamily="18" charset="-127"/>
                          <a:cs typeface="조선일보명조" panose="02030304000000000000" pitchFamily="18" charset="-127"/>
                        </a:rPr>
                        <a:t>JaeIck</a:t>
                      </a:r>
                      <a:r>
                        <a:rPr lang="en-US" altLang="ko-KR" sz="1400" b="0" dirty="0">
                          <a:latin typeface="조선일보명조" panose="02030304000000000000" pitchFamily="18" charset="-127"/>
                          <a:ea typeface="조선일보명조" panose="02030304000000000000" pitchFamily="18" charset="-127"/>
                          <a:cs typeface="조선일보명조" panose="02030304000000000000" pitchFamily="18" charset="-127"/>
                        </a:rPr>
                        <a:t>(</a:t>
                      </a:r>
                      <a:r>
                        <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rPr>
                        <a:t>20144773) </a:t>
                      </a:r>
                      <a:endParaRPr lang="en-US" altLang="ko-KR" sz="1400" b="0" dirty="0">
                        <a:latin typeface="조선일보명조" panose="02030304000000000000" pitchFamily="18" charset="-127"/>
                        <a:ea typeface="조선일보명조" panose="02030304000000000000" pitchFamily="18" charset="-127"/>
                        <a:cs typeface="조선일보명조" panose="02030304000000000000" pitchFamily="18" charset="-127"/>
                      </a:endParaRPr>
                    </a:p>
                  </a:txBody>
                  <a:tcPr/>
                </a:tc>
                <a:extLst>
                  <a:ext uri="{0D108BD9-81ED-4DB2-BD59-A6C34878D82A}">
                    <a16:rowId xmlns:a16="http://schemas.microsoft.com/office/drawing/2014/main" val="1472820079"/>
                  </a:ext>
                </a:extLst>
              </a:tr>
              <a:tr h="292854">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b="1" dirty="0">
                          <a:latin typeface="조선일보명조" panose="02030304000000000000" pitchFamily="18" charset="-127"/>
                          <a:ea typeface="조선일보명조" panose="02030304000000000000" pitchFamily="18" charset="-127"/>
                          <a:cs typeface="조선일보명조" panose="02030304000000000000" pitchFamily="18" charset="-127"/>
                        </a:rPr>
                        <a:t>Presenter</a:t>
                      </a:r>
                      <a:endParaRPr lang="ko-KR" altLang="en-US" sz="14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endParaRP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b="1" dirty="0">
                          <a:latin typeface="조선일보명조" panose="02030304000000000000" pitchFamily="18" charset="-127"/>
                          <a:ea typeface="조선일보명조" panose="02030304000000000000" pitchFamily="18" charset="-127"/>
                          <a:cs typeface="조선일보명조" panose="02030304000000000000" pitchFamily="18" charset="-127"/>
                        </a:rPr>
                        <a:t>Lee </a:t>
                      </a:r>
                      <a:r>
                        <a:rPr lang="en-US" altLang="ko-KR" sz="1400" b="1" dirty="0" err="1">
                          <a:latin typeface="조선일보명조" panose="02030304000000000000" pitchFamily="18" charset="-127"/>
                          <a:ea typeface="조선일보명조" panose="02030304000000000000" pitchFamily="18" charset="-127"/>
                          <a:cs typeface="조선일보명조" panose="02030304000000000000" pitchFamily="18" charset="-127"/>
                        </a:rPr>
                        <a:t>Yunhyuck</a:t>
                      </a:r>
                      <a:endParaRPr lang="en-US" altLang="ko-KR" sz="14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a:txBody>
                  <a:tcPr/>
                </a:tc>
                <a:extLst>
                  <a:ext uri="{0D108BD9-81ED-4DB2-BD59-A6C34878D82A}">
                    <a16:rowId xmlns:a16="http://schemas.microsoft.com/office/drawing/2014/main" val="358572193"/>
                  </a:ext>
                </a:extLst>
              </a:tr>
              <a:tr h="292854">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b="1" dirty="0">
                          <a:latin typeface="조선일보명조" panose="02030304000000000000" pitchFamily="18" charset="-127"/>
                          <a:ea typeface="조선일보명조" panose="02030304000000000000" pitchFamily="18" charset="-127"/>
                          <a:cs typeface="조선일보명조" panose="02030304000000000000" pitchFamily="18" charset="-127"/>
                        </a:rPr>
                        <a:t>Announcement date</a:t>
                      </a: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b="1" dirty="0">
                          <a:latin typeface="조선일보명조" panose="02030304000000000000" pitchFamily="18" charset="-127"/>
                          <a:ea typeface="조선일보명조" panose="02030304000000000000" pitchFamily="18" charset="-127"/>
                          <a:cs typeface="조선일보명조" panose="02030304000000000000" pitchFamily="18" charset="-127"/>
                        </a:rPr>
                        <a:t>2019. 06. 13.</a:t>
                      </a:r>
                      <a:endParaRPr lang="ko-KR" altLang="en-US" sz="14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endParaRPr>
                    </a:p>
                  </a:txBody>
                  <a:tcPr/>
                </a:tc>
                <a:extLst>
                  <a:ext uri="{0D108BD9-81ED-4DB2-BD59-A6C34878D82A}">
                    <a16:rowId xmlns:a16="http://schemas.microsoft.com/office/drawing/2014/main" val="1533306261"/>
                  </a:ext>
                </a:extLst>
              </a:tr>
            </a:tbl>
          </a:graphicData>
        </a:graphic>
      </p:graphicFrame>
    </p:spTree>
    <p:extLst>
      <p:ext uri="{BB962C8B-B14F-4D97-AF65-F5344CB8AC3E}">
        <p14:creationId xmlns:p14="http://schemas.microsoft.com/office/powerpoint/2010/main" val="36827090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C6884EF8-13B8-4906-AFA1-F7D11047E8A5}"/>
              </a:ext>
            </a:extLst>
          </p:cNvPr>
          <p:cNvSpPr/>
          <p:nvPr/>
        </p:nvSpPr>
        <p:spPr>
          <a:xfrm>
            <a:off x="349623" y="432111"/>
            <a:ext cx="125506" cy="8079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6" name="직사각형 5">
            <a:extLst>
              <a:ext uri="{FF2B5EF4-FFF2-40B4-BE49-F238E27FC236}">
                <a16:creationId xmlns:a16="http://schemas.microsoft.com/office/drawing/2014/main" id="{B2E0AF2E-A9E8-4669-AA0E-A190B65FCAD7}"/>
              </a:ext>
            </a:extLst>
          </p:cNvPr>
          <p:cNvSpPr/>
          <p:nvPr/>
        </p:nvSpPr>
        <p:spPr>
          <a:xfrm>
            <a:off x="475129" y="333862"/>
            <a:ext cx="7028330" cy="646331"/>
          </a:xfrm>
          <a:prstGeom prst="rect">
            <a:avLst/>
          </a:prstGeom>
        </p:spPr>
        <p:txBody>
          <a:bodyPr wrap="square">
            <a:spAutoFit/>
          </a:bodyPr>
          <a:lstStyle/>
          <a:p>
            <a:r>
              <a:rPr lang="en-US" altLang="ko-KR" sz="3600" b="1" dirty="0">
                <a:latin typeface="조선일보명조" panose="02030304000000000000" pitchFamily="18" charset="-127"/>
                <a:ea typeface="조선일보명조" panose="02030304000000000000" pitchFamily="18" charset="-127"/>
                <a:cs typeface="조선일보명조" panose="02030304000000000000" pitchFamily="18" charset="-127"/>
              </a:rPr>
              <a:t>T-SA: </a:t>
            </a:r>
            <a:r>
              <a:rPr lang="en-US" altLang="ko-KR" sz="2400" b="1" dirty="0">
                <a:latin typeface="조선일보명조" panose="02030304000000000000" pitchFamily="18" charset="-127"/>
                <a:ea typeface="조선일보명조" panose="02030304000000000000" pitchFamily="18" charset="-127"/>
                <a:cs typeface="조선일보명조" panose="02030304000000000000" pitchFamily="18" charset="-127"/>
              </a:rPr>
              <a:t>Application of API</a:t>
            </a:r>
            <a:endParaRPr lang="en-US" altLang="ko-KR" sz="24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25" name="TextBox 24">
            <a:extLst>
              <a:ext uri="{FF2B5EF4-FFF2-40B4-BE49-F238E27FC236}">
                <a16:creationId xmlns:a16="http://schemas.microsoft.com/office/drawing/2014/main" id="{83E29847-E268-4ADF-BB50-3923ADBD8563}"/>
              </a:ext>
            </a:extLst>
          </p:cNvPr>
          <p:cNvSpPr txBox="1"/>
          <p:nvPr/>
        </p:nvSpPr>
        <p:spPr>
          <a:xfrm>
            <a:off x="349623" y="1560464"/>
            <a:ext cx="4474410" cy="400110"/>
          </a:xfrm>
          <a:prstGeom prst="rect">
            <a:avLst/>
          </a:prstGeom>
          <a:noFill/>
        </p:spPr>
        <p:txBody>
          <a:bodyPr wrap="square" rtlCol="0">
            <a:spAutoFit/>
          </a:bodyPr>
          <a:lstStyle/>
          <a:p>
            <a:r>
              <a:rPr lang="en-US" altLang="ko-KR" sz="2000" b="1" dirty="0">
                <a:latin typeface="조선일보명조" panose="02030304000000000000" pitchFamily="18" charset="-127"/>
                <a:ea typeface="조선일보명조" panose="02030304000000000000" pitchFamily="18" charset="-127"/>
                <a:cs typeface="조선일보명조" panose="02030304000000000000" pitchFamily="18" charset="-127"/>
              </a:rPr>
              <a:t>Twitter</a:t>
            </a:r>
            <a:r>
              <a:rPr lang="ko-KR" altLang="en-US" sz="2000" b="1"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2000" b="1" dirty="0">
                <a:latin typeface="조선일보명조" panose="02030304000000000000" pitchFamily="18" charset="-127"/>
                <a:ea typeface="조선일보명조" panose="02030304000000000000" pitchFamily="18" charset="-127"/>
                <a:cs typeface="조선일보명조" panose="02030304000000000000" pitchFamily="18" charset="-127"/>
              </a:rPr>
              <a:t>API</a:t>
            </a:r>
            <a:r>
              <a:rPr lang="ko-KR" altLang="en-US" sz="2000" b="1"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2000" b="1" dirty="0">
                <a:latin typeface="조선일보명조" panose="02030304000000000000" pitchFamily="18" charset="-127"/>
                <a:ea typeface="조선일보명조" panose="02030304000000000000" pitchFamily="18" charset="-127"/>
                <a:cs typeface="조선일보명조" panose="02030304000000000000" pitchFamily="18" charset="-127"/>
              </a:rPr>
              <a:t>TYPE</a:t>
            </a:r>
          </a:p>
        </p:txBody>
      </p:sp>
      <p:pic>
        <p:nvPicPr>
          <p:cNvPr id="17" name="그림 16">
            <a:extLst>
              <a:ext uri="{FF2B5EF4-FFF2-40B4-BE49-F238E27FC236}">
                <a16:creationId xmlns:a16="http://schemas.microsoft.com/office/drawing/2014/main" id="{4391DC07-52A9-4477-B8FD-8A8DFD1AD76E}"/>
              </a:ext>
            </a:extLst>
          </p:cNvPr>
          <p:cNvPicPr>
            <a:picLocks noChangeAspect="1"/>
          </p:cNvPicPr>
          <p:nvPr/>
        </p:nvPicPr>
        <p:blipFill>
          <a:blip r:embed="rId3"/>
          <a:stretch>
            <a:fillRect/>
          </a:stretch>
        </p:blipFill>
        <p:spPr>
          <a:xfrm>
            <a:off x="2776809" y="2552986"/>
            <a:ext cx="1873521" cy="2171219"/>
          </a:xfrm>
          <a:prstGeom prst="rect">
            <a:avLst/>
          </a:prstGeom>
          <a:ln>
            <a:solidFill>
              <a:schemeClr val="tx1"/>
            </a:solidFill>
          </a:ln>
        </p:spPr>
      </p:pic>
      <p:sp>
        <p:nvSpPr>
          <p:cNvPr id="18" name="직사각형 17">
            <a:extLst>
              <a:ext uri="{FF2B5EF4-FFF2-40B4-BE49-F238E27FC236}">
                <a16:creationId xmlns:a16="http://schemas.microsoft.com/office/drawing/2014/main" id="{F2491876-09F0-467F-A794-DC787FA2C871}"/>
              </a:ext>
            </a:extLst>
          </p:cNvPr>
          <p:cNvSpPr/>
          <p:nvPr/>
        </p:nvSpPr>
        <p:spPr>
          <a:xfrm>
            <a:off x="3505443" y="3317380"/>
            <a:ext cx="718631" cy="1721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pic>
        <p:nvPicPr>
          <p:cNvPr id="19" name="그림 18">
            <a:extLst>
              <a:ext uri="{FF2B5EF4-FFF2-40B4-BE49-F238E27FC236}">
                <a16:creationId xmlns:a16="http://schemas.microsoft.com/office/drawing/2014/main" id="{23AFEBE9-F857-494A-BF35-646095DE7C44}"/>
              </a:ext>
            </a:extLst>
          </p:cNvPr>
          <p:cNvPicPr>
            <a:picLocks noChangeAspect="1"/>
          </p:cNvPicPr>
          <p:nvPr/>
        </p:nvPicPr>
        <p:blipFill>
          <a:blip r:embed="rId4"/>
          <a:stretch>
            <a:fillRect/>
          </a:stretch>
        </p:blipFill>
        <p:spPr>
          <a:xfrm>
            <a:off x="5100551" y="2552987"/>
            <a:ext cx="4664904" cy="2168775"/>
          </a:xfrm>
          <a:prstGeom prst="rect">
            <a:avLst/>
          </a:prstGeom>
          <a:ln>
            <a:solidFill>
              <a:schemeClr val="tx1"/>
            </a:solidFill>
          </a:ln>
        </p:spPr>
      </p:pic>
      <p:cxnSp>
        <p:nvCxnSpPr>
          <p:cNvPr id="20" name="직선 화살표 연결선 19">
            <a:extLst>
              <a:ext uri="{FF2B5EF4-FFF2-40B4-BE49-F238E27FC236}">
                <a16:creationId xmlns:a16="http://schemas.microsoft.com/office/drawing/2014/main" id="{D9C7AF60-64FD-4908-B77D-BD8CB89F9BDE}"/>
              </a:ext>
            </a:extLst>
          </p:cNvPr>
          <p:cNvCxnSpPr>
            <a:cxnSpLocks/>
          </p:cNvCxnSpPr>
          <p:nvPr/>
        </p:nvCxnSpPr>
        <p:spPr>
          <a:xfrm>
            <a:off x="4756200" y="3510510"/>
            <a:ext cx="25628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1" name="직사각형 20">
            <a:extLst>
              <a:ext uri="{FF2B5EF4-FFF2-40B4-BE49-F238E27FC236}">
                <a16:creationId xmlns:a16="http://schemas.microsoft.com/office/drawing/2014/main" id="{182A144E-CC3B-40E7-866A-1EF663DB47D7}"/>
              </a:ext>
            </a:extLst>
          </p:cNvPr>
          <p:cNvSpPr/>
          <p:nvPr/>
        </p:nvSpPr>
        <p:spPr>
          <a:xfrm>
            <a:off x="9333042" y="2671933"/>
            <a:ext cx="360226" cy="2418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27" name="직사각형 26">
            <a:extLst>
              <a:ext uri="{FF2B5EF4-FFF2-40B4-BE49-F238E27FC236}">
                <a16:creationId xmlns:a16="http://schemas.microsoft.com/office/drawing/2014/main" id="{B542B922-755E-435B-9DDB-4B5B109C2415}"/>
              </a:ext>
            </a:extLst>
          </p:cNvPr>
          <p:cNvSpPr/>
          <p:nvPr/>
        </p:nvSpPr>
        <p:spPr>
          <a:xfrm>
            <a:off x="3354253" y="2606623"/>
            <a:ext cx="718631" cy="1721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4" name="TextBox 13">
            <a:extLst>
              <a:ext uri="{FF2B5EF4-FFF2-40B4-BE49-F238E27FC236}">
                <a16:creationId xmlns:a16="http://schemas.microsoft.com/office/drawing/2014/main" id="{88E709A0-853A-4DCC-908E-0927D452C587}"/>
              </a:ext>
            </a:extLst>
          </p:cNvPr>
          <p:cNvSpPr txBox="1"/>
          <p:nvPr/>
        </p:nvSpPr>
        <p:spPr>
          <a:xfrm>
            <a:off x="475129" y="916859"/>
            <a:ext cx="6861174" cy="338554"/>
          </a:xfrm>
          <a:prstGeom prst="rect">
            <a:avLst/>
          </a:prstGeom>
          <a:noFill/>
        </p:spPr>
        <p:txBody>
          <a:bodyPr wrap="none" rtlCol="0">
            <a:spAutoFit/>
          </a:bodyPr>
          <a:lstStyle/>
          <a:p>
            <a:r>
              <a:rPr lang="en-US" altLang="ko-KR" sz="1600" b="1" dirty="0">
                <a:solidFill>
                  <a:schemeClr val="bg2">
                    <a:lumMod val="75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Twitter keywords Search API based Analysis (The 19th President Election)</a:t>
            </a:r>
          </a:p>
        </p:txBody>
      </p:sp>
      <p:sp>
        <p:nvSpPr>
          <p:cNvPr id="2" name="직사각형 1">
            <a:extLst>
              <a:ext uri="{FF2B5EF4-FFF2-40B4-BE49-F238E27FC236}">
                <a16:creationId xmlns:a16="http://schemas.microsoft.com/office/drawing/2014/main" id="{00C942C6-81D3-4D79-8932-C5420EC07634}"/>
              </a:ext>
            </a:extLst>
          </p:cNvPr>
          <p:cNvSpPr/>
          <p:nvPr/>
        </p:nvSpPr>
        <p:spPr>
          <a:xfrm>
            <a:off x="294369" y="5463628"/>
            <a:ext cx="11603262" cy="461665"/>
          </a:xfrm>
          <a:prstGeom prst="rect">
            <a:avLst/>
          </a:prstGeom>
        </p:spPr>
        <p:txBody>
          <a:bodyPr wrap="square">
            <a:spAutoFit/>
          </a:bodyPr>
          <a:lstStyle/>
          <a:p>
            <a:r>
              <a:rPr lang="en-US" altLang="ko-KR" sz="2400" b="1" dirty="0">
                <a:solidFill>
                  <a:srgbClr val="000000"/>
                </a:solidFill>
                <a:latin typeface="조선일보명조" panose="02030304000000000000" pitchFamily="18" charset="-127"/>
                <a:ea typeface="조선일보명조" panose="02030304000000000000" pitchFamily="18" charset="-127"/>
                <a:cs typeface="조선일보명조" panose="02030304000000000000" pitchFamily="18" charset="-127"/>
              </a:rPr>
              <a:t>After logging in to the Twitter developer's site, you can upgrade it through Subscription.</a:t>
            </a:r>
            <a:endParaRPr lang="ko-KR" altLang="en-US" sz="24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3" name="슬라이드 번호 개체 틀 2">
            <a:extLst>
              <a:ext uri="{FF2B5EF4-FFF2-40B4-BE49-F238E27FC236}">
                <a16:creationId xmlns:a16="http://schemas.microsoft.com/office/drawing/2014/main" id="{DB80034A-0350-4D65-8F01-18F3DE699E39}"/>
              </a:ext>
            </a:extLst>
          </p:cNvPr>
          <p:cNvSpPr>
            <a:spLocks noGrp="1"/>
          </p:cNvSpPr>
          <p:nvPr>
            <p:ph type="sldNum" sz="quarter" idx="12"/>
          </p:nvPr>
        </p:nvSpPr>
        <p:spPr/>
        <p:txBody>
          <a:bodyPr/>
          <a:lstStyle/>
          <a:p>
            <a:fld id="{4F2997A9-76DD-44FB-8883-7AC0BC848202}" type="slidenum">
              <a:rPr lang="ko-KR" altLang="en-US" smtClean="0">
                <a:latin typeface="조선일보명조" panose="02030304000000000000" pitchFamily="18" charset="-127"/>
                <a:ea typeface="조선일보명조" panose="02030304000000000000" pitchFamily="18" charset="-127"/>
                <a:cs typeface="조선일보명조" panose="02030304000000000000" pitchFamily="18" charset="-127"/>
              </a:rPr>
              <a:t>10</a:t>
            </a:fld>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5" name="TextBox 14">
            <a:extLst>
              <a:ext uri="{FF2B5EF4-FFF2-40B4-BE49-F238E27FC236}">
                <a16:creationId xmlns:a16="http://schemas.microsoft.com/office/drawing/2014/main" id="{21973E2F-64C6-4CA8-82C4-9CA90958D70B}"/>
              </a:ext>
            </a:extLst>
          </p:cNvPr>
          <p:cNvSpPr txBox="1"/>
          <p:nvPr/>
        </p:nvSpPr>
        <p:spPr>
          <a:xfrm>
            <a:off x="11306909" y="6400413"/>
            <a:ext cx="495649" cy="276999"/>
          </a:xfrm>
          <a:prstGeom prst="rect">
            <a:avLst/>
          </a:prstGeom>
          <a:noFill/>
        </p:spPr>
        <p:txBody>
          <a:bodyPr wrap="none" rtlCol="0">
            <a:spAutoFit/>
          </a:bodyPr>
          <a:lstStyle/>
          <a:p>
            <a:r>
              <a:rPr lang="en-US" altLang="ko-KR" sz="1200">
                <a:latin typeface="조선일보명조" panose="02030304000000000000" pitchFamily="18" charset="-127"/>
                <a:ea typeface="조선일보명조" panose="02030304000000000000" pitchFamily="18" charset="-127"/>
                <a:cs typeface="조선일보명조" panose="02030304000000000000" pitchFamily="18" charset="-127"/>
              </a:rPr>
              <a:t>/ 29 </a:t>
            </a:r>
            <a:endParaRPr lang="ko-KR" altLang="en-US" sz="120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Tree>
    <p:extLst>
      <p:ext uri="{BB962C8B-B14F-4D97-AF65-F5344CB8AC3E}">
        <p14:creationId xmlns:p14="http://schemas.microsoft.com/office/powerpoint/2010/main" val="2244985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C8D6BA7C-C1A5-44AA-8F6D-9D8959D2D027}"/>
              </a:ext>
            </a:extLst>
          </p:cNvPr>
          <p:cNvPicPr>
            <a:picLocks noChangeAspect="1"/>
          </p:cNvPicPr>
          <p:nvPr/>
        </p:nvPicPr>
        <p:blipFill>
          <a:blip r:embed="rId3"/>
          <a:stretch>
            <a:fillRect/>
          </a:stretch>
        </p:blipFill>
        <p:spPr>
          <a:xfrm>
            <a:off x="412376" y="2080633"/>
            <a:ext cx="5743480" cy="3628166"/>
          </a:xfrm>
          <a:prstGeom prst="rect">
            <a:avLst/>
          </a:prstGeom>
          <a:ln>
            <a:solidFill>
              <a:schemeClr val="tx1"/>
            </a:solidFill>
          </a:ln>
        </p:spPr>
      </p:pic>
      <p:sp>
        <p:nvSpPr>
          <p:cNvPr id="4" name="직사각형 3">
            <a:extLst>
              <a:ext uri="{FF2B5EF4-FFF2-40B4-BE49-F238E27FC236}">
                <a16:creationId xmlns:a16="http://schemas.microsoft.com/office/drawing/2014/main" id="{C6884EF8-13B8-4906-AFA1-F7D11047E8A5}"/>
              </a:ext>
            </a:extLst>
          </p:cNvPr>
          <p:cNvSpPr/>
          <p:nvPr/>
        </p:nvSpPr>
        <p:spPr>
          <a:xfrm>
            <a:off x="349623" y="432111"/>
            <a:ext cx="125506" cy="8079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6" name="직사각형 5">
            <a:extLst>
              <a:ext uri="{FF2B5EF4-FFF2-40B4-BE49-F238E27FC236}">
                <a16:creationId xmlns:a16="http://schemas.microsoft.com/office/drawing/2014/main" id="{B2E0AF2E-A9E8-4669-AA0E-A190B65FCAD7}"/>
              </a:ext>
            </a:extLst>
          </p:cNvPr>
          <p:cNvSpPr/>
          <p:nvPr/>
        </p:nvSpPr>
        <p:spPr>
          <a:xfrm>
            <a:off x="475129" y="333862"/>
            <a:ext cx="7028330" cy="646331"/>
          </a:xfrm>
          <a:prstGeom prst="rect">
            <a:avLst/>
          </a:prstGeom>
        </p:spPr>
        <p:txBody>
          <a:bodyPr wrap="square">
            <a:spAutoFit/>
          </a:bodyPr>
          <a:lstStyle/>
          <a:p>
            <a:r>
              <a:rPr lang="en-US" altLang="ko-KR" sz="3600" b="1" dirty="0">
                <a:latin typeface="조선일보명조" panose="02030304000000000000" pitchFamily="18" charset="-127"/>
                <a:ea typeface="조선일보명조" panose="02030304000000000000" pitchFamily="18" charset="-127"/>
                <a:cs typeface="조선일보명조" panose="02030304000000000000" pitchFamily="18" charset="-127"/>
              </a:rPr>
              <a:t>T-SA: </a:t>
            </a:r>
            <a:r>
              <a:rPr lang="en-US" altLang="ko-KR" sz="2400" b="1" dirty="0">
                <a:latin typeface="조선일보명조" panose="02030304000000000000" pitchFamily="18" charset="-127"/>
                <a:ea typeface="조선일보명조" panose="02030304000000000000" pitchFamily="18" charset="-127"/>
                <a:cs typeface="조선일보명조" panose="02030304000000000000" pitchFamily="18" charset="-127"/>
              </a:rPr>
              <a:t>Application of API</a:t>
            </a:r>
            <a:endParaRPr lang="en-US" altLang="ko-KR" sz="24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25" name="TextBox 24">
            <a:extLst>
              <a:ext uri="{FF2B5EF4-FFF2-40B4-BE49-F238E27FC236}">
                <a16:creationId xmlns:a16="http://schemas.microsoft.com/office/drawing/2014/main" id="{83E29847-E268-4ADF-BB50-3923ADBD8563}"/>
              </a:ext>
            </a:extLst>
          </p:cNvPr>
          <p:cNvSpPr txBox="1"/>
          <p:nvPr/>
        </p:nvSpPr>
        <p:spPr>
          <a:xfrm>
            <a:off x="349623" y="1560464"/>
            <a:ext cx="4474410" cy="400110"/>
          </a:xfrm>
          <a:prstGeom prst="rect">
            <a:avLst/>
          </a:prstGeom>
          <a:noFill/>
        </p:spPr>
        <p:txBody>
          <a:bodyPr wrap="square" rtlCol="0">
            <a:spAutoFit/>
          </a:bodyPr>
          <a:lstStyle/>
          <a:p>
            <a:r>
              <a:rPr lang="en-US" altLang="ko-KR" sz="2000" b="1" dirty="0">
                <a:latin typeface="조선일보명조" panose="02030304000000000000" pitchFamily="18" charset="-127"/>
                <a:ea typeface="조선일보명조" panose="02030304000000000000" pitchFamily="18" charset="-127"/>
                <a:cs typeface="조선일보명조" panose="02030304000000000000" pitchFamily="18" charset="-127"/>
              </a:rPr>
              <a:t>Twitter</a:t>
            </a:r>
            <a:r>
              <a:rPr lang="ko-KR" altLang="en-US" sz="2000" b="1"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2000" b="1" dirty="0">
                <a:latin typeface="조선일보명조" panose="02030304000000000000" pitchFamily="18" charset="-127"/>
                <a:ea typeface="조선일보명조" panose="02030304000000000000" pitchFamily="18" charset="-127"/>
                <a:cs typeface="조선일보명조" panose="02030304000000000000" pitchFamily="18" charset="-127"/>
              </a:rPr>
              <a:t>API</a:t>
            </a:r>
            <a:r>
              <a:rPr lang="ko-KR" altLang="en-US" sz="2000" b="1"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2000" b="1" dirty="0">
                <a:latin typeface="조선일보명조" panose="02030304000000000000" pitchFamily="18" charset="-127"/>
                <a:ea typeface="조선일보명조" panose="02030304000000000000" pitchFamily="18" charset="-127"/>
                <a:cs typeface="조선일보명조" panose="02030304000000000000" pitchFamily="18" charset="-127"/>
              </a:rPr>
              <a:t>TYPE</a:t>
            </a:r>
          </a:p>
        </p:txBody>
      </p:sp>
      <p:sp>
        <p:nvSpPr>
          <p:cNvPr id="7" name="직사각형 6">
            <a:extLst>
              <a:ext uri="{FF2B5EF4-FFF2-40B4-BE49-F238E27FC236}">
                <a16:creationId xmlns:a16="http://schemas.microsoft.com/office/drawing/2014/main" id="{7810CFAF-D619-415D-899C-06ADE1151E3D}"/>
              </a:ext>
            </a:extLst>
          </p:cNvPr>
          <p:cNvSpPr/>
          <p:nvPr/>
        </p:nvSpPr>
        <p:spPr>
          <a:xfrm>
            <a:off x="6376815" y="2086969"/>
            <a:ext cx="5667634" cy="36218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ko-KR" sz="1600" b="1" dirty="0">
                <a:latin typeface="조선일보명조" panose="02030304000000000000" pitchFamily="18" charset="-127"/>
                <a:ea typeface="조선일보명조" panose="02030304000000000000" pitchFamily="18" charset="-127"/>
                <a:cs typeface="조선일보명조" panose="02030304000000000000" pitchFamily="18" charset="-127"/>
              </a:rPr>
              <a:t>What's the difference between Sandbox and Premium?</a:t>
            </a:r>
          </a:p>
          <a:p>
            <a:endParaRPr lang="en-US" altLang="ko-KR" sz="16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a:p>
            <a:pPr marL="342900" indent="-342900">
              <a:buAutoNum type="arabicPeriod"/>
            </a:pPr>
            <a:r>
              <a:rPr lang="en-US" altLang="ko-KR" sz="1600" dirty="0">
                <a:latin typeface="조선일보명조" panose="02030304000000000000" pitchFamily="18" charset="-127"/>
                <a:ea typeface="조선일보명조" panose="02030304000000000000" pitchFamily="18" charset="-127"/>
                <a:cs typeface="조선일보명조" panose="02030304000000000000" pitchFamily="18" charset="-127"/>
              </a:rPr>
              <a:t>Increase the number of tweets you can import from 100 to 500 on a single request</a:t>
            </a:r>
          </a:p>
          <a:p>
            <a:pPr marL="342900" indent="-342900">
              <a:buAutoNum type="arabicPeriod"/>
            </a:pPr>
            <a:endParaRPr lang="en-US" altLang="ko-KR" sz="1600" dirty="0">
              <a:latin typeface="조선일보명조" panose="02030304000000000000" pitchFamily="18" charset="-127"/>
              <a:ea typeface="조선일보명조" panose="02030304000000000000" pitchFamily="18" charset="-127"/>
              <a:cs typeface="조선일보명조" panose="02030304000000000000" pitchFamily="18" charset="-127"/>
            </a:endParaRPr>
          </a:p>
          <a:p>
            <a:pPr marL="342900" indent="-342900">
              <a:buAutoNum type="arabicPeriod"/>
            </a:pPr>
            <a:r>
              <a:rPr lang="en-US" altLang="ko-KR" sz="1600" dirty="0">
                <a:latin typeface="조선일보명조" panose="02030304000000000000" pitchFamily="18" charset="-127"/>
                <a:ea typeface="조선일보명조" panose="02030304000000000000" pitchFamily="18" charset="-127"/>
                <a:cs typeface="조선일보명조" panose="02030304000000000000" pitchFamily="18" charset="-127"/>
              </a:rPr>
              <a:t>The number of characters in a tweet that can be viewed increases from 128 to 1024 characters</a:t>
            </a:r>
          </a:p>
          <a:p>
            <a:pPr marL="342900" indent="-342900">
              <a:buAutoNum type="arabicPeriod"/>
            </a:pPr>
            <a:endParaRPr lang="en-US" altLang="ko-KR" sz="1600" dirty="0">
              <a:latin typeface="조선일보명조" panose="02030304000000000000" pitchFamily="18" charset="-127"/>
              <a:ea typeface="조선일보명조" panose="02030304000000000000" pitchFamily="18" charset="-127"/>
              <a:cs typeface="조선일보명조" panose="02030304000000000000" pitchFamily="18" charset="-127"/>
            </a:endParaRPr>
          </a:p>
          <a:p>
            <a:pPr marL="342900" indent="-342900">
              <a:buAutoNum type="arabicPeriod"/>
            </a:pPr>
            <a:r>
              <a:rPr lang="en-US" altLang="ko-KR" sz="1600" dirty="0">
                <a:latin typeface="조선일보명조" panose="02030304000000000000" pitchFamily="18" charset="-127"/>
                <a:ea typeface="조선일보명조" panose="02030304000000000000" pitchFamily="18" charset="-127"/>
                <a:cs typeface="조선일보명조" panose="02030304000000000000" pitchFamily="18" charset="-127"/>
              </a:rPr>
              <a:t>Increase the number of requests per minute from 30 to 60</a:t>
            </a:r>
          </a:p>
        </p:txBody>
      </p:sp>
      <p:sp>
        <p:nvSpPr>
          <p:cNvPr id="9" name="직사각형 8">
            <a:extLst>
              <a:ext uri="{FF2B5EF4-FFF2-40B4-BE49-F238E27FC236}">
                <a16:creationId xmlns:a16="http://schemas.microsoft.com/office/drawing/2014/main" id="{EF629D94-076D-4528-9B8B-40625E3D92DF}"/>
              </a:ext>
            </a:extLst>
          </p:cNvPr>
          <p:cNvSpPr/>
          <p:nvPr/>
        </p:nvSpPr>
        <p:spPr>
          <a:xfrm>
            <a:off x="2278085" y="2623190"/>
            <a:ext cx="3817915" cy="1996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5" name="직사각형 14">
            <a:extLst>
              <a:ext uri="{FF2B5EF4-FFF2-40B4-BE49-F238E27FC236}">
                <a16:creationId xmlns:a16="http://schemas.microsoft.com/office/drawing/2014/main" id="{8FA73ACC-C47D-484A-9B06-7D9FB5173128}"/>
              </a:ext>
            </a:extLst>
          </p:cNvPr>
          <p:cNvSpPr/>
          <p:nvPr/>
        </p:nvSpPr>
        <p:spPr>
          <a:xfrm>
            <a:off x="2278084" y="3132747"/>
            <a:ext cx="3817915" cy="1996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6" name="직사각형 15">
            <a:extLst>
              <a:ext uri="{FF2B5EF4-FFF2-40B4-BE49-F238E27FC236}">
                <a16:creationId xmlns:a16="http://schemas.microsoft.com/office/drawing/2014/main" id="{7D59EA8E-EFF4-4BB5-910B-F51346653576}"/>
              </a:ext>
            </a:extLst>
          </p:cNvPr>
          <p:cNvSpPr/>
          <p:nvPr/>
        </p:nvSpPr>
        <p:spPr>
          <a:xfrm>
            <a:off x="2283575" y="3628168"/>
            <a:ext cx="3817915" cy="1996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7" name="직사각형 16">
            <a:extLst>
              <a:ext uri="{FF2B5EF4-FFF2-40B4-BE49-F238E27FC236}">
                <a16:creationId xmlns:a16="http://schemas.microsoft.com/office/drawing/2014/main" id="{83B2F0F7-4C5F-4086-B60D-9D0C4D06F854}"/>
              </a:ext>
            </a:extLst>
          </p:cNvPr>
          <p:cNvSpPr/>
          <p:nvPr/>
        </p:nvSpPr>
        <p:spPr>
          <a:xfrm>
            <a:off x="4873709" y="4709539"/>
            <a:ext cx="461863" cy="1996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8" name="직사각형 17">
            <a:extLst>
              <a:ext uri="{FF2B5EF4-FFF2-40B4-BE49-F238E27FC236}">
                <a16:creationId xmlns:a16="http://schemas.microsoft.com/office/drawing/2014/main" id="{81133C7A-27E1-4002-A52D-2CAF7864C40E}"/>
              </a:ext>
            </a:extLst>
          </p:cNvPr>
          <p:cNvSpPr/>
          <p:nvPr/>
        </p:nvSpPr>
        <p:spPr>
          <a:xfrm>
            <a:off x="2907220" y="4714302"/>
            <a:ext cx="591696" cy="1996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3" name="TextBox 12">
            <a:extLst>
              <a:ext uri="{FF2B5EF4-FFF2-40B4-BE49-F238E27FC236}">
                <a16:creationId xmlns:a16="http://schemas.microsoft.com/office/drawing/2014/main" id="{88E709A0-853A-4DCC-908E-0927D452C587}"/>
              </a:ext>
            </a:extLst>
          </p:cNvPr>
          <p:cNvSpPr txBox="1"/>
          <p:nvPr/>
        </p:nvSpPr>
        <p:spPr>
          <a:xfrm>
            <a:off x="475129" y="916859"/>
            <a:ext cx="6861174" cy="338554"/>
          </a:xfrm>
          <a:prstGeom prst="rect">
            <a:avLst/>
          </a:prstGeom>
          <a:noFill/>
        </p:spPr>
        <p:txBody>
          <a:bodyPr wrap="none" rtlCol="0">
            <a:spAutoFit/>
          </a:bodyPr>
          <a:lstStyle/>
          <a:p>
            <a:r>
              <a:rPr lang="en-US" altLang="ko-KR" sz="1600" b="1" dirty="0">
                <a:solidFill>
                  <a:schemeClr val="bg2">
                    <a:lumMod val="75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Twitter keywords Search API based Analysis (The 19th President Election)</a:t>
            </a:r>
          </a:p>
        </p:txBody>
      </p:sp>
      <p:sp>
        <p:nvSpPr>
          <p:cNvPr id="2" name="직사각형 1">
            <a:extLst>
              <a:ext uri="{FF2B5EF4-FFF2-40B4-BE49-F238E27FC236}">
                <a16:creationId xmlns:a16="http://schemas.microsoft.com/office/drawing/2014/main" id="{9534EDF5-51F5-43F9-B3E6-12C5510035B7}"/>
              </a:ext>
            </a:extLst>
          </p:cNvPr>
          <p:cNvSpPr/>
          <p:nvPr/>
        </p:nvSpPr>
        <p:spPr>
          <a:xfrm>
            <a:off x="4187041" y="6066690"/>
            <a:ext cx="3522118" cy="369332"/>
          </a:xfrm>
          <a:prstGeom prst="rect">
            <a:avLst/>
          </a:prstGeom>
        </p:spPr>
        <p:txBody>
          <a:bodyPr wrap="none">
            <a:spAutoFit/>
          </a:bodyPr>
          <a:lstStyle/>
          <a:p>
            <a:r>
              <a:rPr lang="en-US" altLang="ko-KR" b="1" dirty="0">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So we used the premium version!!</a:t>
            </a:r>
            <a:endParaRPr lang="ko-KR" altLang="en-US" b="1" dirty="0">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5" name="슬라이드 번호 개체 틀 4">
            <a:extLst>
              <a:ext uri="{FF2B5EF4-FFF2-40B4-BE49-F238E27FC236}">
                <a16:creationId xmlns:a16="http://schemas.microsoft.com/office/drawing/2014/main" id="{5C106D8E-9D11-4034-A8E6-F870432AF296}"/>
              </a:ext>
            </a:extLst>
          </p:cNvPr>
          <p:cNvSpPr>
            <a:spLocks noGrp="1"/>
          </p:cNvSpPr>
          <p:nvPr>
            <p:ph type="sldNum" sz="quarter" idx="12"/>
          </p:nvPr>
        </p:nvSpPr>
        <p:spPr/>
        <p:txBody>
          <a:bodyPr/>
          <a:lstStyle/>
          <a:p>
            <a:fld id="{4F2997A9-76DD-44FB-8883-7AC0BC848202}" type="slidenum">
              <a:rPr lang="ko-KR" altLang="en-US" smtClean="0">
                <a:latin typeface="조선일보명조" panose="02030304000000000000" pitchFamily="18" charset="-127"/>
                <a:ea typeface="조선일보명조" panose="02030304000000000000" pitchFamily="18" charset="-127"/>
                <a:cs typeface="조선일보명조" panose="02030304000000000000" pitchFamily="18" charset="-127"/>
              </a:rPr>
              <a:t>11</a:t>
            </a:fld>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9" name="TextBox 18">
            <a:extLst>
              <a:ext uri="{FF2B5EF4-FFF2-40B4-BE49-F238E27FC236}">
                <a16:creationId xmlns:a16="http://schemas.microsoft.com/office/drawing/2014/main" id="{97F81963-2792-4E84-8CDE-7C9A2D0D456B}"/>
              </a:ext>
            </a:extLst>
          </p:cNvPr>
          <p:cNvSpPr txBox="1"/>
          <p:nvPr/>
        </p:nvSpPr>
        <p:spPr>
          <a:xfrm>
            <a:off x="11306909" y="6400413"/>
            <a:ext cx="495649" cy="276999"/>
          </a:xfrm>
          <a:prstGeom prst="rect">
            <a:avLst/>
          </a:prstGeom>
          <a:noFill/>
        </p:spPr>
        <p:txBody>
          <a:bodyPr wrap="none" rtlCol="0">
            <a:spAutoFit/>
          </a:bodyPr>
          <a:lstStyle/>
          <a:p>
            <a:r>
              <a:rPr lang="en-US" altLang="ko-KR" sz="1200">
                <a:latin typeface="조선일보명조" panose="02030304000000000000" pitchFamily="18" charset="-127"/>
                <a:ea typeface="조선일보명조" panose="02030304000000000000" pitchFamily="18" charset="-127"/>
                <a:cs typeface="조선일보명조" panose="02030304000000000000" pitchFamily="18" charset="-127"/>
              </a:rPr>
              <a:t>/ 29 </a:t>
            </a:r>
            <a:endParaRPr lang="ko-KR" altLang="en-US" sz="120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Tree>
    <p:extLst>
      <p:ext uri="{BB962C8B-B14F-4D97-AF65-F5344CB8AC3E}">
        <p14:creationId xmlns:p14="http://schemas.microsoft.com/office/powerpoint/2010/main" val="1454608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C6884EF8-13B8-4906-AFA1-F7D11047E8A5}"/>
              </a:ext>
            </a:extLst>
          </p:cNvPr>
          <p:cNvSpPr/>
          <p:nvPr/>
        </p:nvSpPr>
        <p:spPr>
          <a:xfrm>
            <a:off x="349623" y="432111"/>
            <a:ext cx="125506" cy="8079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6" name="직사각형 5">
            <a:extLst>
              <a:ext uri="{FF2B5EF4-FFF2-40B4-BE49-F238E27FC236}">
                <a16:creationId xmlns:a16="http://schemas.microsoft.com/office/drawing/2014/main" id="{B2E0AF2E-A9E8-4669-AA0E-A190B65FCAD7}"/>
              </a:ext>
            </a:extLst>
          </p:cNvPr>
          <p:cNvSpPr/>
          <p:nvPr/>
        </p:nvSpPr>
        <p:spPr>
          <a:xfrm>
            <a:off x="475129" y="333862"/>
            <a:ext cx="7028330" cy="646331"/>
          </a:xfrm>
          <a:prstGeom prst="rect">
            <a:avLst/>
          </a:prstGeom>
        </p:spPr>
        <p:txBody>
          <a:bodyPr wrap="square">
            <a:spAutoFit/>
          </a:bodyPr>
          <a:lstStyle/>
          <a:p>
            <a:r>
              <a:rPr lang="en-US" altLang="ko-KR" sz="3600" b="1" dirty="0">
                <a:latin typeface="조선일보명조" panose="02030304000000000000" pitchFamily="18" charset="-127"/>
                <a:ea typeface="조선일보명조" panose="02030304000000000000" pitchFamily="18" charset="-127"/>
                <a:cs typeface="조선일보명조" panose="02030304000000000000" pitchFamily="18" charset="-127"/>
              </a:rPr>
              <a:t>T-SA: </a:t>
            </a:r>
            <a:r>
              <a:rPr lang="en-US" altLang="ko-KR" sz="24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rPr>
              <a:t>Implementation</a:t>
            </a:r>
            <a:endParaRPr lang="ko-KR" altLang="en-US" sz="24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7" name="TextBox 6">
            <a:extLst>
              <a:ext uri="{FF2B5EF4-FFF2-40B4-BE49-F238E27FC236}">
                <a16:creationId xmlns:a16="http://schemas.microsoft.com/office/drawing/2014/main" id="{88E709A0-853A-4DCC-908E-0927D452C587}"/>
              </a:ext>
            </a:extLst>
          </p:cNvPr>
          <p:cNvSpPr txBox="1"/>
          <p:nvPr/>
        </p:nvSpPr>
        <p:spPr>
          <a:xfrm>
            <a:off x="475129" y="916859"/>
            <a:ext cx="6861174" cy="338554"/>
          </a:xfrm>
          <a:prstGeom prst="rect">
            <a:avLst/>
          </a:prstGeom>
          <a:noFill/>
        </p:spPr>
        <p:txBody>
          <a:bodyPr wrap="none" rtlCol="0">
            <a:spAutoFit/>
          </a:bodyPr>
          <a:lstStyle/>
          <a:p>
            <a:r>
              <a:rPr lang="en-US" altLang="ko-KR" sz="1600" b="1" dirty="0">
                <a:solidFill>
                  <a:schemeClr val="bg2">
                    <a:lumMod val="75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Twitter keywords Search API based Analysis (The 19th President Election)</a:t>
            </a:r>
          </a:p>
        </p:txBody>
      </p:sp>
      <p:sp>
        <p:nvSpPr>
          <p:cNvPr id="2" name="직사각형 1">
            <a:extLst>
              <a:ext uri="{FF2B5EF4-FFF2-40B4-BE49-F238E27FC236}">
                <a16:creationId xmlns:a16="http://schemas.microsoft.com/office/drawing/2014/main" id="{81634A53-5678-46CC-A0B0-6F81A1772EFE}"/>
              </a:ext>
            </a:extLst>
          </p:cNvPr>
          <p:cNvSpPr/>
          <p:nvPr/>
        </p:nvSpPr>
        <p:spPr>
          <a:xfrm>
            <a:off x="786902" y="1278496"/>
            <a:ext cx="3817845" cy="461665"/>
          </a:xfrm>
          <a:prstGeom prst="rect">
            <a:avLst/>
          </a:prstGeom>
        </p:spPr>
        <p:txBody>
          <a:bodyPr wrap="square">
            <a:spAutoFit/>
          </a:bodyPr>
          <a:lstStyle/>
          <a:p>
            <a:pPr algn="ctr"/>
            <a:r>
              <a:rPr lang="en-US" altLang="ko-KR" sz="2400" b="1" dirty="0">
                <a:solidFill>
                  <a:srgbClr val="000000"/>
                </a:solidFill>
                <a:latin typeface="조선일보명조" panose="02030304000000000000" pitchFamily="18" charset="-127"/>
                <a:ea typeface="조선일보명조" panose="02030304000000000000" pitchFamily="18" charset="-127"/>
                <a:cs typeface="조선일보명조" panose="02030304000000000000" pitchFamily="18" charset="-127"/>
              </a:rPr>
              <a:t>Execution Menu of T-SA</a:t>
            </a:r>
            <a:endParaRPr lang="ko-KR" altLang="en-US"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0" name="직사각형 9">
            <a:extLst>
              <a:ext uri="{FF2B5EF4-FFF2-40B4-BE49-F238E27FC236}">
                <a16:creationId xmlns:a16="http://schemas.microsoft.com/office/drawing/2014/main" id="{179F9292-4C71-4F57-9B65-7B2D2E05E455}"/>
              </a:ext>
            </a:extLst>
          </p:cNvPr>
          <p:cNvSpPr/>
          <p:nvPr/>
        </p:nvSpPr>
        <p:spPr>
          <a:xfrm>
            <a:off x="5214116" y="2548061"/>
            <a:ext cx="5745239" cy="14485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dirty="0">
                <a:solidFill>
                  <a:schemeClr val="tx1"/>
                </a:solidFill>
                <a:latin typeface="조선일보명조" panose="02030304000000000000" pitchFamily="18" charset="-127"/>
                <a:ea typeface="조선일보명조" panose="02030304000000000000" pitchFamily="18" charset="-127"/>
                <a:cs typeface="조선일보명조" panose="02030304000000000000" pitchFamily="18" charset="-127"/>
              </a:rPr>
              <a:t>for x in range(0, </a:t>
            </a:r>
            <a:r>
              <a:rPr lang="en-US" altLang="ko-KR" sz="1600" dirty="0" err="1">
                <a:solidFill>
                  <a:schemeClr val="tx1"/>
                </a:solidFill>
                <a:latin typeface="조선일보명조" panose="02030304000000000000" pitchFamily="18" charset="-127"/>
                <a:ea typeface="조선일보명조" panose="02030304000000000000" pitchFamily="18" charset="-127"/>
                <a:cs typeface="조선일보명조" panose="02030304000000000000" pitchFamily="18" charset="-127"/>
              </a:rPr>
              <a:t>len</a:t>
            </a:r>
            <a:r>
              <a:rPr lang="en-US" altLang="ko-KR" sz="1600" dirty="0">
                <a:solidFill>
                  <a:schemeClr val="tx1"/>
                </a:solidFill>
                <a:latin typeface="조선일보명조" panose="02030304000000000000" pitchFamily="18" charset="-127"/>
                <a:ea typeface="조선일보명조" panose="02030304000000000000" pitchFamily="18" charset="-127"/>
                <a:cs typeface="조선일보명조" panose="02030304000000000000" pitchFamily="18" charset="-127"/>
              </a:rPr>
              <a:t>(Title)):</a:t>
            </a:r>
          </a:p>
          <a:p>
            <a:r>
              <a:rPr lang="en-US" altLang="ko-KR" sz="1600" dirty="0">
                <a:solidFill>
                  <a:schemeClr val="tx1"/>
                </a:solidFill>
                <a:latin typeface="조선일보명조" panose="02030304000000000000" pitchFamily="18" charset="-127"/>
                <a:ea typeface="조선일보명조" panose="02030304000000000000" pitchFamily="18" charset="-127"/>
                <a:cs typeface="조선일보명조" panose="02030304000000000000" pitchFamily="18" charset="-127"/>
              </a:rPr>
              <a:t>        for y in range(0, </a:t>
            </a:r>
            <a:r>
              <a:rPr lang="en-US" altLang="ko-KR" sz="1600" dirty="0" err="1">
                <a:solidFill>
                  <a:schemeClr val="tx1"/>
                </a:solidFill>
                <a:latin typeface="조선일보명조" panose="02030304000000000000" pitchFamily="18" charset="-127"/>
                <a:ea typeface="조선일보명조" panose="02030304000000000000" pitchFamily="18" charset="-127"/>
                <a:cs typeface="조선일보명조" panose="02030304000000000000" pitchFamily="18" charset="-127"/>
              </a:rPr>
              <a:t>len</a:t>
            </a:r>
            <a:r>
              <a:rPr lang="en-US" altLang="ko-KR" sz="1600" dirty="0">
                <a:solidFill>
                  <a:schemeClr val="tx1"/>
                </a:solidFill>
                <a:latin typeface="조선일보명조" panose="02030304000000000000" pitchFamily="18" charset="-127"/>
                <a:ea typeface="조선일보명조" panose="02030304000000000000" pitchFamily="18" charset="-127"/>
                <a:cs typeface="조선일보명조" panose="02030304000000000000" pitchFamily="18" charset="-127"/>
              </a:rPr>
              <a:t>(Title[x])):</a:t>
            </a:r>
          </a:p>
          <a:p>
            <a:r>
              <a:rPr lang="en-US" altLang="ko-KR" sz="1600" dirty="0">
                <a:solidFill>
                  <a:schemeClr val="tx1"/>
                </a:solidFill>
                <a:latin typeface="조선일보명조" panose="02030304000000000000" pitchFamily="18" charset="-127"/>
                <a:ea typeface="조선일보명조" panose="02030304000000000000" pitchFamily="18" charset="-127"/>
                <a:cs typeface="조선일보명조" panose="02030304000000000000" pitchFamily="18" charset="-127"/>
              </a:rPr>
              <a:t>            print('%</a:t>
            </a:r>
            <a:r>
              <a:rPr lang="en-US" altLang="ko-KR" sz="1600" dirty="0" err="1">
                <a:solidFill>
                  <a:schemeClr val="tx1"/>
                </a:solidFill>
                <a:latin typeface="조선일보명조" panose="02030304000000000000" pitchFamily="18" charset="-127"/>
                <a:ea typeface="조선일보명조" panose="02030304000000000000" pitchFamily="18" charset="-127"/>
                <a:cs typeface="조선일보명조" panose="02030304000000000000" pitchFamily="18" charset="-127"/>
              </a:rPr>
              <a:t>s.%s</a:t>
            </a:r>
            <a:r>
              <a:rPr lang="en-US" altLang="ko-KR" sz="1600" dirty="0">
                <a:solidFill>
                  <a:schemeClr val="tx1"/>
                </a:solidFill>
                <a:latin typeface="조선일보명조" panose="02030304000000000000" pitchFamily="18" charset="-127"/>
                <a:ea typeface="조선일보명조" panose="02030304000000000000" pitchFamily="18" charset="-127"/>
                <a:cs typeface="조선일보명조" panose="02030304000000000000" pitchFamily="18" charset="-127"/>
              </a:rPr>
              <a:t>' % (x + 1, Title[x][y])) if y == 0 else print('\</a:t>
            </a:r>
            <a:r>
              <a:rPr lang="en-US" altLang="ko-KR" sz="1600" dirty="0" err="1">
                <a:solidFill>
                  <a:schemeClr val="tx1"/>
                </a:solidFill>
                <a:latin typeface="조선일보명조" panose="02030304000000000000" pitchFamily="18" charset="-127"/>
                <a:ea typeface="조선일보명조" panose="02030304000000000000" pitchFamily="18" charset="-127"/>
                <a:cs typeface="조선일보명조" panose="02030304000000000000" pitchFamily="18" charset="-127"/>
              </a:rPr>
              <a:t>t%s%s</a:t>
            </a:r>
            <a:r>
              <a:rPr lang="en-US" altLang="ko-KR" sz="1600" dirty="0">
                <a:solidFill>
                  <a:schemeClr val="tx1"/>
                </a:solidFill>
                <a:latin typeface="조선일보명조" panose="02030304000000000000" pitchFamily="18" charset="-127"/>
                <a:ea typeface="조선일보명조" panose="02030304000000000000" pitchFamily="18" charset="-127"/>
                <a:cs typeface="조선일보명조" panose="02030304000000000000" pitchFamily="18" charset="-127"/>
              </a:rPr>
              <a:t>.%s' % (x + 1, y, Title[x][y]))</a:t>
            </a:r>
          </a:p>
          <a:p>
            <a:r>
              <a:rPr lang="en-US" altLang="ko-KR" sz="1600" dirty="0">
                <a:solidFill>
                  <a:schemeClr val="tx1"/>
                </a:solidFill>
                <a:latin typeface="조선일보명조" panose="02030304000000000000" pitchFamily="18" charset="-127"/>
                <a:ea typeface="조선일보명조" panose="02030304000000000000" pitchFamily="18" charset="-127"/>
                <a:cs typeface="조선일보명조" panose="02030304000000000000" pitchFamily="18" charset="-127"/>
              </a:rPr>
              <a:t>    print('Choice Number(XX) &gt;&gt;&gt;')</a:t>
            </a:r>
            <a:endParaRPr lang="ko-KR" altLang="en-US" sz="1600" dirty="0">
              <a:solidFill>
                <a:schemeClr val="tx1"/>
              </a:solidFill>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1" name="직사각형 10">
            <a:extLst>
              <a:ext uri="{FF2B5EF4-FFF2-40B4-BE49-F238E27FC236}">
                <a16:creationId xmlns:a16="http://schemas.microsoft.com/office/drawing/2014/main" id="{04B4DC94-7F36-4A14-A9F7-75F542E14435}"/>
              </a:ext>
            </a:extLst>
          </p:cNvPr>
          <p:cNvSpPr/>
          <p:nvPr/>
        </p:nvSpPr>
        <p:spPr>
          <a:xfrm>
            <a:off x="5214116" y="4258795"/>
            <a:ext cx="6096000" cy="646331"/>
          </a:xfrm>
          <a:prstGeom prst="rect">
            <a:avLst/>
          </a:prstGeom>
        </p:spPr>
        <p:txBody>
          <a:bodyPr>
            <a:spAutoFit/>
          </a:bodyPr>
          <a:lstStyle/>
          <a:p>
            <a:r>
              <a:rPr lang="en-US" altLang="ko-KR" b="1" dirty="0">
                <a:latin typeface="조선일보명조" panose="02030304000000000000" pitchFamily="18" charset="-127"/>
                <a:ea typeface="조선일보명조" panose="02030304000000000000" pitchFamily="18" charset="-127"/>
                <a:cs typeface="조선일보명조" panose="02030304000000000000" pitchFamily="18" charset="-127"/>
              </a:rPr>
              <a:t>Print the contents of the Title list using a repeated statement to reduce the use of the Print function.</a:t>
            </a:r>
            <a:endPar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2" name="직사각형 11">
            <a:extLst>
              <a:ext uri="{FF2B5EF4-FFF2-40B4-BE49-F238E27FC236}">
                <a16:creationId xmlns:a16="http://schemas.microsoft.com/office/drawing/2014/main" id="{B80E080D-58FF-40F6-A4CC-39FEFF2F7BA0}"/>
              </a:ext>
            </a:extLst>
          </p:cNvPr>
          <p:cNvSpPr/>
          <p:nvPr/>
        </p:nvSpPr>
        <p:spPr>
          <a:xfrm>
            <a:off x="5214116" y="5167343"/>
            <a:ext cx="6096000" cy="646331"/>
          </a:xfrm>
          <a:prstGeom prst="rect">
            <a:avLst/>
          </a:prstGeom>
        </p:spPr>
        <p:txBody>
          <a:bodyPr>
            <a:spAutoFit/>
          </a:bodyPr>
          <a:lstStyle/>
          <a:p>
            <a:r>
              <a:rPr lang="en-US" altLang="ko-KR" b="1" dirty="0">
                <a:latin typeface="조선일보명조" panose="02030304000000000000" pitchFamily="18" charset="-127"/>
                <a:ea typeface="조선일보명조" panose="02030304000000000000" pitchFamily="18" charset="-127"/>
                <a:cs typeface="조선일보명조" panose="02030304000000000000" pitchFamily="18" charset="-127"/>
              </a:rPr>
              <a:t>Each number has the function of importing data from a Twitter, storing or normalizing the data.</a:t>
            </a:r>
            <a:endPar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3" name="직사각형 12">
            <a:extLst>
              <a:ext uri="{FF2B5EF4-FFF2-40B4-BE49-F238E27FC236}">
                <a16:creationId xmlns:a16="http://schemas.microsoft.com/office/drawing/2014/main" id="{1FF7B432-DE94-41F9-A07F-A2F47EDF1C1E}"/>
              </a:ext>
            </a:extLst>
          </p:cNvPr>
          <p:cNvSpPr/>
          <p:nvPr/>
        </p:nvSpPr>
        <p:spPr>
          <a:xfrm>
            <a:off x="7060224" y="2649072"/>
            <a:ext cx="443236" cy="2689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cxnSp>
        <p:nvCxnSpPr>
          <p:cNvPr id="15" name="직선 화살표 연결선 14">
            <a:extLst>
              <a:ext uri="{FF2B5EF4-FFF2-40B4-BE49-F238E27FC236}">
                <a16:creationId xmlns:a16="http://schemas.microsoft.com/office/drawing/2014/main" id="{58F23933-8EEC-4E40-9AE8-336737567B8D}"/>
              </a:ext>
            </a:extLst>
          </p:cNvPr>
          <p:cNvCxnSpPr>
            <a:cxnSpLocks/>
            <a:stCxn id="13" idx="0"/>
          </p:cNvCxnSpPr>
          <p:nvPr/>
        </p:nvCxnSpPr>
        <p:spPr>
          <a:xfrm flipV="1">
            <a:off x="7281842" y="2285844"/>
            <a:ext cx="376258" cy="363228"/>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6" name="직사각형 15">
            <a:extLst>
              <a:ext uri="{FF2B5EF4-FFF2-40B4-BE49-F238E27FC236}">
                <a16:creationId xmlns:a16="http://schemas.microsoft.com/office/drawing/2014/main" id="{FAAC7977-DC7E-47D1-A154-0EA7B88E7B9D}"/>
              </a:ext>
            </a:extLst>
          </p:cNvPr>
          <p:cNvSpPr/>
          <p:nvPr/>
        </p:nvSpPr>
        <p:spPr>
          <a:xfrm>
            <a:off x="7587254" y="2082957"/>
            <a:ext cx="2435282" cy="307777"/>
          </a:xfrm>
          <a:prstGeom prst="rect">
            <a:avLst/>
          </a:prstGeom>
        </p:spPr>
        <p:txBody>
          <a:bodyPr wrap="none">
            <a:spAutoFit/>
          </a:bodyPr>
          <a:lstStyle/>
          <a:p>
            <a:r>
              <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rPr>
              <a:t>Title list stored of python list</a:t>
            </a:r>
            <a:endParaRPr lang="ko-KR" altLang="en-US" sz="1400"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pic>
        <p:nvPicPr>
          <p:cNvPr id="1026" name="Picture 2" descr="Menu.png">
            <a:extLst>
              <a:ext uri="{FF2B5EF4-FFF2-40B4-BE49-F238E27FC236}">
                <a16:creationId xmlns:a16="http://schemas.microsoft.com/office/drawing/2014/main" id="{F76D5083-03ED-427F-9770-927DDB8CD6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902" y="1740161"/>
            <a:ext cx="3817845" cy="4734598"/>
          </a:xfrm>
          <a:prstGeom prst="rect">
            <a:avLst/>
          </a:prstGeom>
          <a:noFill/>
          <a:extLst>
            <a:ext uri="{909E8E84-426E-40DD-AFC4-6F175D3DCCD1}">
              <a14:hiddenFill xmlns:a14="http://schemas.microsoft.com/office/drawing/2010/main">
                <a:solidFill>
                  <a:srgbClr val="FFFFFF"/>
                </a:solidFill>
              </a14:hiddenFill>
            </a:ext>
          </a:extLst>
        </p:spPr>
      </p:pic>
      <p:sp>
        <p:nvSpPr>
          <p:cNvPr id="3" name="슬라이드 번호 개체 틀 2">
            <a:extLst>
              <a:ext uri="{FF2B5EF4-FFF2-40B4-BE49-F238E27FC236}">
                <a16:creationId xmlns:a16="http://schemas.microsoft.com/office/drawing/2014/main" id="{5E850144-7BFB-4B90-8196-1EC5C9E908DA}"/>
              </a:ext>
            </a:extLst>
          </p:cNvPr>
          <p:cNvSpPr>
            <a:spLocks noGrp="1"/>
          </p:cNvSpPr>
          <p:nvPr>
            <p:ph type="sldNum" sz="quarter" idx="12"/>
          </p:nvPr>
        </p:nvSpPr>
        <p:spPr/>
        <p:txBody>
          <a:bodyPr/>
          <a:lstStyle/>
          <a:p>
            <a:fld id="{4F2997A9-76DD-44FB-8883-7AC0BC848202}" type="slidenum">
              <a:rPr lang="ko-KR" altLang="en-US" smtClean="0">
                <a:latin typeface="조선일보명조" panose="02030304000000000000" pitchFamily="18" charset="-127"/>
                <a:ea typeface="조선일보명조" panose="02030304000000000000" pitchFamily="18" charset="-127"/>
                <a:cs typeface="조선일보명조" panose="02030304000000000000" pitchFamily="18" charset="-127"/>
              </a:rPr>
              <a:t>12</a:t>
            </a:fld>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4" name="TextBox 13">
            <a:extLst>
              <a:ext uri="{FF2B5EF4-FFF2-40B4-BE49-F238E27FC236}">
                <a16:creationId xmlns:a16="http://schemas.microsoft.com/office/drawing/2014/main" id="{B6402727-ADFB-4150-90BC-12B636AE88AC}"/>
              </a:ext>
            </a:extLst>
          </p:cNvPr>
          <p:cNvSpPr txBox="1"/>
          <p:nvPr/>
        </p:nvSpPr>
        <p:spPr>
          <a:xfrm>
            <a:off x="11306909" y="6400413"/>
            <a:ext cx="495649" cy="276999"/>
          </a:xfrm>
          <a:prstGeom prst="rect">
            <a:avLst/>
          </a:prstGeom>
          <a:noFill/>
        </p:spPr>
        <p:txBody>
          <a:bodyPr wrap="none" rtlCol="0">
            <a:spAutoFit/>
          </a:bodyPr>
          <a:lstStyle/>
          <a:p>
            <a:r>
              <a:rPr lang="en-US" altLang="ko-KR" sz="1200">
                <a:latin typeface="조선일보명조" panose="02030304000000000000" pitchFamily="18" charset="-127"/>
                <a:ea typeface="조선일보명조" panose="02030304000000000000" pitchFamily="18" charset="-127"/>
                <a:cs typeface="조선일보명조" panose="02030304000000000000" pitchFamily="18" charset="-127"/>
              </a:rPr>
              <a:t>/ 29 </a:t>
            </a:r>
            <a:endParaRPr lang="ko-KR" altLang="en-US" sz="120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Tree>
    <p:extLst>
      <p:ext uri="{BB962C8B-B14F-4D97-AF65-F5344CB8AC3E}">
        <p14:creationId xmlns:p14="http://schemas.microsoft.com/office/powerpoint/2010/main" val="2289487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C6884EF8-13B8-4906-AFA1-F7D11047E8A5}"/>
              </a:ext>
            </a:extLst>
          </p:cNvPr>
          <p:cNvSpPr/>
          <p:nvPr/>
        </p:nvSpPr>
        <p:spPr>
          <a:xfrm>
            <a:off x="349623" y="432111"/>
            <a:ext cx="125506" cy="8079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6" name="직사각형 5">
            <a:extLst>
              <a:ext uri="{FF2B5EF4-FFF2-40B4-BE49-F238E27FC236}">
                <a16:creationId xmlns:a16="http://schemas.microsoft.com/office/drawing/2014/main" id="{B2E0AF2E-A9E8-4669-AA0E-A190B65FCAD7}"/>
              </a:ext>
            </a:extLst>
          </p:cNvPr>
          <p:cNvSpPr/>
          <p:nvPr/>
        </p:nvSpPr>
        <p:spPr>
          <a:xfrm>
            <a:off x="475129" y="333862"/>
            <a:ext cx="7028330" cy="646331"/>
          </a:xfrm>
          <a:prstGeom prst="rect">
            <a:avLst/>
          </a:prstGeom>
        </p:spPr>
        <p:txBody>
          <a:bodyPr wrap="square">
            <a:spAutoFit/>
          </a:bodyPr>
          <a:lstStyle/>
          <a:p>
            <a:r>
              <a:rPr lang="en-US" altLang="ko-KR" sz="3600" b="1" dirty="0">
                <a:latin typeface="조선일보명조" panose="02030304000000000000" pitchFamily="18" charset="-127"/>
                <a:ea typeface="조선일보명조" panose="02030304000000000000" pitchFamily="18" charset="-127"/>
                <a:cs typeface="조선일보명조" panose="02030304000000000000" pitchFamily="18" charset="-127"/>
              </a:rPr>
              <a:t>T-SA: </a:t>
            </a:r>
            <a:r>
              <a:rPr lang="en-US" altLang="ko-KR" sz="24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rPr>
              <a:t>Implementation</a:t>
            </a:r>
            <a:endParaRPr lang="ko-KR" altLang="en-US" sz="24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7" name="TextBox 6">
            <a:extLst>
              <a:ext uri="{FF2B5EF4-FFF2-40B4-BE49-F238E27FC236}">
                <a16:creationId xmlns:a16="http://schemas.microsoft.com/office/drawing/2014/main" id="{88E709A0-853A-4DCC-908E-0927D452C587}"/>
              </a:ext>
            </a:extLst>
          </p:cNvPr>
          <p:cNvSpPr txBox="1"/>
          <p:nvPr/>
        </p:nvSpPr>
        <p:spPr>
          <a:xfrm>
            <a:off x="475129" y="916859"/>
            <a:ext cx="6861174" cy="338554"/>
          </a:xfrm>
          <a:prstGeom prst="rect">
            <a:avLst/>
          </a:prstGeom>
          <a:noFill/>
        </p:spPr>
        <p:txBody>
          <a:bodyPr wrap="none" rtlCol="0">
            <a:spAutoFit/>
          </a:bodyPr>
          <a:lstStyle/>
          <a:p>
            <a:r>
              <a:rPr lang="en-US" altLang="ko-KR" sz="1600" b="1" dirty="0">
                <a:solidFill>
                  <a:schemeClr val="bg2">
                    <a:lumMod val="75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Twitter keywords Search API based Analysis (The 19th President Election)</a:t>
            </a:r>
          </a:p>
        </p:txBody>
      </p:sp>
      <p:sp>
        <p:nvSpPr>
          <p:cNvPr id="2" name="직사각형 1">
            <a:extLst>
              <a:ext uri="{FF2B5EF4-FFF2-40B4-BE49-F238E27FC236}">
                <a16:creationId xmlns:a16="http://schemas.microsoft.com/office/drawing/2014/main" id="{68BB2836-A3A8-4B9F-A69E-63906A9B3D55}"/>
              </a:ext>
            </a:extLst>
          </p:cNvPr>
          <p:cNvSpPr/>
          <p:nvPr/>
        </p:nvSpPr>
        <p:spPr>
          <a:xfrm>
            <a:off x="248640" y="1338273"/>
            <a:ext cx="5341527" cy="369332"/>
          </a:xfrm>
          <a:prstGeom prst="rect">
            <a:avLst/>
          </a:prstGeom>
        </p:spPr>
        <p:txBody>
          <a:bodyPr wrap="none">
            <a:spAutoFit/>
          </a:bodyPr>
          <a:lstStyle/>
          <a:p>
            <a:r>
              <a:rPr lang="en-US" altLang="ko-KR" b="1" dirty="0">
                <a:latin typeface="조선일보명조" panose="02030304000000000000" pitchFamily="18" charset="-127"/>
                <a:ea typeface="조선일보명조" panose="02030304000000000000" pitchFamily="18" charset="-127"/>
                <a:cs typeface="조선일보명조" panose="02030304000000000000" pitchFamily="18" charset="-127"/>
              </a:rPr>
              <a:t>Execution of T-SA number 11(Search), 12(Timeline) </a:t>
            </a:r>
            <a:endPar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3" name="TextBox 2">
            <a:extLst>
              <a:ext uri="{FF2B5EF4-FFF2-40B4-BE49-F238E27FC236}">
                <a16:creationId xmlns:a16="http://schemas.microsoft.com/office/drawing/2014/main" id="{39989339-09E6-4497-951D-81A5AA9DDC25}"/>
              </a:ext>
            </a:extLst>
          </p:cNvPr>
          <p:cNvSpPr txBox="1"/>
          <p:nvPr/>
        </p:nvSpPr>
        <p:spPr>
          <a:xfrm>
            <a:off x="248640" y="1838410"/>
            <a:ext cx="5008679" cy="338554"/>
          </a:xfrm>
          <a:prstGeom prst="rect">
            <a:avLst/>
          </a:prstGeom>
          <a:noFill/>
        </p:spPr>
        <p:txBody>
          <a:bodyPr wrap="none" rtlCol="0">
            <a:spAutoFit/>
          </a:bodyPr>
          <a:lstStyle/>
          <a:p>
            <a:r>
              <a:rPr lang="en-US" altLang="ko-KR" sz="1600" dirty="0">
                <a:latin typeface="조선일보명조" panose="02030304000000000000" pitchFamily="18" charset="-127"/>
                <a:ea typeface="조선일보명조" panose="02030304000000000000" pitchFamily="18" charset="-127"/>
                <a:cs typeface="조선일보명조" panose="02030304000000000000" pitchFamily="18" charset="-127"/>
              </a:rPr>
              <a:t>Run through </a:t>
            </a:r>
            <a:r>
              <a:rPr lang="en-US" altLang="ko-KR" sz="1600" dirty="0" err="1">
                <a:latin typeface="조선일보명조" panose="02030304000000000000" pitchFamily="18" charset="-127"/>
                <a:ea typeface="조선일보명조" panose="02030304000000000000" pitchFamily="18" charset="-127"/>
                <a:cs typeface="조선일보명조" panose="02030304000000000000" pitchFamily="18" charset="-127"/>
              </a:rPr>
              <a:t>SearchTweet</a:t>
            </a:r>
            <a:r>
              <a:rPr lang="en-US" altLang="ko-KR" sz="1600" dirty="0">
                <a:latin typeface="조선일보명조" panose="02030304000000000000" pitchFamily="18" charset="-127"/>
                <a:ea typeface="조선일보명조" panose="02030304000000000000" pitchFamily="18" charset="-127"/>
                <a:cs typeface="조선일보명조" panose="02030304000000000000" pitchFamily="18" charset="-127"/>
              </a:rPr>
              <a:t> function on TwitterAPI.py</a:t>
            </a:r>
            <a:endParaRPr lang="ko-KR" altLang="en-US" sz="1600"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8" name="직사각형 7">
            <a:extLst>
              <a:ext uri="{FF2B5EF4-FFF2-40B4-BE49-F238E27FC236}">
                <a16:creationId xmlns:a16="http://schemas.microsoft.com/office/drawing/2014/main" id="{38012B7B-5149-4258-BCA3-2BAC77B7B020}"/>
              </a:ext>
            </a:extLst>
          </p:cNvPr>
          <p:cNvSpPr/>
          <p:nvPr/>
        </p:nvSpPr>
        <p:spPr>
          <a:xfrm>
            <a:off x="2115669" y="2756657"/>
            <a:ext cx="8184777" cy="5109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err="1">
                <a:solidFill>
                  <a:schemeClr val="tx1"/>
                </a:solidFill>
                <a:latin typeface="조선일보명조" panose="02030304000000000000" pitchFamily="18" charset="-127"/>
                <a:ea typeface="조선일보명조" panose="02030304000000000000" pitchFamily="18" charset="-127"/>
                <a:cs typeface="조선일보명조" panose="02030304000000000000" pitchFamily="18" charset="-127"/>
              </a:rPr>
              <a:t>requests.get</a:t>
            </a:r>
            <a:r>
              <a:rPr lang="en-US" altLang="ko-KR" dirty="0">
                <a:solidFill>
                  <a:schemeClr val="tx1"/>
                </a:solidFill>
                <a:latin typeface="조선일보명조" panose="02030304000000000000" pitchFamily="18" charset="-127"/>
                <a:ea typeface="조선일보명조" panose="02030304000000000000" pitchFamily="18" charset="-127"/>
                <a:cs typeface="조선일보명조" panose="02030304000000000000" pitchFamily="18" charset="-127"/>
              </a:rPr>
              <a:t>(</a:t>
            </a:r>
            <a:r>
              <a:rPr lang="en-US" altLang="ko-KR" b="1" dirty="0" err="1">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searchUrl</a:t>
            </a:r>
            <a:r>
              <a:rPr lang="en-US" altLang="ko-KR" dirty="0">
                <a:solidFill>
                  <a:schemeClr val="tx1"/>
                </a:solidFill>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b="1" dirty="0">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headers</a:t>
            </a:r>
            <a:r>
              <a:rPr lang="en-US" altLang="ko-KR" dirty="0">
                <a:solidFill>
                  <a:schemeClr val="tx1"/>
                </a:solidFill>
                <a:latin typeface="조선일보명조" panose="02030304000000000000" pitchFamily="18" charset="-127"/>
                <a:ea typeface="조선일보명조" panose="02030304000000000000" pitchFamily="18" charset="-127"/>
                <a:cs typeface="조선일보명조" panose="02030304000000000000" pitchFamily="18" charset="-127"/>
              </a:rPr>
              <a:t> = </a:t>
            </a:r>
            <a:r>
              <a:rPr lang="en-US" altLang="ko-KR" dirty="0" err="1">
                <a:solidFill>
                  <a:schemeClr val="tx1"/>
                </a:solidFill>
                <a:latin typeface="조선일보명조" panose="02030304000000000000" pitchFamily="18" charset="-127"/>
                <a:ea typeface="조선일보명조" panose="02030304000000000000" pitchFamily="18" charset="-127"/>
                <a:cs typeface="조선일보명조" panose="02030304000000000000" pitchFamily="18" charset="-127"/>
              </a:rPr>
              <a:t>searchHeaders</a:t>
            </a:r>
            <a:r>
              <a:rPr lang="en-US" altLang="ko-KR" dirty="0">
                <a:solidFill>
                  <a:schemeClr val="tx1"/>
                </a:solidFill>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b="1" dirty="0">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params</a:t>
            </a:r>
            <a:r>
              <a:rPr lang="en-US" altLang="ko-KR" dirty="0">
                <a:solidFill>
                  <a:schemeClr val="tx1"/>
                </a:solidFill>
                <a:latin typeface="조선일보명조" panose="02030304000000000000" pitchFamily="18" charset="-127"/>
                <a:ea typeface="조선일보명조" panose="02030304000000000000" pitchFamily="18" charset="-127"/>
                <a:cs typeface="조선일보명조" panose="02030304000000000000" pitchFamily="18" charset="-127"/>
              </a:rPr>
              <a:t> = </a:t>
            </a:r>
            <a:r>
              <a:rPr lang="en-US" altLang="ko-KR" dirty="0" err="1">
                <a:solidFill>
                  <a:schemeClr val="tx1"/>
                </a:solidFill>
                <a:latin typeface="조선일보명조" panose="02030304000000000000" pitchFamily="18" charset="-127"/>
                <a:ea typeface="조선일보명조" panose="02030304000000000000" pitchFamily="18" charset="-127"/>
                <a:cs typeface="조선일보명조" panose="02030304000000000000" pitchFamily="18" charset="-127"/>
              </a:rPr>
              <a:t>searchParams</a:t>
            </a:r>
            <a:r>
              <a:rPr lang="en-US" altLang="ko-KR" dirty="0">
                <a:solidFill>
                  <a:schemeClr val="tx1"/>
                </a:solidFill>
                <a:latin typeface="조선일보명조" panose="02030304000000000000" pitchFamily="18" charset="-127"/>
                <a:ea typeface="조선일보명조" panose="02030304000000000000" pitchFamily="18" charset="-127"/>
                <a:cs typeface="조선일보명조" panose="02030304000000000000" pitchFamily="18" charset="-127"/>
              </a:rPr>
              <a:t>)</a:t>
            </a:r>
            <a:endParaRPr lang="ko-KR" altLang="en-US" dirty="0">
              <a:solidFill>
                <a:schemeClr val="tx1"/>
              </a:solidFill>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9" name="TextBox 8">
            <a:extLst>
              <a:ext uri="{FF2B5EF4-FFF2-40B4-BE49-F238E27FC236}">
                <a16:creationId xmlns:a16="http://schemas.microsoft.com/office/drawing/2014/main" id="{4A165CA9-C89C-4590-8966-01DD4F887400}"/>
              </a:ext>
            </a:extLst>
          </p:cNvPr>
          <p:cNvSpPr txBox="1"/>
          <p:nvPr/>
        </p:nvSpPr>
        <p:spPr>
          <a:xfrm>
            <a:off x="2115670" y="2387325"/>
            <a:ext cx="3348994" cy="369332"/>
          </a:xfrm>
          <a:prstGeom prst="rect">
            <a:avLst/>
          </a:prstGeom>
          <a:noFill/>
        </p:spPr>
        <p:txBody>
          <a:bodyPr wrap="none" rtlCol="0">
            <a:spAutoFit/>
          </a:bodyPr>
          <a:lstStyle/>
          <a:p>
            <a:r>
              <a:rPr lang="en-US" altLang="ko-KR" sz="1600" b="1" dirty="0">
                <a:latin typeface="조선일보명조" panose="02030304000000000000" pitchFamily="18" charset="-127"/>
                <a:ea typeface="조선일보명조" panose="02030304000000000000" pitchFamily="18" charset="-127"/>
                <a:cs typeface="조선일보명조" panose="02030304000000000000" pitchFamily="18" charset="-127"/>
              </a:rPr>
              <a:t>Request Tweets from </a:t>
            </a:r>
            <a:r>
              <a:rPr lang="en-US" altLang="ko-KR" b="1" dirty="0">
                <a:latin typeface="조선일보명조" panose="02030304000000000000" pitchFamily="18" charset="-127"/>
                <a:ea typeface="조선일보명조" panose="02030304000000000000" pitchFamily="18" charset="-127"/>
                <a:cs typeface="조선일보명조" panose="02030304000000000000" pitchFamily="18" charset="-127"/>
              </a:rPr>
              <a:t>Full-Archive</a:t>
            </a:r>
            <a:endParaRPr lang="ko-KR" altLang="en-US" sz="16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0" name="직사각형 9">
            <a:extLst>
              <a:ext uri="{FF2B5EF4-FFF2-40B4-BE49-F238E27FC236}">
                <a16:creationId xmlns:a16="http://schemas.microsoft.com/office/drawing/2014/main" id="{ED07C72F-93A4-4245-9CF2-F2BC1D933B13}"/>
              </a:ext>
            </a:extLst>
          </p:cNvPr>
          <p:cNvSpPr/>
          <p:nvPr/>
        </p:nvSpPr>
        <p:spPr>
          <a:xfrm>
            <a:off x="2115669" y="3966361"/>
            <a:ext cx="8184777" cy="400110"/>
          </a:xfrm>
          <a:prstGeom prst="rect">
            <a:avLst/>
          </a:prstGeom>
        </p:spPr>
        <p:txBody>
          <a:bodyPr wrap="square">
            <a:spAutoFit/>
          </a:bodyPr>
          <a:lstStyle/>
          <a:p>
            <a:r>
              <a:rPr lang="en-US" altLang="ko-KR" sz="2000" b="1" dirty="0">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headers</a:t>
            </a:r>
            <a:r>
              <a:rPr lang="en-US" altLang="ko-KR" sz="2000" dirty="0">
                <a:latin typeface="조선일보명조" panose="02030304000000000000" pitchFamily="18" charset="-127"/>
                <a:ea typeface="조선일보명조" panose="02030304000000000000" pitchFamily="18" charset="-127"/>
                <a:cs typeface="조선일보명조" panose="02030304000000000000" pitchFamily="18" charset="-127"/>
              </a:rPr>
              <a:t>: The accessible key that was previously issued</a:t>
            </a:r>
            <a:endParaRPr lang="ko-KR" altLang="en-US" sz="2000"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1" name="직사각형 10">
            <a:extLst>
              <a:ext uri="{FF2B5EF4-FFF2-40B4-BE49-F238E27FC236}">
                <a16:creationId xmlns:a16="http://schemas.microsoft.com/office/drawing/2014/main" id="{F8C541B1-5EC3-4B3A-9642-1436B9D4AC36}"/>
              </a:ext>
            </a:extLst>
          </p:cNvPr>
          <p:cNvSpPr/>
          <p:nvPr/>
        </p:nvSpPr>
        <p:spPr>
          <a:xfrm>
            <a:off x="2115669" y="4575431"/>
            <a:ext cx="8184777" cy="707886"/>
          </a:xfrm>
          <a:prstGeom prst="rect">
            <a:avLst/>
          </a:prstGeom>
        </p:spPr>
        <p:txBody>
          <a:bodyPr wrap="square">
            <a:spAutoFit/>
          </a:bodyPr>
          <a:lstStyle/>
          <a:p>
            <a:r>
              <a:rPr lang="en-US" altLang="ko-KR" sz="2000" b="1" dirty="0">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params</a:t>
            </a:r>
            <a:r>
              <a:rPr lang="en-US" altLang="ko-KR" sz="2000" dirty="0">
                <a:latin typeface="조선일보명조" panose="02030304000000000000" pitchFamily="18" charset="-127"/>
                <a:ea typeface="조선일보명조" panose="02030304000000000000" pitchFamily="18" charset="-127"/>
                <a:cs typeface="조선일보명조" panose="02030304000000000000" pitchFamily="18" charset="-127"/>
              </a:rPr>
              <a:t>: A search query that brings out tweets mentioned by five candidates during the election.</a:t>
            </a:r>
            <a:endParaRPr lang="ko-KR" altLang="en-US" sz="2000"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2" name="직사각형 11">
            <a:extLst>
              <a:ext uri="{FF2B5EF4-FFF2-40B4-BE49-F238E27FC236}">
                <a16:creationId xmlns:a16="http://schemas.microsoft.com/office/drawing/2014/main" id="{2406E293-C2F2-42B3-B592-FBDC6AD3DD1E}"/>
              </a:ext>
            </a:extLst>
          </p:cNvPr>
          <p:cNvSpPr/>
          <p:nvPr/>
        </p:nvSpPr>
        <p:spPr>
          <a:xfrm>
            <a:off x="2115669" y="3354203"/>
            <a:ext cx="8184777" cy="400110"/>
          </a:xfrm>
          <a:prstGeom prst="rect">
            <a:avLst/>
          </a:prstGeom>
        </p:spPr>
        <p:txBody>
          <a:bodyPr wrap="square">
            <a:spAutoFit/>
          </a:bodyPr>
          <a:lstStyle/>
          <a:p>
            <a:r>
              <a:rPr lang="en-US" altLang="ko-KR" sz="2000" b="1" dirty="0" err="1">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searchUrl</a:t>
            </a:r>
            <a:r>
              <a:rPr lang="en-US" altLang="ko-KR" sz="2000" dirty="0">
                <a:latin typeface="조선일보명조" panose="02030304000000000000" pitchFamily="18" charset="-127"/>
                <a:ea typeface="조선일보명조" panose="02030304000000000000" pitchFamily="18" charset="-127"/>
                <a:cs typeface="조선일보명조" panose="02030304000000000000" pitchFamily="18" charset="-127"/>
              </a:rPr>
              <a:t>: Response, an array of Tweet JSON</a:t>
            </a:r>
          </a:p>
        </p:txBody>
      </p:sp>
      <p:sp>
        <p:nvSpPr>
          <p:cNvPr id="15" name="직사각형 14">
            <a:extLst>
              <a:ext uri="{FF2B5EF4-FFF2-40B4-BE49-F238E27FC236}">
                <a16:creationId xmlns:a16="http://schemas.microsoft.com/office/drawing/2014/main" id="{026A22CB-452F-4F92-94D3-22BCBA1E8B6D}"/>
              </a:ext>
            </a:extLst>
          </p:cNvPr>
          <p:cNvSpPr/>
          <p:nvPr/>
        </p:nvSpPr>
        <p:spPr>
          <a:xfrm>
            <a:off x="5791201" y="2499703"/>
            <a:ext cx="6096000" cy="276999"/>
          </a:xfrm>
          <a:prstGeom prst="rect">
            <a:avLst/>
          </a:prstGeom>
        </p:spPr>
        <p:txBody>
          <a:bodyPr>
            <a:spAutoFit/>
          </a:bodyPr>
          <a:lstStyle/>
          <a:p>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Tweets Per Response (10~500, Sandbox(~100), Premium(~500))</a:t>
            </a:r>
            <a:endParaRPr lang="ko-KR" altLang="en-US" sz="1200"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5" name="슬라이드 번호 개체 틀 4">
            <a:extLst>
              <a:ext uri="{FF2B5EF4-FFF2-40B4-BE49-F238E27FC236}">
                <a16:creationId xmlns:a16="http://schemas.microsoft.com/office/drawing/2014/main" id="{E2B5D285-2631-41AD-93A3-CEDDCB081E30}"/>
              </a:ext>
            </a:extLst>
          </p:cNvPr>
          <p:cNvSpPr>
            <a:spLocks noGrp="1"/>
          </p:cNvSpPr>
          <p:nvPr>
            <p:ph type="sldNum" sz="quarter" idx="12"/>
          </p:nvPr>
        </p:nvSpPr>
        <p:spPr>
          <a:xfrm>
            <a:off x="8610600" y="6356350"/>
            <a:ext cx="2743200" cy="365125"/>
          </a:xfrm>
        </p:spPr>
        <p:txBody>
          <a:bodyPr/>
          <a:lstStyle/>
          <a:p>
            <a:fld id="{4F2997A9-76DD-44FB-8883-7AC0BC848202}" type="slidenum">
              <a:rPr lang="ko-KR" altLang="en-US" smtClean="0">
                <a:latin typeface="조선일보명조" panose="02030304000000000000" pitchFamily="18" charset="-127"/>
                <a:ea typeface="조선일보명조" panose="02030304000000000000" pitchFamily="18" charset="-127"/>
                <a:cs typeface="조선일보명조" panose="02030304000000000000" pitchFamily="18" charset="-127"/>
              </a:rPr>
              <a:t>13</a:t>
            </a:fld>
            <a:endParaRPr lang="ko-KR" altLang="en-US"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grpSp>
        <p:nvGrpSpPr>
          <p:cNvPr id="18" name="그룹 17">
            <a:extLst>
              <a:ext uri="{FF2B5EF4-FFF2-40B4-BE49-F238E27FC236}">
                <a16:creationId xmlns:a16="http://schemas.microsoft.com/office/drawing/2014/main" id="{01D346CA-7763-45C0-B5F4-0EB33E1E781D}"/>
              </a:ext>
            </a:extLst>
          </p:cNvPr>
          <p:cNvGrpSpPr/>
          <p:nvPr/>
        </p:nvGrpSpPr>
        <p:grpSpPr>
          <a:xfrm>
            <a:off x="2669228" y="5383635"/>
            <a:ext cx="6701193" cy="1015663"/>
            <a:chOff x="2115669" y="5433309"/>
            <a:chExt cx="6701193" cy="1015663"/>
          </a:xfrm>
        </p:grpSpPr>
        <p:sp>
          <p:nvSpPr>
            <p:cNvPr id="14" name="직사각형 13">
              <a:extLst>
                <a:ext uri="{FF2B5EF4-FFF2-40B4-BE49-F238E27FC236}">
                  <a16:creationId xmlns:a16="http://schemas.microsoft.com/office/drawing/2014/main" id="{C1448D65-DD73-42D5-85EE-2BC228F8D057}"/>
                </a:ext>
              </a:extLst>
            </p:cNvPr>
            <p:cNvSpPr/>
            <p:nvPr/>
          </p:nvSpPr>
          <p:spPr>
            <a:xfrm>
              <a:off x="2115669" y="5433309"/>
              <a:ext cx="3215945" cy="1015663"/>
            </a:xfrm>
            <a:prstGeom prst="rect">
              <a:avLst/>
            </a:prstGeom>
            <a:ln>
              <a:solidFill>
                <a:schemeClr val="tx1"/>
              </a:solidFill>
            </a:ln>
          </p:spPr>
          <p:txBody>
            <a:bodyPr wrap="none">
              <a:spAutoFit/>
            </a:bodyPr>
            <a:lstStyle/>
            <a:p>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11. Search </a:t>
              </a:r>
            </a:p>
            <a:p>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searchParams</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 { 'query': query,       </a:t>
              </a:r>
            </a:p>
            <a:p>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fromDate</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fromDate</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a:t>
              </a:r>
            </a:p>
            <a:p>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toDate</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toDate</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a:t>
              </a:r>
            </a:p>
            <a:p>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maxResults</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maxResults</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a:t>
              </a:r>
              <a:endParaRPr lang="ko-KR" altLang="en-US" sz="1200"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7" name="직사각형 16">
              <a:extLst>
                <a:ext uri="{FF2B5EF4-FFF2-40B4-BE49-F238E27FC236}">
                  <a16:creationId xmlns:a16="http://schemas.microsoft.com/office/drawing/2014/main" id="{58E81056-6621-4303-A16A-933B7BD8F9FC}"/>
                </a:ext>
              </a:extLst>
            </p:cNvPr>
            <p:cNvSpPr/>
            <p:nvPr/>
          </p:nvSpPr>
          <p:spPr>
            <a:xfrm>
              <a:off x="5589697" y="5433309"/>
              <a:ext cx="3227165" cy="1015663"/>
            </a:xfrm>
            <a:prstGeom prst="rect">
              <a:avLst/>
            </a:prstGeom>
            <a:ln>
              <a:solidFill>
                <a:schemeClr val="tx1"/>
              </a:solidFill>
            </a:ln>
          </p:spPr>
          <p:txBody>
            <a:bodyPr wrap="none">
              <a:spAutoFit/>
            </a:bodyPr>
            <a:lstStyle/>
            <a:p>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12. Timeline </a:t>
              </a:r>
            </a:p>
            <a:p>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searchParams</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 {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screen_name</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screenName</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a:t>
              </a:r>
            </a:p>
            <a:p>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'count': count,</a:t>
              </a:r>
            </a:p>
            <a:p>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include_rts</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include_rts</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a:t>
              </a:r>
            </a:p>
            <a:p>
              <a:endParaRPr lang="ko-KR" altLang="en-US" sz="1200"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grpSp>
      <p:sp>
        <p:nvSpPr>
          <p:cNvPr id="19" name="TextBox 18">
            <a:extLst>
              <a:ext uri="{FF2B5EF4-FFF2-40B4-BE49-F238E27FC236}">
                <a16:creationId xmlns:a16="http://schemas.microsoft.com/office/drawing/2014/main" id="{13984D6F-560E-4EE7-96B7-43BDE54C3330}"/>
              </a:ext>
            </a:extLst>
          </p:cNvPr>
          <p:cNvSpPr txBox="1"/>
          <p:nvPr/>
        </p:nvSpPr>
        <p:spPr>
          <a:xfrm>
            <a:off x="11306909" y="6400413"/>
            <a:ext cx="495649" cy="276999"/>
          </a:xfrm>
          <a:prstGeom prst="rect">
            <a:avLst/>
          </a:prstGeom>
          <a:noFill/>
        </p:spPr>
        <p:txBody>
          <a:bodyPr wrap="none" rtlCol="0">
            <a:spAutoFit/>
          </a:bodyPr>
          <a:lstStyle/>
          <a:p>
            <a:r>
              <a:rPr lang="en-US" altLang="ko-KR" sz="1200">
                <a:latin typeface="조선일보명조" panose="02030304000000000000" pitchFamily="18" charset="-127"/>
                <a:ea typeface="조선일보명조" panose="02030304000000000000" pitchFamily="18" charset="-127"/>
                <a:cs typeface="조선일보명조" panose="02030304000000000000" pitchFamily="18" charset="-127"/>
              </a:rPr>
              <a:t>/ 29 </a:t>
            </a:r>
            <a:endParaRPr lang="ko-KR" altLang="en-US" sz="120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Tree>
    <p:extLst>
      <p:ext uri="{BB962C8B-B14F-4D97-AF65-F5344CB8AC3E}">
        <p14:creationId xmlns:p14="http://schemas.microsoft.com/office/powerpoint/2010/main" val="4029107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직사각형 32">
            <a:extLst>
              <a:ext uri="{FF2B5EF4-FFF2-40B4-BE49-F238E27FC236}">
                <a16:creationId xmlns:a16="http://schemas.microsoft.com/office/drawing/2014/main" id="{FFFECCBC-428C-4FF3-9447-9AC406B3BBD5}"/>
              </a:ext>
            </a:extLst>
          </p:cNvPr>
          <p:cNvSpPr/>
          <p:nvPr/>
        </p:nvSpPr>
        <p:spPr>
          <a:xfrm>
            <a:off x="475129" y="3056965"/>
            <a:ext cx="9986683" cy="260872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"statuses": [ {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created_at</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"Mon May 06 20:01:29 +0000 2019", "id": 1125490788736032770,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id_str</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"1125490788736032770", "text": "Today's new update means that you can finally add Pizza Cat to your Retweet with comments! Learn more about this ne… https://t.co/Rbc9TF2s5X", "truncated": true, "entities": { "hashtags": [], "symbols": [],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user_mentions</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urls</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 {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url</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"https://t.co/Rbc9TF2s5X",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expanded_url</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"https://twitter.com/</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i</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/web/status/1125490788736032770",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display_url</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"twitter.com/</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i</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/web/status/1…", "indices": [ 117, 140 ] } ] }, "metadata": {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iso_language_code</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en</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result_type</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"recent" }, "source": "&lt;a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href</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="https://mobile.twitter.com"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rel</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nofollow</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"&gt;Twitter Web App&lt;/a&gt;",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in_reply_to_status_id</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null,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in_reply_to_status_id_str</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null,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in_reply_to_user_id</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null,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in_reply_to_user_id_str</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null,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in_reply_to_screen_name</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null, "user": { "id": 2244994945,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id_str</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"2244994945", "name": "Twitter Dev",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screen_name</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TwitterDev</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"location": "Internet", "description": "Your official source for Twitter Platform news, updates &amp; events. Need technical help? Visit https://t.co/mGHnxZU8c1 ⌨️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TapIntoTwitter</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url</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"https://t.co/FGl7VOULyL", "entities": {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url</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urls</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 {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url</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"https://t.co/FGl7VOULyL",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expanded_url</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"https://developer.twitter.com/",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display_url</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"developer.twitter.com", "indices": [ 0, 23 ] } ] },</a:t>
            </a:r>
            <a:endParaRPr lang="ko-KR" altLang="en-US" sz="1200" dirty="0">
              <a:solidFill>
                <a:schemeClr val="bg1"/>
              </a:solidFill>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36" name="직사각형 35">
            <a:extLst>
              <a:ext uri="{FF2B5EF4-FFF2-40B4-BE49-F238E27FC236}">
                <a16:creationId xmlns:a16="http://schemas.microsoft.com/office/drawing/2014/main" id="{FB2A1449-A2BD-47F3-B712-3438C14BBB8B}"/>
              </a:ext>
            </a:extLst>
          </p:cNvPr>
          <p:cNvSpPr/>
          <p:nvPr/>
        </p:nvSpPr>
        <p:spPr>
          <a:xfrm>
            <a:off x="627529" y="3209365"/>
            <a:ext cx="9986683" cy="260872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"description": {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urls</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 {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url</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"https://t.co/mGHnxZU8c1",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expanded_url</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"https://twittercommunity.com/",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display_url</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"twittercommunity.com", "indices": [ 93, 116 ] } ] } }, "protected": false,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followers_count</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501947,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friends_count</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1473,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listed_count</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1507,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created_at</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"Sat Dec 14 04:35:55 +0000 2013",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favourites_count</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2186,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utc_offset</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null,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time_zone</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null,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geo_enabled</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true, "verified": true,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statuses_count</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3389,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lang</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en</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contributors_enabled</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false,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is_translator</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false,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is_translation_enabled</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null,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profile_background_color</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"null",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profile_background_image_url</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"null",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profile_background_image_url_https</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"null",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profile_background_tile</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null,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profile_image_url</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"null",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profile_image_url_https</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"https://pbs.twimg.com/</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profile_images</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/880136122604507136/xHrnqf1T_normal.jpg",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profile_banner_url</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"https://pbs.twimg.com/</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profile_banners</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/2244994945/1498675817",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profile_link_color</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"null",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profile_sidebar_border_color</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"null",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profile_sidebar_fill_color</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"null",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profile_text_color</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"null",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profile_use_background_image</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null,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has_extended_profile</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null,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default_profile</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false,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default_profile_image</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false, "following": false,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follow_request_sent</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false, "notifications": false,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translator_type</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"null" }, "geo": null, "coordinates": null, "place": null, "contributors": null,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is_quote_status</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true,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quoted_status_id</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1125479034513645569,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quoted_status_id_str</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"1125479034513645569",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quoted_status</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created_at</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"Mon May 06 19:14:46 +0000 2019", </a:t>
            </a:r>
            <a:endParaRPr lang="ko-KR" altLang="en-US" sz="1200" dirty="0">
              <a:solidFill>
                <a:schemeClr val="bg1"/>
              </a:solidFill>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4" name="직사각형 3">
            <a:extLst>
              <a:ext uri="{FF2B5EF4-FFF2-40B4-BE49-F238E27FC236}">
                <a16:creationId xmlns:a16="http://schemas.microsoft.com/office/drawing/2014/main" id="{C6884EF8-13B8-4906-AFA1-F7D11047E8A5}"/>
              </a:ext>
            </a:extLst>
          </p:cNvPr>
          <p:cNvSpPr/>
          <p:nvPr/>
        </p:nvSpPr>
        <p:spPr>
          <a:xfrm>
            <a:off x="349623" y="432111"/>
            <a:ext cx="125506" cy="8079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25" name="TextBox 24">
            <a:extLst>
              <a:ext uri="{FF2B5EF4-FFF2-40B4-BE49-F238E27FC236}">
                <a16:creationId xmlns:a16="http://schemas.microsoft.com/office/drawing/2014/main" id="{83E29847-E268-4ADF-BB50-3923ADBD8563}"/>
              </a:ext>
            </a:extLst>
          </p:cNvPr>
          <p:cNvSpPr txBox="1"/>
          <p:nvPr/>
        </p:nvSpPr>
        <p:spPr>
          <a:xfrm>
            <a:off x="383749" y="1735815"/>
            <a:ext cx="10779041" cy="307777"/>
          </a:xfrm>
          <a:prstGeom prst="rect">
            <a:avLst/>
          </a:prstGeom>
          <a:noFill/>
        </p:spPr>
        <p:txBody>
          <a:bodyPr wrap="square" rtlCol="0">
            <a:spAutoFit/>
          </a:bodyPr>
          <a:lstStyle/>
          <a:p>
            <a:r>
              <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hlinkClick r:id="rId3"/>
              </a:rPr>
              <a:t>https://developer.twitter.com/en/docs/tweets/search/api-reference/get-search-tweets</a:t>
            </a:r>
            <a:endParaRPr lang="en-US" altLang="ko-KR" sz="20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2" name="직사각형 1">
            <a:extLst>
              <a:ext uri="{FF2B5EF4-FFF2-40B4-BE49-F238E27FC236}">
                <a16:creationId xmlns:a16="http://schemas.microsoft.com/office/drawing/2014/main" id="{22E81725-F5A7-4C1C-971E-4A566A226725}"/>
              </a:ext>
            </a:extLst>
          </p:cNvPr>
          <p:cNvSpPr/>
          <p:nvPr/>
        </p:nvSpPr>
        <p:spPr>
          <a:xfrm>
            <a:off x="349623" y="1367972"/>
            <a:ext cx="4972836" cy="369332"/>
          </a:xfrm>
          <a:prstGeom prst="rect">
            <a:avLst/>
          </a:prstGeom>
        </p:spPr>
        <p:txBody>
          <a:bodyPr wrap="none">
            <a:spAutoFit/>
          </a:bodyPr>
          <a:lstStyle/>
          <a:p>
            <a:r>
              <a:rPr lang="en-US" altLang="ko-KR" b="1" dirty="0">
                <a:latin typeface="조선일보명조" panose="02030304000000000000" pitchFamily="18" charset="-127"/>
                <a:ea typeface="조선일보명조" panose="02030304000000000000" pitchFamily="18" charset="-127"/>
                <a:cs typeface="조선일보명조" panose="02030304000000000000" pitchFamily="18" charset="-127"/>
              </a:rPr>
              <a:t>&lt;Tweets in JSON format when using Search API&gt;</a:t>
            </a:r>
            <a:endPar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41" name="직사각형 40">
            <a:extLst>
              <a:ext uri="{FF2B5EF4-FFF2-40B4-BE49-F238E27FC236}">
                <a16:creationId xmlns:a16="http://schemas.microsoft.com/office/drawing/2014/main" id="{76DBA40A-767E-4F8F-A0A6-CBA2129477DD}"/>
              </a:ext>
            </a:extLst>
          </p:cNvPr>
          <p:cNvSpPr/>
          <p:nvPr/>
        </p:nvSpPr>
        <p:spPr>
          <a:xfrm>
            <a:off x="779929" y="3361765"/>
            <a:ext cx="9986683" cy="260872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"id": 1125479034513645569,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id_str</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"1125479034513645569", "text": "It's easy to express yourself by Retweeting with a comment. What if you could take it a step further and include me… https://t.co/YTqpNZZ8M9", "truncated": true, "entities": { "hashtags": [], "symbols": [],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user_mentions</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urls</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 {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url</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"https://t.co/YTqpNZZ8M9",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expanded_url</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"https://twitter.com/</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i</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/web/status/1125479034513645569",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display_url</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"twitter.com/</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i</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/web/status/1…", "indices": [ 117, 140 ] } ] }, "metadata": {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iso_language_code</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en</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result_type</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"recent" }, "source": "&lt;a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href</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="http://twitter.com"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rel</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nofollow</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"&gt;Twitter Web Client&lt;/a&gt;",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in_reply_to_status_id</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null,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in_reply_to_status_id_str</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null,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in_reply_to_user_id</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null,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in_reply_to_user_id_str</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null,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in_reply_to_screen_name</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null, "user": { "id": 17874544,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id_str</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"17874544", "name": "Twitter Support",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screen_name</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TwitterSupport</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"location": "Twitter HQ", "description": "Your official source for Twitter Support. We're available 24/7 via Direct Message to answer account questions. Follow us for tips, tricks, and announcements.",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url</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"https://t.co/heEvRrl4yN", "entities": {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url</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urls</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 {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url</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"https://t.co/heEvRrl4yN",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expanded_url</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"https://help.twitter.com",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display_url</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"help.twitter.com", "indices": [ 0, 23 ] } ] }, "description": {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urls</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 } },</a:t>
            </a:r>
            <a:endParaRPr lang="ko-KR" altLang="en-US" sz="1200" dirty="0">
              <a:solidFill>
                <a:schemeClr val="bg1"/>
              </a:solidFill>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42" name="직사각형 41">
            <a:extLst>
              <a:ext uri="{FF2B5EF4-FFF2-40B4-BE49-F238E27FC236}">
                <a16:creationId xmlns:a16="http://schemas.microsoft.com/office/drawing/2014/main" id="{B8B981A4-E97A-49F0-83FC-F78284156D54}"/>
              </a:ext>
            </a:extLst>
          </p:cNvPr>
          <p:cNvSpPr/>
          <p:nvPr/>
        </p:nvSpPr>
        <p:spPr>
          <a:xfrm>
            <a:off x="932329" y="3514165"/>
            <a:ext cx="9986683" cy="260872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"protected": false,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followers_count</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5861908,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friends_count</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17,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listed_count</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15129,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created_at</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"Thu Dec 04 18:51:57 +0000 2008",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favourites_count</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313,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utc_offset</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null,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time_zone</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null,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geo_enabled</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true, "verified": true,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statuses_count</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27955,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lang</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en</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contributors_enabled</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false,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is_translator</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false,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is_translation_enabled</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null,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profile_background_color</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"null",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profile_background_image_url</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"null",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profile_background_image_url_https</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"null",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profile_background_tile</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null,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profile_image_url</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"null",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profile_image_url_https</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"https://pbs.twimg.com/</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profile_images</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/941807338171777025/PRP6vwDq_normal.jpg",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profile_banner_url</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"https://pbs.twimg.com/</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profile_banners</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/17874544/1499274456",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profile_link_color</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"null",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profile_sidebar_border_color</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"null",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profile_sidebar_fill_color</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"null",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profile_text_color</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"null",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profile_use_background_image</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null,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has_extended_profile</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null,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default_profile</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false,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default_profile_image</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false, "following": false,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follow_request_sent</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false, "notifications": false,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translator_type</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"null" }, "geo": null, "coordinates": null, "place": null, "contributors": null,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is_quote_status</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false,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retweet_count</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1466,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favorite_count</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3990, "favorited": false, "retweeted": false,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possibly_sensitive</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false,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lang</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en</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retweet_count</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20,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favorite_count</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44, "favorited": false, "retweeted": false,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possibly_sensitive</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false,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lang</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en</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 {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created_at</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"Sat May 04 15:00:33 +0000 2019", "id": 1124690280777699328,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id_str</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"1124690280777699328", "text": "If you're at #Pycon2019 and you use Twitter data or the Twitter API with your code, we are running an Open Space in… https://t.co/mVLIzEr9Gx", "truncated": true, "entities": { "hashtags": [ { "text": "Pycon2019", "indices": [ 13, 23 ] } ],</a:t>
            </a:r>
            <a:endParaRPr lang="ko-KR" altLang="en-US" sz="1200" dirty="0">
              <a:solidFill>
                <a:schemeClr val="bg1"/>
              </a:solidFill>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43" name="직사각형 42">
            <a:extLst>
              <a:ext uri="{FF2B5EF4-FFF2-40B4-BE49-F238E27FC236}">
                <a16:creationId xmlns:a16="http://schemas.microsoft.com/office/drawing/2014/main" id="{0D980170-C3DA-4095-834C-2DD52F04C78E}"/>
              </a:ext>
            </a:extLst>
          </p:cNvPr>
          <p:cNvSpPr/>
          <p:nvPr/>
        </p:nvSpPr>
        <p:spPr>
          <a:xfrm>
            <a:off x="1084729" y="3666565"/>
            <a:ext cx="9986683" cy="260872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"symbols": [],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user_mentions</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urls</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 {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url</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"https://t.co/mVLIzEr9Gx",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expanded_url</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"https://twitter.com/</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i</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/web/status/1124690280777699328",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display_url</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"twitter.com/</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i</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/web/status/1…", "indices": [ 117, 140 ] } ] }, "metadata": {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iso_language_code</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en</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result_type</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"recent" }, "source": "&lt;a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href</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="http://twitter.com"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rel</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nofollow</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"&gt;Twitter for iPhone&lt;/a&gt;",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in_reply_to_status_id</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null,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in_reply_to_status_id_str</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null,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in_reply_to_user_id</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null,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in_reply_to_user_id_str</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null,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in_reply_to_screen_name</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null, "user": { "id": 2244994945,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id_str</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"2244994945", "name": "Twitter Dev",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screen_name</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TwitterDev</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"location": "Internet", "description": "Your official source for Twitter Platform news, updates &amp; events. Need technical help? Visit https://t.co/mGHnxZU8c1 ⌨️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TapIntoTwitter</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url</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"https://t.co/FGl7VOULyL", "entities": {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url</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urls</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 {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url</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"https://t.co/FGl7VOULyL",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expanded_url</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"https://developer.twitter.com/",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display_url</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"developer.twitter.com", "indices": [ 0, 23 ] } ] }, "description": {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urls</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 {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url</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"https://t.co/mGHnxZU8c1",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expanded_url</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"https://twittercommunity.com/",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display_url</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"twittercommunity.com", "indices": [ 93, 116 ] } ] } },</a:t>
            </a:r>
            <a:endParaRPr lang="ko-KR" altLang="en-US" sz="1200" dirty="0">
              <a:solidFill>
                <a:schemeClr val="bg1"/>
              </a:solidFill>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44" name="직사각형 43">
            <a:extLst>
              <a:ext uri="{FF2B5EF4-FFF2-40B4-BE49-F238E27FC236}">
                <a16:creationId xmlns:a16="http://schemas.microsoft.com/office/drawing/2014/main" id="{5621A337-1BFE-4934-9C78-5ABD75CAE0C0}"/>
              </a:ext>
            </a:extLst>
          </p:cNvPr>
          <p:cNvSpPr/>
          <p:nvPr/>
        </p:nvSpPr>
        <p:spPr>
          <a:xfrm>
            <a:off x="1237129" y="3818965"/>
            <a:ext cx="9986683" cy="260872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"protected": false,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followers_count</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501947,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friends_count</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1473,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listed_count</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1507,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created_at</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"Sat Dec 14 04:35:55 +0000 2013",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favourites_count</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2186,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utc_offset</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null,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time_zone</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null,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geo_enabled</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true, "verified": true,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statuses_count</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3389,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lang</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en</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contributors_enabled</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false,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is_translator</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false,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is_translation_enabled</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null,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profile_background_color</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"null",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profile_background_image_url</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"null",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profile_background_image_url_https</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"null",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profile_background_tile</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null,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profile_image_url</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"null",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profile_image_url_https</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"https://pbs.twimg.com/</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profile_images</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/880136122604507136/xHrnqf1T_normal.jpg",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profile_banner_url</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"https://pbs.twimg.com/</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profile_banners</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/2244994945/1498675817",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profile_link_color</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"null",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profile_sidebar_border_color</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"null",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profile_sidebar_fill_color</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"null",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profile_text_color</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"null",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profile_use_background_image</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null,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has_extended_profile</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null,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default_profile</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false,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default_profile_image</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false, "following": false,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follow_request_sent</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false, "notifications": false,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translator_type</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"null" }, "geo": null, "coordinates": null, "place": null, "contributors": null,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is_quote_status</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false,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retweet_count</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12,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favorite_count</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27, "favorited": false, "retweeted": false,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possibly_sensitive</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false,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lang</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en</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 ],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search_metadata</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completed_in</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0.047,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max_id</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1125490788736032770,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max_id_str</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"1125490788736032770",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next_results</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max_id</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=1124690280777699327&amp;q=from%3Atwitterdev&amp;count=2&amp;include_entities=1&amp;result_type=mixed", "query": "from%3Atwitterdev",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refresh_url</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since_id</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=1125490788736032770&amp;q=from%3Atwitterdev&amp;result_type=</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mixed&amp;include_entities</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=1", "count": 2,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since_id</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0, "</a:t>
            </a:r>
            <a:r>
              <a:rPr lang="en-US" altLang="ko-KR" sz="1200" dirty="0" err="1">
                <a:latin typeface="조선일보명조" panose="02030304000000000000" pitchFamily="18" charset="-127"/>
                <a:ea typeface="조선일보명조" panose="02030304000000000000" pitchFamily="18" charset="-127"/>
                <a:cs typeface="조선일보명조" panose="02030304000000000000" pitchFamily="18" charset="-127"/>
              </a:rPr>
              <a:t>since_id_str</a:t>
            </a:r>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 "0" } }</a:t>
            </a:r>
            <a:endParaRPr lang="ko-KR" altLang="en-US" sz="1200" dirty="0">
              <a:solidFill>
                <a:schemeClr val="bg1"/>
              </a:solidFill>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3" name="TextBox 12">
            <a:extLst>
              <a:ext uri="{FF2B5EF4-FFF2-40B4-BE49-F238E27FC236}">
                <a16:creationId xmlns:a16="http://schemas.microsoft.com/office/drawing/2014/main" id="{88E709A0-853A-4DCC-908E-0927D452C587}"/>
              </a:ext>
            </a:extLst>
          </p:cNvPr>
          <p:cNvSpPr txBox="1"/>
          <p:nvPr/>
        </p:nvSpPr>
        <p:spPr>
          <a:xfrm>
            <a:off x="475129" y="916859"/>
            <a:ext cx="6861174" cy="338554"/>
          </a:xfrm>
          <a:prstGeom prst="rect">
            <a:avLst/>
          </a:prstGeom>
          <a:noFill/>
        </p:spPr>
        <p:txBody>
          <a:bodyPr wrap="none" rtlCol="0">
            <a:spAutoFit/>
          </a:bodyPr>
          <a:lstStyle/>
          <a:p>
            <a:r>
              <a:rPr lang="en-US" altLang="ko-KR" sz="1600" b="1" dirty="0">
                <a:solidFill>
                  <a:schemeClr val="bg2">
                    <a:lumMod val="75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Twitter keywords Search API based Analysis (The 19th President Election)</a:t>
            </a:r>
          </a:p>
        </p:txBody>
      </p:sp>
      <p:sp>
        <p:nvSpPr>
          <p:cNvPr id="14" name="직사각형 13">
            <a:extLst>
              <a:ext uri="{FF2B5EF4-FFF2-40B4-BE49-F238E27FC236}">
                <a16:creationId xmlns:a16="http://schemas.microsoft.com/office/drawing/2014/main" id="{6B67957C-77BC-413A-93B7-31FF57D9AF2D}"/>
              </a:ext>
            </a:extLst>
          </p:cNvPr>
          <p:cNvSpPr/>
          <p:nvPr/>
        </p:nvSpPr>
        <p:spPr>
          <a:xfrm>
            <a:off x="475129" y="333862"/>
            <a:ext cx="7028330" cy="646331"/>
          </a:xfrm>
          <a:prstGeom prst="rect">
            <a:avLst/>
          </a:prstGeom>
        </p:spPr>
        <p:txBody>
          <a:bodyPr wrap="square">
            <a:spAutoFit/>
          </a:bodyPr>
          <a:lstStyle/>
          <a:p>
            <a:r>
              <a:rPr lang="en-US" altLang="ko-KR" sz="3600" b="1" dirty="0">
                <a:latin typeface="조선일보명조" panose="02030304000000000000" pitchFamily="18" charset="-127"/>
                <a:ea typeface="조선일보명조" panose="02030304000000000000" pitchFamily="18" charset="-127"/>
                <a:cs typeface="조선일보명조" panose="02030304000000000000" pitchFamily="18" charset="-127"/>
              </a:rPr>
              <a:t>T-SA: </a:t>
            </a:r>
            <a:r>
              <a:rPr lang="en-US" altLang="ko-KR" sz="24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rPr>
              <a:t>Implementation</a:t>
            </a:r>
            <a:endParaRPr lang="ko-KR" altLang="en-US" sz="24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3" name="직사각형 2">
            <a:extLst>
              <a:ext uri="{FF2B5EF4-FFF2-40B4-BE49-F238E27FC236}">
                <a16:creationId xmlns:a16="http://schemas.microsoft.com/office/drawing/2014/main" id="{CEB3D762-7B3F-4087-86ED-97277179D56D}"/>
              </a:ext>
            </a:extLst>
          </p:cNvPr>
          <p:cNvSpPr/>
          <p:nvPr/>
        </p:nvSpPr>
        <p:spPr>
          <a:xfrm>
            <a:off x="2440640" y="2426767"/>
            <a:ext cx="7274859" cy="369332"/>
          </a:xfrm>
          <a:prstGeom prst="rect">
            <a:avLst/>
          </a:prstGeom>
        </p:spPr>
        <p:txBody>
          <a:bodyPr wrap="square">
            <a:spAutoFit/>
          </a:bodyPr>
          <a:lstStyle/>
          <a:p>
            <a:r>
              <a:rPr lang="en-US" altLang="ko-KR" b="1" dirty="0">
                <a:latin typeface="조선일보명조" panose="02030304000000000000" pitchFamily="18" charset="-127"/>
                <a:ea typeface="조선일보명조" panose="02030304000000000000" pitchFamily="18" charset="-127"/>
                <a:cs typeface="조선일보명조" panose="02030304000000000000" pitchFamily="18" charset="-127"/>
              </a:rPr>
              <a:t>Use JSON to make and save user information in a list of tweets.</a:t>
            </a:r>
            <a:endPar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5" name="슬라이드 번호 개체 틀 4">
            <a:extLst>
              <a:ext uri="{FF2B5EF4-FFF2-40B4-BE49-F238E27FC236}">
                <a16:creationId xmlns:a16="http://schemas.microsoft.com/office/drawing/2014/main" id="{6430B12D-2C06-41E9-8DAF-C200F98C9AC6}"/>
              </a:ext>
            </a:extLst>
          </p:cNvPr>
          <p:cNvSpPr>
            <a:spLocks noGrp="1"/>
          </p:cNvSpPr>
          <p:nvPr>
            <p:ph type="sldNum" sz="quarter" idx="12"/>
          </p:nvPr>
        </p:nvSpPr>
        <p:spPr/>
        <p:txBody>
          <a:bodyPr/>
          <a:lstStyle/>
          <a:p>
            <a:fld id="{4F2997A9-76DD-44FB-8883-7AC0BC848202}" type="slidenum">
              <a:rPr lang="ko-KR" altLang="en-US" smtClean="0">
                <a:latin typeface="조선일보명조" panose="02030304000000000000" pitchFamily="18" charset="-127"/>
                <a:ea typeface="조선일보명조" panose="02030304000000000000" pitchFamily="18" charset="-127"/>
                <a:cs typeface="조선일보명조" panose="02030304000000000000" pitchFamily="18" charset="-127"/>
              </a:rPr>
              <a:t>14</a:t>
            </a:fld>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5" name="TextBox 14">
            <a:extLst>
              <a:ext uri="{FF2B5EF4-FFF2-40B4-BE49-F238E27FC236}">
                <a16:creationId xmlns:a16="http://schemas.microsoft.com/office/drawing/2014/main" id="{98D7DFD1-5F1E-40AB-9224-84E854F18E8E}"/>
              </a:ext>
            </a:extLst>
          </p:cNvPr>
          <p:cNvSpPr txBox="1"/>
          <p:nvPr/>
        </p:nvSpPr>
        <p:spPr>
          <a:xfrm>
            <a:off x="11306909" y="6400413"/>
            <a:ext cx="495649" cy="276999"/>
          </a:xfrm>
          <a:prstGeom prst="rect">
            <a:avLst/>
          </a:prstGeom>
          <a:noFill/>
        </p:spPr>
        <p:txBody>
          <a:bodyPr wrap="none" rtlCol="0">
            <a:spAutoFit/>
          </a:bodyPr>
          <a:lstStyle/>
          <a:p>
            <a:r>
              <a:rPr lang="en-US" altLang="ko-KR" sz="1200">
                <a:latin typeface="조선일보명조" panose="02030304000000000000" pitchFamily="18" charset="-127"/>
                <a:ea typeface="조선일보명조" panose="02030304000000000000" pitchFamily="18" charset="-127"/>
                <a:cs typeface="조선일보명조" panose="02030304000000000000" pitchFamily="18" charset="-127"/>
              </a:rPr>
              <a:t>/ 29 </a:t>
            </a:r>
            <a:endParaRPr lang="ko-KR" altLang="en-US" sz="120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Tree>
    <p:extLst>
      <p:ext uri="{BB962C8B-B14F-4D97-AF65-F5344CB8AC3E}">
        <p14:creationId xmlns:p14="http://schemas.microsoft.com/office/powerpoint/2010/main" val="416860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1000"/>
                                        <p:tgtEl>
                                          <p:spTgt spid="36"/>
                                        </p:tgtEl>
                                      </p:cBhvr>
                                    </p:animEffect>
                                    <p:anim calcmode="lin" valueType="num">
                                      <p:cBhvr>
                                        <p:cTn id="15" dur="1000" fill="hold"/>
                                        <p:tgtEl>
                                          <p:spTgt spid="36"/>
                                        </p:tgtEl>
                                        <p:attrNameLst>
                                          <p:attrName>ppt_x</p:attrName>
                                        </p:attrNameLst>
                                      </p:cBhvr>
                                      <p:tavLst>
                                        <p:tav tm="0">
                                          <p:val>
                                            <p:strVal val="#ppt_x"/>
                                          </p:val>
                                        </p:tav>
                                        <p:tav tm="100000">
                                          <p:val>
                                            <p:strVal val="#ppt_x"/>
                                          </p:val>
                                        </p:tav>
                                      </p:tavLst>
                                    </p:anim>
                                    <p:anim calcmode="lin" valueType="num">
                                      <p:cBhvr>
                                        <p:cTn id="16"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1000"/>
                                        <p:tgtEl>
                                          <p:spTgt spid="41"/>
                                        </p:tgtEl>
                                      </p:cBhvr>
                                    </p:animEffect>
                                    <p:anim calcmode="lin" valueType="num">
                                      <p:cBhvr>
                                        <p:cTn id="22" dur="1000" fill="hold"/>
                                        <p:tgtEl>
                                          <p:spTgt spid="41"/>
                                        </p:tgtEl>
                                        <p:attrNameLst>
                                          <p:attrName>ppt_x</p:attrName>
                                        </p:attrNameLst>
                                      </p:cBhvr>
                                      <p:tavLst>
                                        <p:tav tm="0">
                                          <p:val>
                                            <p:strVal val="#ppt_x"/>
                                          </p:val>
                                        </p:tav>
                                        <p:tav tm="100000">
                                          <p:val>
                                            <p:strVal val="#ppt_x"/>
                                          </p:val>
                                        </p:tav>
                                      </p:tavLst>
                                    </p:anim>
                                    <p:anim calcmode="lin" valueType="num">
                                      <p:cBhvr>
                                        <p:cTn id="23"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1000"/>
                                        <p:tgtEl>
                                          <p:spTgt spid="42"/>
                                        </p:tgtEl>
                                      </p:cBhvr>
                                    </p:animEffect>
                                    <p:anim calcmode="lin" valueType="num">
                                      <p:cBhvr>
                                        <p:cTn id="29" dur="1000" fill="hold"/>
                                        <p:tgtEl>
                                          <p:spTgt spid="42"/>
                                        </p:tgtEl>
                                        <p:attrNameLst>
                                          <p:attrName>ppt_x</p:attrName>
                                        </p:attrNameLst>
                                      </p:cBhvr>
                                      <p:tavLst>
                                        <p:tav tm="0">
                                          <p:val>
                                            <p:strVal val="#ppt_x"/>
                                          </p:val>
                                        </p:tav>
                                        <p:tav tm="100000">
                                          <p:val>
                                            <p:strVal val="#ppt_x"/>
                                          </p:val>
                                        </p:tav>
                                      </p:tavLst>
                                    </p:anim>
                                    <p:anim calcmode="lin" valueType="num">
                                      <p:cBhvr>
                                        <p:cTn id="30"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1000"/>
                                        <p:tgtEl>
                                          <p:spTgt spid="43"/>
                                        </p:tgtEl>
                                      </p:cBhvr>
                                    </p:animEffect>
                                    <p:anim calcmode="lin" valueType="num">
                                      <p:cBhvr>
                                        <p:cTn id="36" dur="1000" fill="hold"/>
                                        <p:tgtEl>
                                          <p:spTgt spid="43"/>
                                        </p:tgtEl>
                                        <p:attrNameLst>
                                          <p:attrName>ppt_x</p:attrName>
                                        </p:attrNameLst>
                                      </p:cBhvr>
                                      <p:tavLst>
                                        <p:tav tm="0">
                                          <p:val>
                                            <p:strVal val="#ppt_x"/>
                                          </p:val>
                                        </p:tav>
                                        <p:tav tm="100000">
                                          <p:val>
                                            <p:strVal val="#ppt_x"/>
                                          </p:val>
                                        </p:tav>
                                      </p:tavLst>
                                    </p:anim>
                                    <p:anim calcmode="lin" valueType="num">
                                      <p:cBhvr>
                                        <p:cTn id="37"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1000"/>
                                        <p:tgtEl>
                                          <p:spTgt spid="44"/>
                                        </p:tgtEl>
                                      </p:cBhvr>
                                    </p:animEffect>
                                    <p:anim calcmode="lin" valueType="num">
                                      <p:cBhvr>
                                        <p:cTn id="43" dur="1000" fill="hold"/>
                                        <p:tgtEl>
                                          <p:spTgt spid="44"/>
                                        </p:tgtEl>
                                        <p:attrNameLst>
                                          <p:attrName>ppt_x</p:attrName>
                                        </p:attrNameLst>
                                      </p:cBhvr>
                                      <p:tavLst>
                                        <p:tav tm="0">
                                          <p:val>
                                            <p:strVal val="#ppt_x"/>
                                          </p:val>
                                        </p:tav>
                                        <p:tav tm="100000">
                                          <p:val>
                                            <p:strVal val="#ppt_x"/>
                                          </p:val>
                                        </p:tav>
                                      </p:tavLst>
                                    </p:anim>
                                    <p:anim calcmode="lin" valueType="num">
                                      <p:cBhvr>
                                        <p:cTn id="44"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animBg="1"/>
      <p:bldP spid="41" grpId="0" animBg="1"/>
      <p:bldP spid="42" grpId="0" animBg="1"/>
      <p:bldP spid="43" grpId="0" animBg="1"/>
      <p:bldP spid="4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C6884EF8-13B8-4906-AFA1-F7D11047E8A5}"/>
              </a:ext>
            </a:extLst>
          </p:cNvPr>
          <p:cNvSpPr/>
          <p:nvPr/>
        </p:nvSpPr>
        <p:spPr>
          <a:xfrm>
            <a:off x="349623" y="432111"/>
            <a:ext cx="125506" cy="8079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6" name="직사각형 5">
            <a:extLst>
              <a:ext uri="{FF2B5EF4-FFF2-40B4-BE49-F238E27FC236}">
                <a16:creationId xmlns:a16="http://schemas.microsoft.com/office/drawing/2014/main" id="{B2E0AF2E-A9E8-4669-AA0E-A190B65FCAD7}"/>
              </a:ext>
            </a:extLst>
          </p:cNvPr>
          <p:cNvSpPr/>
          <p:nvPr/>
        </p:nvSpPr>
        <p:spPr>
          <a:xfrm>
            <a:off x="475129" y="333862"/>
            <a:ext cx="7028330" cy="646331"/>
          </a:xfrm>
          <a:prstGeom prst="rect">
            <a:avLst/>
          </a:prstGeom>
        </p:spPr>
        <p:txBody>
          <a:bodyPr wrap="square">
            <a:spAutoFit/>
          </a:bodyPr>
          <a:lstStyle/>
          <a:p>
            <a:r>
              <a:rPr lang="en-US" altLang="ko-KR" sz="3600" b="1" dirty="0">
                <a:latin typeface="조선일보명조" panose="02030304000000000000" pitchFamily="18" charset="-127"/>
                <a:ea typeface="조선일보명조" panose="02030304000000000000" pitchFamily="18" charset="-127"/>
                <a:cs typeface="조선일보명조" panose="02030304000000000000" pitchFamily="18" charset="-127"/>
              </a:rPr>
              <a:t>T-SA: </a:t>
            </a:r>
            <a:r>
              <a:rPr lang="en-US" altLang="ko-KR" sz="24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rPr>
              <a:t>Implementation</a:t>
            </a:r>
            <a:endParaRPr lang="ko-KR" altLang="en-US" sz="24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7" name="TextBox 6">
            <a:extLst>
              <a:ext uri="{FF2B5EF4-FFF2-40B4-BE49-F238E27FC236}">
                <a16:creationId xmlns:a16="http://schemas.microsoft.com/office/drawing/2014/main" id="{88E709A0-853A-4DCC-908E-0927D452C587}"/>
              </a:ext>
            </a:extLst>
          </p:cNvPr>
          <p:cNvSpPr txBox="1"/>
          <p:nvPr/>
        </p:nvSpPr>
        <p:spPr>
          <a:xfrm>
            <a:off x="475129" y="916859"/>
            <a:ext cx="6861174" cy="338554"/>
          </a:xfrm>
          <a:prstGeom prst="rect">
            <a:avLst/>
          </a:prstGeom>
          <a:noFill/>
        </p:spPr>
        <p:txBody>
          <a:bodyPr wrap="none" rtlCol="0">
            <a:spAutoFit/>
          </a:bodyPr>
          <a:lstStyle/>
          <a:p>
            <a:r>
              <a:rPr lang="en-US" altLang="ko-KR" sz="1600" b="1" dirty="0">
                <a:solidFill>
                  <a:schemeClr val="bg2">
                    <a:lumMod val="75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Twitter keywords Search API based Analysis (The 19th President Election)</a:t>
            </a:r>
          </a:p>
        </p:txBody>
      </p:sp>
      <p:sp>
        <p:nvSpPr>
          <p:cNvPr id="2" name="직사각형 1">
            <a:extLst>
              <a:ext uri="{FF2B5EF4-FFF2-40B4-BE49-F238E27FC236}">
                <a16:creationId xmlns:a16="http://schemas.microsoft.com/office/drawing/2014/main" id="{68BB2836-A3A8-4B9F-A69E-63906A9B3D55}"/>
              </a:ext>
            </a:extLst>
          </p:cNvPr>
          <p:cNvSpPr/>
          <p:nvPr/>
        </p:nvSpPr>
        <p:spPr>
          <a:xfrm>
            <a:off x="248640" y="1338273"/>
            <a:ext cx="10302129" cy="369332"/>
          </a:xfrm>
          <a:prstGeom prst="rect">
            <a:avLst/>
          </a:prstGeom>
        </p:spPr>
        <p:txBody>
          <a:bodyPr wrap="square">
            <a:spAutoFit/>
          </a:bodyPr>
          <a:lstStyle/>
          <a:p>
            <a:r>
              <a:rPr lang="en-US" altLang="ko-KR" b="1" dirty="0">
                <a:latin typeface="조선일보명조" panose="02030304000000000000" pitchFamily="18" charset="-127"/>
                <a:ea typeface="조선일보명조" panose="02030304000000000000" pitchFamily="18" charset="-127"/>
                <a:cs typeface="조선일보명조" panose="02030304000000000000" pitchFamily="18" charset="-127"/>
              </a:rPr>
              <a:t>Execution of T-SA number 21,22 Select</a:t>
            </a:r>
            <a:endPar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3" name="TextBox 2">
            <a:extLst>
              <a:ext uri="{FF2B5EF4-FFF2-40B4-BE49-F238E27FC236}">
                <a16:creationId xmlns:a16="http://schemas.microsoft.com/office/drawing/2014/main" id="{39989339-09E6-4497-951D-81A5AA9DDC25}"/>
              </a:ext>
            </a:extLst>
          </p:cNvPr>
          <p:cNvSpPr txBox="1"/>
          <p:nvPr/>
        </p:nvSpPr>
        <p:spPr>
          <a:xfrm>
            <a:off x="248640" y="1804790"/>
            <a:ext cx="4506362" cy="369332"/>
          </a:xfrm>
          <a:prstGeom prst="rect">
            <a:avLst/>
          </a:prstGeom>
          <a:noFill/>
        </p:spPr>
        <p:txBody>
          <a:bodyPr wrap="none" rtlCol="0">
            <a:spAutoFit/>
          </a:bodyPr>
          <a:lstStyle/>
          <a:p>
            <a:r>
              <a:rPr lang="en-US" altLang="ko-KR" sz="1600" dirty="0">
                <a:latin typeface="조선일보명조" panose="02030304000000000000" pitchFamily="18" charset="-127"/>
                <a:ea typeface="조선일보명조" panose="02030304000000000000" pitchFamily="18" charset="-127"/>
                <a:cs typeface="조선일보명조" panose="02030304000000000000" pitchFamily="18" charset="-127"/>
              </a:rPr>
              <a:t>Run through </a:t>
            </a:r>
            <a:r>
              <a:rPr lang="en-US" altLang="ko-KR" dirty="0" err="1">
                <a:latin typeface="조선일보명조" panose="02030304000000000000" pitchFamily="18" charset="-127"/>
                <a:ea typeface="조선일보명조" panose="02030304000000000000" pitchFamily="18" charset="-127"/>
                <a:cs typeface="조선일보명조" panose="02030304000000000000" pitchFamily="18" charset="-127"/>
              </a:rPr>
              <a:t>dbSelect</a:t>
            </a:r>
            <a:r>
              <a:rPr lang="en-US" altLang="ko-KR" sz="1600" dirty="0">
                <a:latin typeface="조선일보명조" panose="02030304000000000000" pitchFamily="18" charset="-127"/>
                <a:ea typeface="조선일보명조" panose="02030304000000000000" pitchFamily="18" charset="-127"/>
                <a:cs typeface="조선일보명조" panose="02030304000000000000" pitchFamily="18" charset="-127"/>
              </a:rPr>
              <a:t> function on DBModule.py</a:t>
            </a:r>
            <a:endParaRPr lang="ko-KR" altLang="en-US" sz="1600"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5" name="직사각형 4">
            <a:extLst>
              <a:ext uri="{FF2B5EF4-FFF2-40B4-BE49-F238E27FC236}">
                <a16:creationId xmlns:a16="http://schemas.microsoft.com/office/drawing/2014/main" id="{75FE3A46-FF71-4CBC-85F9-BC78CE0C081D}"/>
              </a:ext>
            </a:extLst>
          </p:cNvPr>
          <p:cNvSpPr/>
          <p:nvPr/>
        </p:nvSpPr>
        <p:spPr>
          <a:xfrm>
            <a:off x="1435352" y="2907948"/>
            <a:ext cx="9444438" cy="369332"/>
          </a:xfrm>
          <a:prstGeom prst="rect">
            <a:avLst/>
          </a:prstGeom>
        </p:spPr>
        <p:txBody>
          <a:bodyPr wrap="square">
            <a:spAutoFit/>
          </a:bodyPr>
          <a:lstStyle/>
          <a:p>
            <a:r>
              <a:rPr lang="en-US" altLang="ko-KR" b="1" dirty="0">
                <a:latin typeface="조선일보명조" panose="02030304000000000000" pitchFamily="18" charset="-127"/>
                <a:ea typeface="조선일보명조" panose="02030304000000000000" pitchFamily="18" charset="-127"/>
                <a:cs typeface="조선일보명조" panose="02030304000000000000" pitchFamily="18" charset="-127"/>
              </a:rPr>
              <a:t>All of them(Insert, Select, Delete) use the </a:t>
            </a:r>
            <a:r>
              <a:rPr lang="en-US" altLang="ko-KR" b="1" u="sng" dirty="0" err="1">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dbConnection</a:t>
            </a:r>
            <a:r>
              <a:rPr lang="en-US" altLang="ko-KR" b="1" dirty="0">
                <a:latin typeface="조선일보명조" panose="02030304000000000000" pitchFamily="18" charset="-127"/>
                <a:ea typeface="조선일보명조" panose="02030304000000000000" pitchFamily="18" charset="-127"/>
                <a:cs typeface="조선일보명조" panose="02030304000000000000" pitchFamily="18" charset="-127"/>
              </a:rPr>
              <a:t> function to access MariaDB</a:t>
            </a:r>
            <a:endPar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7" name="직사각형 16">
            <a:extLst>
              <a:ext uri="{FF2B5EF4-FFF2-40B4-BE49-F238E27FC236}">
                <a16:creationId xmlns:a16="http://schemas.microsoft.com/office/drawing/2014/main" id="{45FF405B-388B-4C95-9A88-A2F9DEB199C9}"/>
              </a:ext>
            </a:extLst>
          </p:cNvPr>
          <p:cNvSpPr/>
          <p:nvPr/>
        </p:nvSpPr>
        <p:spPr>
          <a:xfrm>
            <a:off x="3467598" y="3875610"/>
            <a:ext cx="5122575" cy="5109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조선일보명조" panose="02030304000000000000" pitchFamily="18" charset="-127"/>
                <a:ea typeface="조선일보명조" panose="02030304000000000000" pitchFamily="18" charset="-127"/>
                <a:cs typeface="조선일보명조" panose="02030304000000000000" pitchFamily="18" charset="-127"/>
              </a:rPr>
              <a:t>‘SELECT %s FROM %s %s;' % (</a:t>
            </a:r>
            <a:r>
              <a:rPr lang="en-US" altLang="ko-KR" b="1" dirty="0">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cols</a:t>
            </a:r>
            <a:r>
              <a:rPr lang="en-US" altLang="ko-KR" dirty="0">
                <a:solidFill>
                  <a:schemeClr val="tx1"/>
                </a:solidFill>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b="1" dirty="0">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tabs</a:t>
            </a:r>
            <a:r>
              <a:rPr lang="en-US" altLang="ko-KR" dirty="0">
                <a:solidFill>
                  <a:schemeClr val="tx1"/>
                </a:solidFill>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b="1" dirty="0" err="1">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cond</a:t>
            </a:r>
            <a:r>
              <a:rPr lang="en-US" altLang="ko-KR" dirty="0">
                <a:solidFill>
                  <a:schemeClr val="tx1"/>
                </a:solidFill>
                <a:latin typeface="조선일보명조" panose="02030304000000000000" pitchFamily="18" charset="-127"/>
                <a:ea typeface="조선일보명조" panose="02030304000000000000" pitchFamily="18" charset="-127"/>
                <a:cs typeface="조선일보명조" panose="02030304000000000000" pitchFamily="18" charset="-127"/>
              </a:rPr>
              <a:t>)</a:t>
            </a:r>
            <a:endParaRPr lang="ko-KR" altLang="en-US" dirty="0">
              <a:solidFill>
                <a:schemeClr val="tx1"/>
              </a:solidFill>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8" name="직사각형 17">
            <a:extLst>
              <a:ext uri="{FF2B5EF4-FFF2-40B4-BE49-F238E27FC236}">
                <a16:creationId xmlns:a16="http://schemas.microsoft.com/office/drawing/2014/main" id="{BC93A330-176B-45E0-B7BF-70E4AC21BEF2}"/>
              </a:ext>
            </a:extLst>
          </p:cNvPr>
          <p:cNvSpPr/>
          <p:nvPr/>
        </p:nvSpPr>
        <p:spPr>
          <a:xfrm>
            <a:off x="4588957" y="2715122"/>
            <a:ext cx="6405283" cy="276999"/>
          </a:xfrm>
          <a:prstGeom prst="rect">
            <a:avLst/>
          </a:prstGeom>
        </p:spPr>
        <p:txBody>
          <a:bodyPr wrap="square">
            <a:spAutoFit/>
          </a:bodyPr>
          <a:lstStyle/>
          <a:p>
            <a:r>
              <a:rPr lang="en-US" altLang="ko-KR" sz="1200" dirty="0">
                <a:latin typeface="조선일보명조" panose="02030304000000000000" pitchFamily="18" charset="-127"/>
                <a:ea typeface="조선일보명조" panose="02030304000000000000" pitchFamily="18" charset="-127"/>
                <a:cs typeface="조선일보명조" panose="02030304000000000000" pitchFamily="18" charset="-127"/>
              </a:rPr>
              <a:t>It can be connected with host address, ID and password information for the Database.</a:t>
            </a:r>
            <a:endParaRPr lang="ko-KR" altLang="en-US" sz="1200"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9" name="직사각형 18">
            <a:extLst>
              <a:ext uri="{FF2B5EF4-FFF2-40B4-BE49-F238E27FC236}">
                <a16:creationId xmlns:a16="http://schemas.microsoft.com/office/drawing/2014/main" id="{C0C049FD-B880-44A0-934C-04396C7E7102}"/>
              </a:ext>
            </a:extLst>
          </p:cNvPr>
          <p:cNvSpPr/>
          <p:nvPr/>
        </p:nvSpPr>
        <p:spPr>
          <a:xfrm>
            <a:off x="3467597" y="3599701"/>
            <a:ext cx="5122575" cy="338554"/>
          </a:xfrm>
          <a:prstGeom prst="rect">
            <a:avLst/>
          </a:prstGeom>
        </p:spPr>
        <p:txBody>
          <a:bodyPr wrap="square">
            <a:spAutoFit/>
          </a:bodyPr>
          <a:lstStyle/>
          <a:p>
            <a:pPr algn="ctr"/>
            <a:r>
              <a:rPr lang="en-US" altLang="ko-KR" sz="1600" b="1" dirty="0">
                <a:latin typeface="조선일보명조" panose="02030304000000000000" pitchFamily="18" charset="-127"/>
                <a:ea typeface="조선일보명조" panose="02030304000000000000" pitchFamily="18" charset="-127"/>
                <a:cs typeface="조선일보명조" panose="02030304000000000000" pitchFamily="18" charset="-127"/>
              </a:rPr>
              <a:t>The SQL SELECT Statement</a:t>
            </a:r>
            <a:endParaRPr lang="ko-KR" altLang="en-US" sz="16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20" name="TextBox 19">
            <a:extLst>
              <a:ext uri="{FF2B5EF4-FFF2-40B4-BE49-F238E27FC236}">
                <a16:creationId xmlns:a16="http://schemas.microsoft.com/office/drawing/2014/main" id="{8F5640AF-1F30-44B2-BA4E-FE4CEF9AE617}"/>
              </a:ext>
            </a:extLst>
          </p:cNvPr>
          <p:cNvSpPr txBox="1"/>
          <p:nvPr/>
        </p:nvSpPr>
        <p:spPr>
          <a:xfrm>
            <a:off x="244784" y="4688903"/>
            <a:ext cx="6991719" cy="400110"/>
          </a:xfrm>
          <a:prstGeom prst="rect">
            <a:avLst/>
          </a:prstGeom>
          <a:noFill/>
        </p:spPr>
        <p:txBody>
          <a:bodyPr wrap="square" rtlCol="0">
            <a:spAutoFit/>
          </a:bodyPr>
          <a:lstStyle/>
          <a:p>
            <a:r>
              <a:rPr lang="en-US" altLang="ko-KR" sz="2000" b="1" dirty="0">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Cols: </a:t>
            </a:r>
            <a:r>
              <a:rPr lang="en-US" altLang="ko-KR" sz="2000" dirty="0">
                <a:latin typeface="조선일보명조" panose="02030304000000000000" pitchFamily="18" charset="-127"/>
                <a:ea typeface="조선일보명조" panose="02030304000000000000" pitchFamily="18" charset="-127"/>
                <a:cs typeface="조선일보명조" panose="02030304000000000000" pitchFamily="18" charset="-127"/>
              </a:rPr>
              <a:t>The column list of the tabs to be inquired.</a:t>
            </a:r>
            <a:endParaRPr lang="ko-KR" altLang="en-US" sz="2000"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21" name="TextBox 20">
            <a:extLst>
              <a:ext uri="{FF2B5EF4-FFF2-40B4-BE49-F238E27FC236}">
                <a16:creationId xmlns:a16="http://schemas.microsoft.com/office/drawing/2014/main" id="{5E49EBA1-FC25-4DB4-B710-F0F8762CA12B}"/>
              </a:ext>
            </a:extLst>
          </p:cNvPr>
          <p:cNvSpPr txBox="1"/>
          <p:nvPr/>
        </p:nvSpPr>
        <p:spPr>
          <a:xfrm>
            <a:off x="244786" y="5169386"/>
            <a:ext cx="5122575" cy="400110"/>
          </a:xfrm>
          <a:prstGeom prst="rect">
            <a:avLst/>
          </a:prstGeom>
          <a:noFill/>
        </p:spPr>
        <p:txBody>
          <a:bodyPr wrap="square" rtlCol="0">
            <a:spAutoFit/>
          </a:bodyPr>
          <a:lstStyle/>
          <a:p>
            <a:r>
              <a:rPr lang="en-US" altLang="ko-KR" sz="2000" b="1" dirty="0">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Tabs: </a:t>
            </a:r>
            <a:r>
              <a:rPr lang="en-US" altLang="ko-KR" sz="2000" dirty="0">
                <a:latin typeface="조선일보명조" panose="02030304000000000000" pitchFamily="18" charset="-127"/>
                <a:ea typeface="조선일보명조" panose="02030304000000000000" pitchFamily="18" charset="-127"/>
                <a:cs typeface="조선일보명조" panose="02030304000000000000" pitchFamily="18" charset="-127"/>
              </a:rPr>
              <a:t>The </a:t>
            </a:r>
            <a:r>
              <a:rPr lang="en-US" altLang="ko-KR" sz="2000" u="sng" dirty="0">
                <a:latin typeface="조선일보명조" panose="02030304000000000000" pitchFamily="18" charset="-127"/>
                <a:ea typeface="조선일보명조" panose="02030304000000000000" pitchFamily="18" charset="-127"/>
                <a:cs typeface="조선일보명조" panose="02030304000000000000" pitchFamily="18" charset="-127"/>
              </a:rPr>
              <a:t>table list</a:t>
            </a:r>
            <a:r>
              <a:rPr lang="en-US" altLang="ko-KR" sz="2000" dirty="0">
                <a:latin typeface="조선일보명조" panose="02030304000000000000" pitchFamily="18" charset="-127"/>
                <a:ea typeface="조선일보명조" panose="02030304000000000000" pitchFamily="18" charset="-127"/>
                <a:cs typeface="조선일보명조" panose="02030304000000000000" pitchFamily="18" charset="-127"/>
              </a:rPr>
              <a:t> to be inquired.</a:t>
            </a:r>
          </a:p>
        </p:txBody>
      </p:sp>
      <p:sp>
        <p:nvSpPr>
          <p:cNvPr id="22" name="TextBox 21">
            <a:extLst>
              <a:ext uri="{FF2B5EF4-FFF2-40B4-BE49-F238E27FC236}">
                <a16:creationId xmlns:a16="http://schemas.microsoft.com/office/drawing/2014/main" id="{6DA0BA5B-D0ED-4A11-9805-6B4AA423B461}"/>
              </a:ext>
            </a:extLst>
          </p:cNvPr>
          <p:cNvSpPr txBox="1"/>
          <p:nvPr/>
        </p:nvSpPr>
        <p:spPr>
          <a:xfrm>
            <a:off x="244784" y="6046554"/>
            <a:ext cx="6859760" cy="400110"/>
          </a:xfrm>
          <a:prstGeom prst="rect">
            <a:avLst/>
          </a:prstGeom>
          <a:noFill/>
        </p:spPr>
        <p:txBody>
          <a:bodyPr wrap="square" rtlCol="0">
            <a:spAutoFit/>
          </a:bodyPr>
          <a:lstStyle/>
          <a:p>
            <a:r>
              <a:rPr lang="en-US" altLang="ko-KR" sz="2000" b="1" dirty="0">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Cond: </a:t>
            </a:r>
            <a:r>
              <a:rPr lang="en-US" altLang="ko-KR" sz="2000" dirty="0">
                <a:latin typeface="조선일보명조" panose="02030304000000000000" pitchFamily="18" charset="-127"/>
                <a:ea typeface="조선일보명조" panose="02030304000000000000" pitchFamily="18" charset="-127"/>
                <a:cs typeface="조선일보명조" panose="02030304000000000000" pitchFamily="18" charset="-127"/>
              </a:rPr>
              <a:t>To specify the conditions to be inquired.</a:t>
            </a:r>
            <a:endParaRPr lang="ko-KR" altLang="en-US" sz="2000"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8" name="슬라이드 번호 개체 틀 7">
            <a:extLst>
              <a:ext uri="{FF2B5EF4-FFF2-40B4-BE49-F238E27FC236}">
                <a16:creationId xmlns:a16="http://schemas.microsoft.com/office/drawing/2014/main" id="{12E9F797-D491-48B8-909D-739E5D89F7F9}"/>
              </a:ext>
            </a:extLst>
          </p:cNvPr>
          <p:cNvSpPr>
            <a:spLocks noGrp="1"/>
          </p:cNvSpPr>
          <p:nvPr>
            <p:ph type="sldNum" sz="quarter" idx="12"/>
          </p:nvPr>
        </p:nvSpPr>
        <p:spPr>
          <a:xfrm>
            <a:off x="8628530" y="6384955"/>
            <a:ext cx="2743200" cy="365125"/>
          </a:xfrm>
        </p:spPr>
        <p:txBody>
          <a:bodyPr/>
          <a:lstStyle/>
          <a:p>
            <a:fld id="{4F2997A9-76DD-44FB-8883-7AC0BC848202}" type="slidenum">
              <a:rPr lang="ko-KR" altLang="en-US" smtClean="0">
                <a:latin typeface="조선일보명조" panose="02030304000000000000" pitchFamily="18" charset="-127"/>
                <a:ea typeface="조선일보명조" panose="02030304000000000000" pitchFamily="18" charset="-127"/>
                <a:cs typeface="조선일보명조" panose="02030304000000000000" pitchFamily="18" charset="-127"/>
              </a:rPr>
              <a:t>15</a:t>
            </a:fld>
            <a:endParaRPr lang="ko-KR" altLang="en-US"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9" name="TextBox 8">
            <a:extLst>
              <a:ext uri="{FF2B5EF4-FFF2-40B4-BE49-F238E27FC236}">
                <a16:creationId xmlns:a16="http://schemas.microsoft.com/office/drawing/2014/main" id="{B3069D60-1327-40A5-827A-28B26434D0EC}"/>
              </a:ext>
            </a:extLst>
          </p:cNvPr>
          <p:cNvSpPr txBox="1"/>
          <p:nvPr/>
        </p:nvSpPr>
        <p:spPr>
          <a:xfrm>
            <a:off x="1435352" y="5656654"/>
            <a:ext cx="10433918" cy="307777"/>
          </a:xfrm>
          <a:prstGeom prst="rect">
            <a:avLst/>
          </a:prstGeom>
          <a:noFill/>
        </p:spPr>
        <p:txBody>
          <a:bodyPr wrap="square" rtlCol="0">
            <a:spAutoFit/>
          </a:bodyPr>
          <a:lstStyle/>
          <a:p>
            <a:r>
              <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rPr>
              <a:t>Table list = ('S_JSON', 'S_HASHTAG', 'S_USER', 'T_JSON', 'T_HASHTAG', 'T_USER', 'KEYWORD_COUNT', 'HASHTAG_COUNT')</a:t>
            </a:r>
          </a:p>
        </p:txBody>
      </p:sp>
      <p:cxnSp>
        <p:nvCxnSpPr>
          <p:cNvPr id="28" name="직선 화살표 연결선 27">
            <a:extLst>
              <a:ext uri="{FF2B5EF4-FFF2-40B4-BE49-F238E27FC236}">
                <a16:creationId xmlns:a16="http://schemas.microsoft.com/office/drawing/2014/main" id="{07F7123C-63D4-4472-86F6-F3557AA18B86}"/>
              </a:ext>
            </a:extLst>
          </p:cNvPr>
          <p:cNvCxnSpPr/>
          <p:nvPr/>
        </p:nvCxnSpPr>
        <p:spPr>
          <a:xfrm>
            <a:off x="1963271" y="5504330"/>
            <a:ext cx="0" cy="206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3FD4364-EEAE-4BFD-99DA-B4659F89B03B}"/>
              </a:ext>
            </a:extLst>
          </p:cNvPr>
          <p:cNvSpPr txBox="1"/>
          <p:nvPr/>
        </p:nvSpPr>
        <p:spPr>
          <a:xfrm>
            <a:off x="11306909" y="6400413"/>
            <a:ext cx="495649" cy="276999"/>
          </a:xfrm>
          <a:prstGeom prst="rect">
            <a:avLst/>
          </a:prstGeom>
          <a:noFill/>
        </p:spPr>
        <p:txBody>
          <a:bodyPr wrap="none" rtlCol="0">
            <a:spAutoFit/>
          </a:bodyPr>
          <a:lstStyle/>
          <a:p>
            <a:r>
              <a:rPr lang="en-US" altLang="ko-KR" sz="1200">
                <a:latin typeface="조선일보명조" panose="02030304000000000000" pitchFamily="18" charset="-127"/>
                <a:ea typeface="조선일보명조" panose="02030304000000000000" pitchFamily="18" charset="-127"/>
                <a:cs typeface="조선일보명조" panose="02030304000000000000" pitchFamily="18" charset="-127"/>
              </a:rPr>
              <a:t>/ 29 </a:t>
            </a:r>
            <a:endParaRPr lang="ko-KR" altLang="en-US" sz="120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Tree>
    <p:extLst>
      <p:ext uri="{BB962C8B-B14F-4D97-AF65-F5344CB8AC3E}">
        <p14:creationId xmlns:p14="http://schemas.microsoft.com/office/powerpoint/2010/main" val="1138930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C6884EF8-13B8-4906-AFA1-F7D11047E8A5}"/>
              </a:ext>
            </a:extLst>
          </p:cNvPr>
          <p:cNvSpPr/>
          <p:nvPr/>
        </p:nvSpPr>
        <p:spPr>
          <a:xfrm>
            <a:off x="349623" y="432111"/>
            <a:ext cx="125506" cy="8079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6" name="직사각형 5">
            <a:extLst>
              <a:ext uri="{FF2B5EF4-FFF2-40B4-BE49-F238E27FC236}">
                <a16:creationId xmlns:a16="http://schemas.microsoft.com/office/drawing/2014/main" id="{B2E0AF2E-A9E8-4669-AA0E-A190B65FCAD7}"/>
              </a:ext>
            </a:extLst>
          </p:cNvPr>
          <p:cNvSpPr/>
          <p:nvPr/>
        </p:nvSpPr>
        <p:spPr>
          <a:xfrm>
            <a:off x="475129" y="333862"/>
            <a:ext cx="7028330" cy="646331"/>
          </a:xfrm>
          <a:prstGeom prst="rect">
            <a:avLst/>
          </a:prstGeom>
        </p:spPr>
        <p:txBody>
          <a:bodyPr wrap="square">
            <a:spAutoFit/>
          </a:bodyPr>
          <a:lstStyle/>
          <a:p>
            <a:r>
              <a:rPr lang="en-US" altLang="ko-KR" sz="3600" b="1" dirty="0">
                <a:latin typeface="조선일보명조" panose="02030304000000000000" pitchFamily="18" charset="-127"/>
                <a:ea typeface="조선일보명조" panose="02030304000000000000" pitchFamily="18" charset="-127"/>
                <a:cs typeface="조선일보명조" panose="02030304000000000000" pitchFamily="18" charset="-127"/>
              </a:rPr>
              <a:t>T-SA: </a:t>
            </a:r>
            <a:r>
              <a:rPr lang="en-US" altLang="ko-KR" sz="24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rPr>
              <a:t>Implementation</a:t>
            </a:r>
            <a:endParaRPr lang="ko-KR" altLang="en-US" sz="24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7" name="TextBox 6">
            <a:extLst>
              <a:ext uri="{FF2B5EF4-FFF2-40B4-BE49-F238E27FC236}">
                <a16:creationId xmlns:a16="http://schemas.microsoft.com/office/drawing/2014/main" id="{88E709A0-853A-4DCC-908E-0927D452C587}"/>
              </a:ext>
            </a:extLst>
          </p:cNvPr>
          <p:cNvSpPr txBox="1"/>
          <p:nvPr/>
        </p:nvSpPr>
        <p:spPr>
          <a:xfrm>
            <a:off x="475129" y="916859"/>
            <a:ext cx="6861174" cy="338554"/>
          </a:xfrm>
          <a:prstGeom prst="rect">
            <a:avLst/>
          </a:prstGeom>
          <a:noFill/>
        </p:spPr>
        <p:txBody>
          <a:bodyPr wrap="none" rtlCol="0">
            <a:spAutoFit/>
          </a:bodyPr>
          <a:lstStyle/>
          <a:p>
            <a:r>
              <a:rPr lang="en-US" altLang="ko-KR" sz="1600" b="1" dirty="0">
                <a:solidFill>
                  <a:schemeClr val="bg2">
                    <a:lumMod val="75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Twitter keywords Search API based Analysis (The 19th President Election)</a:t>
            </a:r>
          </a:p>
        </p:txBody>
      </p:sp>
      <p:sp>
        <p:nvSpPr>
          <p:cNvPr id="2" name="직사각형 1">
            <a:extLst>
              <a:ext uri="{FF2B5EF4-FFF2-40B4-BE49-F238E27FC236}">
                <a16:creationId xmlns:a16="http://schemas.microsoft.com/office/drawing/2014/main" id="{68BB2836-A3A8-4B9F-A69E-63906A9B3D55}"/>
              </a:ext>
            </a:extLst>
          </p:cNvPr>
          <p:cNvSpPr/>
          <p:nvPr/>
        </p:nvSpPr>
        <p:spPr>
          <a:xfrm>
            <a:off x="248640" y="1338273"/>
            <a:ext cx="8443184" cy="369332"/>
          </a:xfrm>
          <a:prstGeom prst="rect">
            <a:avLst/>
          </a:prstGeom>
        </p:spPr>
        <p:txBody>
          <a:bodyPr wrap="square">
            <a:spAutoFit/>
          </a:bodyPr>
          <a:lstStyle/>
          <a:p>
            <a:r>
              <a:rPr lang="en-US" altLang="ko-KR" b="1" dirty="0">
                <a:latin typeface="조선일보명조" panose="02030304000000000000" pitchFamily="18" charset="-127"/>
                <a:ea typeface="조선일보명조" panose="02030304000000000000" pitchFamily="18" charset="-127"/>
                <a:cs typeface="조선일보명조" panose="02030304000000000000" pitchFamily="18" charset="-127"/>
              </a:rPr>
              <a:t>Execution of T-SA number 23,24 Insert</a:t>
            </a:r>
            <a:endPar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3" name="TextBox 2">
            <a:extLst>
              <a:ext uri="{FF2B5EF4-FFF2-40B4-BE49-F238E27FC236}">
                <a16:creationId xmlns:a16="http://schemas.microsoft.com/office/drawing/2014/main" id="{39989339-09E6-4497-951D-81A5AA9DDC25}"/>
              </a:ext>
            </a:extLst>
          </p:cNvPr>
          <p:cNvSpPr txBox="1"/>
          <p:nvPr/>
        </p:nvSpPr>
        <p:spPr>
          <a:xfrm>
            <a:off x="248640" y="1804790"/>
            <a:ext cx="4499950" cy="369332"/>
          </a:xfrm>
          <a:prstGeom prst="rect">
            <a:avLst/>
          </a:prstGeom>
          <a:noFill/>
        </p:spPr>
        <p:txBody>
          <a:bodyPr wrap="none" rtlCol="0">
            <a:spAutoFit/>
          </a:bodyPr>
          <a:lstStyle/>
          <a:p>
            <a:r>
              <a:rPr lang="en-US" altLang="ko-KR" sz="1600" dirty="0">
                <a:latin typeface="조선일보명조" panose="02030304000000000000" pitchFamily="18" charset="-127"/>
                <a:ea typeface="조선일보명조" panose="02030304000000000000" pitchFamily="18" charset="-127"/>
                <a:cs typeface="조선일보명조" panose="02030304000000000000" pitchFamily="18" charset="-127"/>
              </a:rPr>
              <a:t>Run through </a:t>
            </a:r>
            <a:r>
              <a:rPr lang="en-US" altLang="ko-KR" dirty="0" err="1">
                <a:latin typeface="조선일보명조" panose="02030304000000000000" pitchFamily="18" charset="-127"/>
                <a:ea typeface="조선일보명조" panose="02030304000000000000" pitchFamily="18" charset="-127"/>
                <a:cs typeface="조선일보명조" panose="02030304000000000000" pitchFamily="18" charset="-127"/>
              </a:rPr>
              <a:t>dbInsert</a:t>
            </a:r>
            <a:r>
              <a:rPr lang="en-US" altLang="ko-KR" sz="1600" dirty="0">
                <a:latin typeface="조선일보명조" panose="02030304000000000000" pitchFamily="18" charset="-127"/>
                <a:ea typeface="조선일보명조" panose="02030304000000000000" pitchFamily="18" charset="-127"/>
                <a:cs typeface="조선일보명조" panose="02030304000000000000" pitchFamily="18" charset="-127"/>
              </a:rPr>
              <a:t> function on DBModule.py</a:t>
            </a:r>
            <a:endParaRPr lang="ko-KR" altLang="en-US" sz="1600"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9" name="직사각형 8">
            <a:extLst>
              <a:ext uri="{FF2B5EF4-FFF2-40B4-BE49-F238E27FC236}">
                <a16:creationId xmlns:a16="http://schemas.microsoft.com/office/drawing/2014/main" id="{276FD490-A51E-4B11-A484-C90820D0F1B3}"/>
              </a:ext>
            </a:extLst>
          </p:cNvPr>
          <p:cNvSpPr/>
          <p:nvPr/>
        </p:nvSpPr>
        <p:spPr>
          <a:xfrm>
            <a:off x="3133922" y="3690752"/>
            <a:ext cx="6023524" cy="5109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조선일보명조" panose="02030304000000000000" pitchFamily="18" charset="-127"/>
                <a:ea typeface="조선일보명조" panose="02030304000000000000" pitchFamily="18" charset="-127"/>
                <a:cs typeface="조선일보명조" panose="02030304000000000000" pitchFamily="18" charset="-127"/>
              </a:rPr>
              <a:t>'INSERT INTO ' + </a:t>
            </a:r>
            <a:r>
              <a:rPr lang="en-US" altLang="ko-KR" b="1" dirty="0" err="1">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tableNm</a:t>
            </a:r>
            <a:r>
              <a:rPr lang="en-US" altLang="ko-KR" dirty="0">
                <a:solidFill>
                  <a:schemeClr val="tx1"/>
                </a:solidFill>
                <a:latin typeface="조선일보명조" panose="02030304000000000000" pitchFamily="18" charset="-127"/>
                <a:ea typeface="조선일보명조" panose="02030304000000000000" pitchFamily="18" charset="-127"/>
                <a:cs typeface="조선일보명조" panose="02030304000000000000" pitchFamily="18" charset="-127"/>
              </a:rPr>
              <a:t> + </a:t>
            </a:r>
            <a:r>
              <a:rPr lang="en-US" altLang="ko-KR" b="1" dirty="0">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VALUES</a:t>
            </a:r>
            <a:endParaRPr lang="ko-KR" altLang="en-US" b="1" dirty="0">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0" name="직사각형 9">
            <a:extLst>
              <a:ext uri="{FF2B5EF4-FFF2-40B4-BE49-F238E27FC236}">
                <a16:creationId xmlns:a16="http://schemas.microsoft.com/office/drawing/2014/main" id="{FDE0D74B-CEA8-409D-9464-790904889A92}"/>
              </a:ext>
            </a:extLst>
          </p:cNvPr>
          <p:cNvSpPr/>
          <p:nvPr/>
        </p:nvSpPr>
        <p:spPr>
          <a:xfrm>
            <a:off x="3023711" y="3414843"/>
            <a:ext cx="2606804" cy="338554"/>
          </a:xfrm>
          <a:prstGeom prst="rect">
            <a:avLst/>
          </a:prstGeom>
        </p:spPr>
        <p:txBody>
          <a:bodyPr wrap="none">
            <a:spAutoFit/>
          </a:bodyPr>
          <a:lstStyle/>
          <a:p>
            <a:r>
              <a:rPr lang="en-US" altLang="ko-KR" sz="1600" b="1" dirty="0">
                <a:latin typeface="조선일보명조" panose="02030304000000000000" pitchFamily="18" charset="-127"/>
                <a:ea typeface="조선일보명조" panose="02030304000000000000" pitchFamily="18" charset="-127"/>
                <a:cs typeface="조선일보명조" panose="02030304000000000000" pitchFamily="18" charset="-127"/>
              </a:rPr>
              <a:t>The SQL INSERT Statement</a:t>
            </a:r>
            <a:endParaRPr lang="ko-KR" altLang="en-US" sz="16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5" name="직사각형 4">
            <a:extLst>
              <a:ext uri="{FF2B5EF4-FFF2-40B4-BE49-F238E27FC236}">
                <a16:creationId xmlns:a16="http://schemas.microsoft.com/office/drawing/2014/main" id="{0EA070CF-B57E-4B77-95E4-1008246ECDFF}"/>
              </a:ext>
            </a:extLst>
          </p:cNvPr>
          <p:cNvSpPr/>
          <p:nvPr/>
        </p:nvSpPr>
        <p:spPr>
          <a:xfrm>
            <a:off x="2635447" y="2591545"/>
            <a:ext cx="6210354" cy="369332"/>
          </a:xfrm>
          <a:prstGeom prst="rect">
            <a:avLst/>
          </a:prstGeom>
        </p:spPr>
        <p:txBody>
          <a:bodyPr wrap="none">
            <a:spAutoFit/>
          </a:bodyPr>
          <a:lstStyle/>
          <a:p>
            <a:r>
              <a:rPr lang="en-US" altLang="ko-KR" b="1" dirty="0">
                <a:latin typeface="조선일보명조" panose="02030304000000000000" pitchFamily="18" charset="-127"/>
                <a:ea typeface="조선일보명조" panose="02030304000000000000" pitchFamily="18" charset="-127"/>
                <a:cs typeface="조선일보명조" panose="02030304000000000000" pitchFamily="18" charset="-127"/>
              </a:rPr>
              <a:t>Check for </a:t>
            </a:r>
            <a:r>
              <a:rPr lang="en-US" altLang="ko-KR" b="1" u="sng" dirty="0">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duplication of data</a:t>
            </a:r>
            <a:r>
              <a:rPr lang="en-US" altLang="ko-KR" b="1" dirty="0">
                <a:latin typeface="조선일보명조" panose="02030304000000000000" pitchFamily="18" charset="-127"/>
                <a:ea typeface="조선일보명조" panose="02030304000000000000" pitchFamily="18" charset="-127"/>
                <a:cs typeface="조선일보명조" panose="02030304000000000000" pitchFamily="18" charset="-127"/>
              </a:rPr>
              <a:t> in the database before inserting.</a:t>
            </a:r>
            <a:endPar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1" name="직사각형 10">
            <a:extLst>
              <a:ext uri="{FF2B5EF4-FFF2-40B4-BE49-F238E27FC236}">
                <a16:creationId xmlns:a16="http://schemas.microsoft.com/office/drawing/2014/main" id="{F19D7764-1FCA-4433-9996-94E0712034B8}"/>
              </a:ext>
            </a:extLst>
          </p:cNvPr>
          <p:cNvSpPr/>
          <p:nvPr/>
        </p:nvSpPr>
        <p:spPr>
          <a:xfrm>
            <a:off x="3061589" y="4366614"/>
            <a:ext cx="5251759" cy="400110"/>
          </a:xfrm>
          <a:prstGeom prst="rect">
            <a:avLst/>
          </a:prstGeom>
        </p:spPr>
        <p:txBody>
          <a:bodyPr wrap="none">
            <a:spAutoFit/>
          </a:bodyPr>
          <a:lstStyle/>
          <a:p>
            <a:r>
              <a:rPr lang="en-US" altLang="ko-KR" sz="2000" b="1" dirty="0" err="1">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tableNm</a:t>
            </a:r>
            <a:r>
              <a:rPr lang="en-US" altLang="ko-KR" sz="2000" b="1" dirty="0">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2000" dirty="0">
                <a:latin typeface="조선일보명조" panose="02030304000000000000" pitchFamily="18" charset="-127"/>
                <a:ea typeface="조선일보명조" panose="02030304000000000000" pitchFamily="18" charset="-127"/>
                <a:cs typeface="조선일보명조" panose="02030304000000000000" pitchFamily="18" charset="-127"/>
              </a:rPr>
              <a:t>The name is the table to be inserted</a:t>
            </a:r>
            <a:endParaRPr lang="ko-KR" altLang="en-US" sz="20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2" name="TextBox 11">
            <a:extLst>
              <a:ext uri="{FF2B5EF4-FFF2-40B4-BE49-F238E27FC236}">
                <a16:creationId xmlns:a16="http://schemas.microsoft.com/office/drawing/2014/main" id="{0DE9C6D3-86B7-464F-8407-D6022BF559A5}"/>
              </a:ext>
            </a:extLst>
          </p:cNvPr>
          <p:cNvSpPr txBox="1"/>
          <p:nvPr/>
        </p:nvSpPr>
        <p:spPr>
          <a:xfrm>
            <a:off x="3022269" y="4807002"/>
            <a:ext cx="4437021" cy="400110"/>
          </a:xfrm>
          <a:prstGeom prst="rect">
            <a:avLst/>
          </a:prstGeom>
          <a:noFill/>
        </p:spPr>
        <p:txBody>
          <a:bodyPr wrap="square" rtlCol="0">
            <a:spAutoFit/>
          </a:bodyPr>
          <a:lstStyle/>
          <a:p>
            <a:r>
              <a:rPr lang="en-US" altLang="ko-KR" sz="2000" b="1" dirty="0">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VALUES:</a:t>
            </a:r>
            <a:r>
              <a:rPr lang="en-US" altLang="ko-KR" sz="2000" dirty="0">
                <a:latin typeface="조선일보명조" panose="02030304000000000000" pitchFamily="18" charset="-127"/>
                <a:ea typeface="조선일보명조" panose="02030304000000000000" pitchFamily="18" charset="-127"/>
                <a:cs typeface="조선일보명조" panose="02030304000000000000" pitchFamily="18" charset="-127"/>
              </a:rPr>
              <a:t> Insert tweeter information</a:t>
            </a:r>
            <a:endParaRPr lang="ko-KR" altLang="en-US" sz="2000"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3" name="슬라이드 번호 개체 틀 12">
            <a:extLst>
              <a:ext uri="{FF2B5EF4-FFF2-40B4-BE49-F238E27FC236}">
                <a16:creationId xmlns:a16="http://schemas.microsoft.com/office/drawing/2014/main" id="{4D304A27-BD24-4E10-989E-44096AF0BAEF}"/>
              </a:ext>
            </a:extLst>
          </p:cNvPr>
          <p:cNvSpPr>
            <a:spLocks noGrp="1"/>
          </p:cNvSpPr>
          <p:nvPr>
            <p:ph type="sldNum" sz="quarter" idx="12"/>
          </p:nvPr>
        </p:nvSpPr>
        <p:spPr/>
        <p:txBody>
          <a:bodyPr/>
          <a:lstStyle/>
          <a:p>
            <a:fld id="{4F2997A9-76DD-44FB-8883-7AC0BC848202}" type="slidenum">
              <a:rPr lang="ko-KR" altLang="en-US" smtClean="0">
                <a:latin typeface="조선일보명조" panose="02030304000000000000" pitchFamily="18" charset="-127"/>
                <a:ea typeface="조선일보명조" panose="02030304000000000000" pitchFamily="18" charset="-127"/>
                <a:cs typeface="조선일보명조" panose="02030304000000000000" pitchFamily="18" charset="-127"/>
              </a:rPr>
              <a:t>16</a:t>
            </a:fld>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4" name="TextBox 13">
            <a:extLst>
              <a:ext uri="{FF2B5EF4-FFF2-40B4-BE49-F238E27FC236}">
                <a16:creationId xmlns:a16="http://schemas.microsoft.com/office/drawing/2014/main" id="{45EAA249-FF4C-486A-A00F-5E5028CE6D4D}"/>
              </a:ext>
            </a:extLst>
          </p:cNvPr>
          <p:cNvSpPr txBox="1"/>
          <p:nvPr/>
        </p:nvSpPr>
        <p:spPr>
          <a:xfrm>
            <a:off x="11306909" y="6400413"/>
            <a:ext cx="495649" cy="276999"/>
          </a:xfrm>
          <a:prstGeom prst="rect">
            <a:avLst/>
          </a:prstGeom>
          <a:noFill/>
        </p:spPr>
        <p:txBody>
          <a:bodyPr wrap="none" rtlCol="0">
            <a:spAutoFit/>
          </a:bodyPr>
          <a:lstStyle/>
          <a:p>
            <a:r>
              <a:rPr lang="en-US" altLang="ko-KR" sz="1200">
                <a:latin typeface="조선일보명조" panose="02030304000000000000" pitchFamily="18" charset="-127"/>
                <a:ea typeface="조선일보명조" panose="02030304000000000000" pitchFamily="18" charset="-127"/>
                <a:cs typeface="조선일보명조" panose="02030304000000000000" pitchFamily="18" charset="-127"/>
              </a:rPr>
              <a:t>/ 29 </a:t>
            </a:r>
            <a:endParaRPr lang="ko-KR" altLang="en-US" sz="120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Tree>
    <p:extLst>
      <p:ext uri="{BB962C8B-B14F-4D97-AF65-F5344CB8AC3E}">
        <p14:creationId xmlns:p14="http://schemas.microsoft.com/office/powerpoint/2010/main" val="4217279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C6884EF8-13B8-4906-AFA1-F7D11047E8A5}"/>
              </a:ext>
            </a:extLst>
          </p:cNvPr>
          <p:cNvSpPr/>
          <p:nvPr/>
        </p:nvSpPr>
        <p:spPr>
          <a:xfrm>
            <a:off x="349623" y="432111"/>
            <a:ext cx="125506" cy="8079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6" name="직사각형 5">
            <a:extLst>
              <a:ext uri="{FF2B5EF4-FFF2-40B4-BE49-F238E27FC236}">
                <a16:creationId xmlns:a16="http://schemas.microsoft.com/office/drawing/2014/main" id="{B2E0AF2E-A9E8-4669-AA0E-A190B65FCAD7}"/>
              </a:ext>
            </a:extLst>
          </p:cNvPr>
          <p:cNvSpPr/>
          <p:nvPr/>
        </p:nvSpPr>
        <p:spPr>
          <a:xfrm>
            <a:off x="475129" y="333862"/>
            <a:ext cx="7028330" cy="646331"/>
          </a:xfrm>
          <a:prstGeom prst="rect">
            <a:avLst/>
          </a:prstGeom>
        </p:spPr>
        <p:txBody>
          <a:bodyPr wrap="square">
            <a:spAutoFit/>
          </a:bodyPr>
          <a:lstStyle/>
          <a:p>
            <a:r>
              <a:rPr lang="en-US" altLang="ko-KR" sz="3600" b="1" dirty="0">
                <a:latin typeface="조선일보명조" panose="02030304000000000000" pitchFamily="18" charset="-127"/>
                <a:ea typeface="조선일보명조" panose="02030304000000000000" pitchFamily="18" charset="-127"/>
                <a:cs typeface="조선일보명조" panose="02030304000000000000" pitchFamily="18" charset="-127"/>
              </a:rPr>
              <a:t>T-SA: </a:t>
            </a:r>
            <a:r>
              <a:rPr lang="en-US" altLang="ko-KR" sz="24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rPr>
              <a:t>Implementation</a:t>
            </a:r>
            <a:endParaRPr lang="ko-KR" altLang="en-US" sz="24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7" name="TextBox 6">
            <a:extLst>
              <a:ext uri="{FF2B5EF4-FFF2-40B4-BE49-F238E27FC236}">
                <a16:creationId xmlns:a16="http://schemas.microsoft.com/office/drawing/2014/main" id="{88E709A0-853A-4DCC-908E-0927D452C587}"/>
              </a:ext>
            </a:extLst>
          </p:cNvPr>
          <p:cNvSpPr txBox="1"/>
          <p:nvPr/>
        </p:nvSpPr>
        <p:spPr>
          <a:xfrm>
            <a:off x="475129" y="916859"/>
            <a:ext cx="6861174" cy="338554"/>
          </a:xfrm>
          <a:prstGeom prst="rect">
            <a:avLst/>
          </a:prstGeom>
          <a:noFill/>
        </p:spPr>
        <p:txBody>
          <a:bodyPr wrap="none" rtlCol="0">
            <a:spAutoFit/>
          </a:bodyPr>
          <a:lstStyle/>
          <a:p>
            <a:r>
              <a:rPr lang="en-US" altLang="ko-KR" sz="1600" b="1" dirty="0">
                <a:solidFill>
                  <a:schemeClr val="bg2">
                    <a:lumMod val="75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Twitter keywords Search API based Analysis (The 19th President Election)</a:t>
            </a:r>
          </a:p>
        </p:txBody>
      </p:sp>
      <p:sp>
        <p:nvSpPr>
          <p:cNvPr id="2" name="직사각형 1">
            <a:extLst>
              <a:ext uri="{FF2B5EF4-FFF2-40B4-BE49-F238E27FC236}">
                <a16:creationId xmlns:a16="http://schemas.microsoft.com/office/drawing/2014/main" id="{68BB2836-A3A8-4B9F-A69E-63906A9B3D55}"/>
              </a:ext>
            </a:extLst>
          </p:cNvPr>
          <p:cNvSpPr/>
          <p:nvPr/>
        </p:nvSpPr>
        <p:spPr>
          <a:xfrm>
            <a:off x="248640" y="1338273"/>
            <a:ext cx="11558174" cy="369332"/>
          </a:xfrm>
          <a:prstGeom prst="rect">
            <a:avLst/>
          </a:prstGeom>
        </p:spPr>
        <p:txBody>
          <a:bodyPr wrap="square">
            <a:spAutoFit/>
          </a:bodyPr>
          <a:lstStyle/>
          <a:p>
            <a:r>
              <a:rPr lang="en-US" altLang="ko-KR" b="1" dirty="0">
                <a:latin typeface="조선일보명조" panose="02030304000000000000" pitchFamily="18" charset="-127"/>
                <a:ea typeface="조선일보명조" panose="02030304000000000000" pitchFamily="18" charset="-127"/>
                <a:cs typeface="조선일보명조" panose="02030304000000000000" pitchFamily="18" charset="-127"/>
              </a:rPr>
              <a:t>Execution of T-SA number 25~28 Delete  </a:t>
            </a:r>
            <a:endPar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3" name="TextBox 2">
            <a:extLst>
              <a:ext uri="{FF2B5EF4-FFF2-40B4-BE49-F238E27FC236}">
                <a16:creationId xmlns:a16="http://schemas.microsoft.com/office/drawing/2014/main" id="{39989339-09E6-4497-951D-81A5AA9DDC25}"/>
              </a:ext>
            </a:extLst>
          </p:cNvPr>
          <p:cNvSpPr txBox="1"/>
          <p:nvPr/>
        </p:nvSpPr>
        <p:spPr>
          <a:xfrm>
            <a:off x="248640" y="1804790"/>
            <a:ext cx="4535216" cy="369332"/>
          </a:xfrm>
          <a:prstGeom prst="rect">
            <a:avLst/>
          </a:prstGeom>
          <a:noFill/>
        </p:spPr>
        <p:txBody>
          <a:bodyPr wrap="none" rtlCol="0">
            <a:spAutoFit/>
          </a:bodyPr>
          <a:lstStyle/>
          <a:p>
            <a:r>
              <a:rPr lang="en-US" altLang="ko-KR" sz="1600" dirty="0">
                <a:latin typeface="조선일보명조" panose="02030304000000000000" pitchFamily="18" charset="-127"/>
                <a:ea typeface="조선일보명조" panose="02030304000000000000" pitchFamily="18" charset="-127"/>
                <a:cs typeface="조선일보명조" panose="02030304000000000000" pitchFamily="18" charset="-127"/>
              </a:rPr>
              <a:t>Run through </a:t>
            </a:r>
            <a:r>
              <a:rPr lang="en-US" altLang="ko-KR" dirty="0" err="1">
                <a:latin typeface="조선일보명조" panose="02030304000000000000" pitchFamily="18" charset="-127"/>
                <a:ea typeface="조선일보명조" panose="02030304000000000000" pitchFamily="18" charset="-127"/>
                <a:cs typeface="조선일보명조" panose="02030304000000000000" pitchFamily="18" charset="-127"/>
              </a:rPr>
              <a:t>dbDelete</a:t>
            </a:r>
            <a:r>
              <a:rPr lang="en-US" altLang="ko-KR" sz="1600" dirty="0">
                <a:latin typeface="조선일보명조" panose="02030304000000000000" pitchFamily="18" charset="-127"/>
                <a:ea typeface="조선일보명조" panose="02030304000000000000" pitchFamily="18" charset="-127"/>
                <a:cs typeface="조선일보명조" panose="02030304000000000000" pitchFamily="18" charset="-127"/>
              </a:rPr>
              <a:t> function on DBModule.py</a:t>
            </a:r>
            <a:endParaRPr lang="ko-KR" altLang="en-US" sz="1600"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9" name="직사각형 8">
            <a:extLst>
              <a:ext uri="{FF2B5EF4-FFF2-40B4-BE49-F238E27FC236}">
                <a16:creationId xmlns:a16="http://schemas.microsoft.com/office/drawing/2014/main" id="{D7AD4E52-BA18-4FAC-B597-2FB59387075A}"/>
              </a:ext>
            </a:extLst>
          </p:cNvPr>
          <p:cNvSpPr/>
          <p:nvPr/>
        </p:nvSpPr>
        <p:spPr>
          <a:xfrm>
            <a:off x="4251758" y="2926980"/>
            <a:ext cx="3502202" cy="5109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조선일보명조" panose="02030304000000000000" pitchFamily="18" charset="-127"/>
                <a:ea typeface="조선일보명조" panose="02030304000000000000" pitchFamily="18" charset="-127"/>
                <a:cs typeface="조선일보명조" panose="02030304000000000000" pitchFamily="18" charset="-127"/>
              </a:rPr>
              <a:t>'DELETE FROM %s;' % </a:t>
            </a:r>
            <a:r>
              <a:rPr lang="en-US" altLang="ko-KR" b="1" dirty="0" err="1">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tableNm</a:t>
            </a:r>
            <a:endParaRPr lang="ko-KR" altLang="en-US" b="1" dirty="0">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0" name="직사각형 9">
            <a:extLst>
              <a:ext uri="{FF2B5EF4-FFF2-40B4-BE49-F238E27FC236}">
                <a16:creationId xmlns:a16="http://schemas.microsoft.com/office/drawing/2014/main" id="{95221AE4-4229-4187-BE63-73883574B441}"/>
              </a:ext>
            </a:extLst>
          </p:cNvPr>
          <p:cNvSpPr/>
          <p:nvPr/>
        </p:nvSpPr>
        <p:spPr>
          <a:xfrm>
            <a:off x="4251758" y="2573189"/>
            <a:ext cx="3502201" cy="338554"/>
          </a:xfrm>
          <a:prstGeom prst="rect">
            <a:avLst/>
          </a:prstGeom>
        </p:spPr>
        <p:txBody>
          <a:bodyPr wrap="square">
            <a:spAutoFit/>
          </a:bodyPr>
          <a:lstStyle/>
          <a:p>
            <a:pPr algn="ctr"/>
            <a:r>
              <a:rPr lang="en-US" altLang="ko-KR" sz="1600" b="1" dirty="0">
                <a:latin typeface="조선일보명조" panose="02030304000000000000" pitchFamily="18" charset="-127"/>
                <a:ea typeface="조선일보명조" panose="02030304000000000000" pitchFamily="18" charset="-127"/>
                <a:cs typeface="조선일보명조" panose="02030304000000000000" pitchFamily="18" charset="-127"/>
              </a:rPr>
              <a:t>The SQL DELETE Statement</a:t>
            </a:r>
            <a:endParaRPr lang="ko-KR" altLang="en-US" sz="16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2" name="직사각형 11">
            <a:extLst>
              <a:ext uri="{FF2B5EF4-FFF2-40B4-BE49-F238E27FC236}">
                <a16:creationId xmlns:a16="http://schemas.microsoft.com/office/drawing/2014/main" id="{546748B5-B185-4525-8EE0-A49A7747C90F}"/>
              </a:ext>
            </a:extLst>
          </p:cNvPr>
          <p:cNvSpPr/>
          <p:nvPr/>
        </p:nvSpPr>
        <p:spPr>
          <a:xfrm>
            <a:off x="3287975" y="4041781"/>
            <a:ext cx="5616047" cy="400110"/>
          </a:xfrm>
          <a:prstGeom prst="rect">
            <a:avLst/>
          </a:prstGeom>
        </p:spPr>
        <p:txBody>
          <a:bodyPr wrap="square">
            <a:spAutoFit/>
          </a:bodyPr>
          <a:lstStyle/>
          <a:p>
            <a:r>
              <a:rPr lang="en-US" altLang="ko-KR" sz="2000" b="1" dirty="0" err="1">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tableNm</a:t>
            </a:r>
            <a:r>
              <a:rPr lang="en-US" altLang="ko-KR" sz="2000" b="1" dirty="0">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a:t>
            </a:r>
            <a:r>
              <a:rPr lang="en-US" altLang="ko-KR" sz="2000" b="1"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2000" dirty="0">
                <a:latin typeface="조선일보명조" panose="02030304000000000000" pitchFamily="18" charset="-127"/>
                <a:ea typeface="조선일보명조" panose="02030304000000000000" pitchFamily="18" charset="-127"/>
                <a:cs typeface="조선일보명조" panose="02030304000000000000" pitchFamily="18" charset="-127"/>
              </a:rPr>
              <a:t>The name is the table to be deleted.</a:t>
            </a:r>
            <a:endParaRPr lang="ko-KR" altLang="en-US" sz="2000"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3" name="직사각형 12">
            <a:extLst>
              <a:ext uri="{FF2B5EF4-FFF2-40B4-BE49-F238E27FC236}">
                <a16:creationId xmlns:a16="http://schemas.microsoft.com/office/drawing/2014/main" id="{6D851670-EECC-44D3-A896-277039696CAD}"/>
              </a:ext>
            </a:extLst>
          </p:cNvPr>
          <p:cNvSpPr/>
          <p:nvPr/>
        </p:nvSpPr>
        <p:spPr>
          <a:xfrm>
            <a:off x="1371243" y="4779402"/>
            <a:ext cx="8289449" cy="369332"/>
          </a:xfrm>
          <a:prstGeom prst="rect">
            <a:avLst/>
          </a:prstGeom>
        </p:spPr>
        <p:txBody>
          <a:bodyPr wrap="none">
            <a:spAutoFit/>
          </a:bodyPr>
          <a:lstStyle/>
          <a:p>
            <a:r>
              <a:rPr lang="en-US" altLang="ko-KR" b="1" dirty="0">
                <a:latin typeface="조선일보명조" panose="02030304000000000000" pitchFamily="18" charset="-127"/>
                <a:ea typeface="조선일보명조" panose="02030304000000000000" pitchFamily="18" charset="-127"/>
                <a:cs typeface="조선일보명조" panose="02030304000000000000" pitchFamily="18" charset="-127"/>
              </a:rPr>
              <a:t>Lastly, All of them(Insert, Select, Delete) use the </a:t>
            </a:r>
            <a:r>
              <a:rPr lang="en-US" altLang="ko-KR" b="1" dirty="0" err="1">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dbClose</a:t>
            </a:r>
            <a:r>
              <a:rPr lang="en-US" altLang="ko-KR" b="1" dirty="0">
                <a:latin typeface="조선일보명조" panose="02030304000000000000" pitchFamily="18" charset="-127"/>
                <a:ea typeface="조선일보명조" panose="02030304000000000000" pitchFamily="18" charset="-127"/>
                <a:cs typeface="조선일보명조" panose="02030304000000000000" pitchFamily="18" charset="-127"/>
              </a:rPr>
              <a:t> function to close MariaDB</a:t>
            </a:r>
            <a:endParaRPr lang="ko-KR" altLang="en-US"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5" name="슬라이드 번호 개체 틀 4">
            <a:extLst>
              <a:ext uri="{FF2B5EF4-FFF2-40B4-BE49-F238E27FC236}">
                <a16:creationId xmlns:a16="http://schemas.microsoft.com/office/drawing/2014/main" id="{D7285FC3-3AE8-4C27-98A5-A99D9E778B54}"/>
              </a:ext>
            </a:extLst>
          </p:cNvPr>
          <p:cNvSpPr>
            <a:spLocks noGrp="1"/>
          </p:cNvSpPr>
          <p:nvPr>
            <p:ph type="sldNum" sz="quarter" idx="12"/>
          </p:nvPr>
        </p:nvSpPr>
        <p:spPr/>
        <p:txBody>
          <a:bodyPr/>
          <a:lstStyle/>
          <a:p>
            <a:fld id="{4F2997A9-76DD-44FB-8883-7AC0BC848202}" type="slidenum">
              <a:rPr lang="ko-KR" altLang="en-US" smtClean="0">
                <a:latin typeface="조선일보명조" panose="02030304000000000000" pitchFamily="18" charset="-127"/>
                <a:ea typeface="조선일보명조" panose="02030304000000000000" pitchFamily="18" charset="-127"/>
                <a:cs typeface="조선일보명조" panose="02030304000000000000" pitchFamily="18" charset="-127"/>
              </a:rPr>
              <a:t>17</a:t>
            </a:fld>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4" name="TextBox 13">
            <a:extLst>
              <a:ext uri="{FF2B5EF4-FFF2-40B4-BE49-F238E27FC236}">
                <a16:creationId xmlns:a16="http://schemas.microsoft.com/office/drawing/2014/main" id="{333AE58E-1C13-4867-928B-22A275672D4E}"/>
              </a:ext>
            </a:extLst>
          </p:cNvPr>
          <p:cNvSpPr txBox="1"/>
          <p:nvPr/>
        </p:nvSpPr>
        <p:spPr>
          <a:xfrm>
            <a:off x="11306909" y="6400413"/>
            <a:ext cx="495649" cy="276999"/>
          </a:xfrm>
          <a:prstGeom prst="rect">
            <a:avLst/>
          </a:prstGeom>
          <a:noFill/>
        </p:spPr>
        <p:txBody>
          <a:bodyPr wrap="none" rtlCol="0">
            <a:spAutoFit/>
          </a:bodyPr>
          <a:lstStyle/>
          <a:p>
            <a:r>
              <a:rPr lang="en-US" altLang="ko-KR" sz="1200">
                <a:latin typeface="조선일보명조" panose="02030304000000000000" pitchFamily="18" charset="-127"/>
                <a:ea typeface="조선일보명조" panose="02030304000000000000" pitchFamily="18" charset="-127"/>
                <a:cs typeface="조선일보명조" panose="02030304000000000000" pitchFamily="18" charset="-127"/>
              </a:rPr>
              <a:t>/ 29 </a:t>
            </a:r>
            <a:endParaRPr lang="ko-KR" altLang="en-US" sz="120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Tree>
    <p:extLst>
      <p:ext uri="{BB962C8B-B14F-4D97-AF65-F5344CB8AC3E}">
        <p14:creationId xmlns:p14="http://schemas.microsoft.com/office/powerpoint/2010/main" val="1740002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C6884EF8-13B8-4906-AFA1-F7D11047E8A5}"/>
              </a:ext>
            </a:extLst>
          </p:cNvPr>
          <p:cNvSpPr/>
          <p:nvPr/>
        </p:nvSpPr>
        <p:spPr>
          <a:xfrm>
            <a:off x="349623" y="432111"/>
            <a:ext cx="125506" cy="8079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6" name="직사각형 5">
            <a:extLst>
              <a:ext uri="{FF2B5EF4-FFF2-40B4-BE49-F238E27FC236}">
                <a16:creationId xmlns:a16="http://schemas.microsoft.com/office/drawing/2014/main" id="{B2E0AF2E-A9E8-4669-AA0E-A190B65FCAD7}"/>
              </a:ext>
            </a:extLst>
          </p:cNvPr>
          <p:cNvSpPr/>
          <p:nvPr/>
        </p:nvSpPr>
        <p:spPr>
          <a:xfrm>
            <a:off x="475129" y="333862"/>
            <a:ext cx="7028330" cy="646331"/>
          </a:xfrm>
          <a:prstGeom prst="rect">
            <a:avLst/>
          </a:prstGeom>
        </p:spPr>
        <p:txBody>
          <a:bodyPr wrap="square">
            <a:spAutoFit/>
          </a:bodyPr>
          <a:lstStyle/>
          <a:p>
            <a:r>
              <a:rPr lang="en-US" altLang="ko-KR" sz="3600" b="1" dirty="0">
                <a:latin typeface="조선일보명조" panose="02030304000000000000" pitchFamily="18" charset="-127"/>
                <a:ea typeface="조선일보명조" panose="02030304000000000000" pitchFamily="18" charset="-127"/>
                <a:cs typeface="조선일보명조" panose="02030304000000000000" pitchFamily="18" charset="-127"/>
              </a:rPr>
              <a:t>T-SA: </a:t>
            </a:r>
            <a:r>
              <a:rPr lang="en-US" altLang="ko-KR" sz="24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rPr>
              <a:t>Implementation</a:t>
            </a:r>
            <a:endParaRPr lang="ko-KR" altLang="en-US" sz="24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7" name="TextBox 6">
            <a:extLst>
              <a:ext uri="{FF2B5EF4-FFF2-40B4-BE49-F238E27FC236}">
                <a16:creationId xmlns:a16="http://schemas.microsoft.com/office/drawing/2014/main" id="{88E709A0-853A-4DCC-908E-0927D452C587}"/>
              </a:ext>
            </a:extLst>
          </p:cNvPr>
          <p:cNvSpPr txBox="1"/>
          <p:nvPr/>
        </p:nvSpPr>
        <p:spPr>
          <a:xfrm>
            <a:off x="475129" y="916859"/>
            <a:ext cx="6861174" cy="338554"/>
          </a:xfrm>
          <a:prstGeom prst="rect">
            <a:avLst/>
          </a:prstGeom>
          <a:noFill/>
        </p:spPr>
        <p:txBody>
          <a:bodyPr wrap="none" rtlCol="0">
            <a:spAutoFit/>
          </a:bodyPr>
          <a:lstStyle/>
          <a:p>
            <a:r>
              <a:rPr lang="en-US" altLang="ko-KR" sz="1600" b="1" dirty="0">
                <a:solidFill>
                  <a:schemeClr val="bg2">
                    <a:lumMod val="75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Twitter keywords Search API based Analysis (The 19th President Election)</a:t>
            </a:r>
          </a:p>
        </p:txBody>
      </p:sp>
      <p:sp>
        <p:nvSpPr>
          <p:cNvPr id="2" name="직사각형 1">
            <a:extLst>
              <a:ext uri="{FF2B5EF4-FFF2-40B4-BE49-F238E27FC236}">
                <a16:creationId xmlns:a16="http://schemas.microsoft.com/office/drawing/2014/main" id="{68BB2836-A3A8-4B9F-A69E-63906A9B3D55}"/>
              </a:ext>
            </a:extLst>
          </p:cNvPr>
          <p:cNvSpPr/>
          <p:nvPr/>
        </p:nvSpPr>
        <p:spPr>
          <a:xfrm>
            <a:off x="248640" y="1338273"/>
            <a:ext cx="4075155" cy="369332"/>
          </a:xfrm>
          <a:prstGeom prst="rect">
            <a:avLst/>
          </a:prstGeom>
        </p:spPr>
        <p:txBody>
          <a:bodyPr wrap="none">
            <a:spAutoFit/>
          </a:bodyPr>
          <a:lstStyle/>
          <a:p>
            <a:r>
              <a:rPr lang="en-US" altLang="ko-KR" b="1" dirty="0">
                <a:latin typeface="조선일보명조" panose="02030304000000000000" pitchFamily="18" charset="-127"/>
                <a:ea typeface="조선일보명조" panose="02030304000000000000" pitchFamily="18" charset="-127"/>
                <a:cs typeface="조선일보명조" panose="02030304000000000000" pitchFamily="18" charset="-127"/>
              </a:rPr>
              <a:t>Execution of T-SA number 31, keyword</a:t>
            </a:r>
            <a:endPar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3" name="TextBox 2">
            <a:extLst>
              <a:ext uri="{FF2B5EF4-FFF2-40B4-BE49-F238E27FC236}">
                <a16:creationId xmlns:a16="http://schemas.microsoft.com/office/drawing/2014/main" id="{39989339-09E6-4497-951D-81A5AA9DDC25}"/>
              </a:ext>
            </a:extLst>
          </p:cNvPr>
          <p:cNvSpPr txBox="1"/>
          <p:nvPr/>
        </p:nvSpPr>
        <p:spPr>
          <a:xfrm>
            <a:off x="248640" y="1804790"/>
            <a:ext cx="6859570" cy="338554"/>
          </a:xfrm>
          <a:prstGeom prst="rect">
            <a:avLst/>
          </a:prstGeom>
          <a:noFill/>
        </p:spPr>
        <p:txBody>
          <a:bodyPr wrap="none" rtlCol="0">
            <a:spAutoFit/>
          </a:bodyPr>
          <a:lstStyle/>
          <a:p>
            <a:r>
              <a:rPr lang="en-US" altLang="ko-KR" sz="1600" dirty="0">
                <a:latin typeface="조선일보명조" panose="02030304000000000000" pitchFamily="18" charset="-127"/>
                <a:ea typeface="조선일보명조" panose="02030304000000000000" pitchFamily="18" charset="-127"/>
                <a:cs typeface="조선일보명조" panose="02030304000000000000" pitchFamily="18" charset="-127"/>
              </a:rPr>
              <a:t>Run through The Commands that Sqoop Import, Map/Reduce, Sqoop export</a:t>
            </a:r>
          </a:p>
        </p:txBody>
      </p:sp>
      <p:sp>
        <p:nvSpPr>
          <p:cNvPr id="15" name="직사각형 14">
            <a:extLst>
              <a:ext uri="{FF2B5EF4-FFF2-40B4-BE49-F238E27FC236}">
                <a16:creationId xmlns:a16="http://schemas.microsoft.com/office/drawing/2014/main" id="{6B769D28-314E-46F2-BBD6-5D2E1C0F3C53}"/>
              </a:ext>
            </a:extLst>
          </p:cNvPr>
          <p:cNvSpPr/>
          <p:nvPr/>
        </p:nvSpPr>
        <p:spPr>
          <a:xfrm>
            <a:off x="2549237" y="2950533"/>
            <a:ext cx="7093527" cy="7883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grpSp>
        <p:nvGrpSpPr>
          <p:cNvPr id="16" name="그룹 15">
            <a:extLst>
              <a:ext uri="{FF2B5EF4-FFF2-40B4-BE49-F238E27FC236}">
                <a16:creationId xmlns:a16="http://schemas.microsoft.com/office/drawing/2014/main" id="{86247369-627E-4545-A590-FAC67992EF79}"/>
              </a:ext>
            </a:extLst>
          </p:cNvPr>
          <p:cNvGrpSpPr/>
          <p:nvPr/>
        </p:nvGrpSpPr>
        <p:grpSpPr>
          <a:xfrm>
            <a:off x="2690966" y="3105854"/>
            <a:ext cx="6820459" cy="521494"/>
            <a:chOff x="4000220" y="3466557"/>
            <a:chExt cx="6820459" cy="521494"/>
          </a:xfrm>
        </p:grpSpPr>
        <p:sp>
          <p:nvSpPr>
            <p:cNvPr id="17" name="직사각형 16">
              <a:extLst>
                <a:ext uri="{FF2B5EF4-FFF2-40B4-BE49-F238E27FC236}">
                  <a16:creationId xmlns:a16="http://schemas.microsoft.com/office/drawing/2014/main" id="{0A4EB20F-81AC-40C9-8364-2F5D919BD2F8}"/>
                </a:ext>
              </a:extLst>
            </p:cNvPr>
            <p:cNvSpPr/>
            <p:nvPr/>
          </p:nvSpPr>
          <p:spPr>
            <a:xfrm>
              <a:off x="4000220" y="3466557"/>
              <a:ext cx="1693069" cy="521494"/>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ko-KR" dirty="0">
                  <a:latin typeface="조선일보명조" panose="02030304000000000000" pitchFamily="18" charset="-127"/>
                  <a:ea typeface="조선일보명조" panose="02030304000000000000" pitchFamily="18" charset="-127"/>
                  <a:cs typeface="조선일보명조" panose="02030304000000000000" pitchFamily="18" charset="-127"/>
                </a:rPr>
                <a:t>Sqoop import</a:t>
              </a:r>
              <a:endParaRPr lang="ko-KR" altLang="en-US"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8" name="직사각형 17">
              <a:extLst>
                <a:ext uri="{FF2B5EF4-FFF2-40B4-BE49-F238E27FC236}">
                  <a16:creationId xmlns:a16="http://schemas.microsoft.com/office/drawing/2014/main" id="{CE934146-8F46-4A98-980C-7AF259325FB5}"/>
                </a:ext>
              </a:extLst>
            </p:cNvPr>
            <p:cNvSpPr/>
            <p:nvPr/>
          </p:nvSpPr>
          <p:spPr>
            <a:xfrm>
              <a:off x="6629119" y="3466557"/>
              <a:ext cx="1562661" cy="521494"/>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ko-KR" dirty="0">
                  <a:latin typeface="조선일보명조" panose="02030304000000000000" pitchFamily="18" charset="-127"/>
                  <a:ea typeface="조선일보명조" panose="02030304000000000000" pitchFamily="18" charset="-127"/>
                  <a:cs typeface="조선일보명조" panose="02030304000000000000" pitchFamily="18" charset="-127"/>
                </a:rPr>
                <a:t>Map/Reduce</a:t>
              </a:r>
              <a:endParaRPr lang="ko-KR" altLang="en-US"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9" name="직사각형 18">
              <a:extLst>
                <a:ext uri="{FF2B5EF4-FFF2-40B4-BE49-F238E27FC236}">
                  <a16:creationId xmlns:a16="http://schemas.microsoft.com/office/drawing/2014/main" id="{34E827C0-9BE0-4DDF-9F9A-D2FBBB04BD64}"/>
                </a:ext>
              </a:extLst>
            </p:cNvPr>
            <p:cNvSpPr/>
            <p:nvPr/>
          </p:nvSpPr>
          <p:spPr>
            <a:xfrm>
              <a:off x="9127610" y="3466557"/>
              <a:ext cx="1693069" cy="521494"/>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ko-KR" dirty="0">
                  <a:latin typeface="조선일보명조" panose="02030304000000000000" pitchFamily="18" charset="-127"/>
                  <a:ea typeface="조선일보명조" panose="02030304000000000000" pitchFamily="18" charset="-127"/>
                  <a:cs typeface="조선일보명조" panose="02030304000000000000" pitchFamily="18" charset="-127"/>
                </a:rPr>
                <a:t>Sqoop export</a:t>
              </a:r>
              <a:endParaRPr lang="ko-KR" altLang="en-US"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cxnSp>
          <p:nvCxnSpPr>
            <p:cNvPr id="20" name="직선 화살표 연결선 19">
              <a:extLst>
                <a:ext uri="{FF2B5EF4-FFF2-40B4-BE49-F238E27FC236}">
                  <a16:creationId xmlns:a16="http://schemas.microsoft.com/office/drawing/2014/main" id="{B1711385-AA28-407F-88B6-08DA0DD13667}"/>
                </a:ext>
              </a:extLst>
            </p:cNvPr>
            <p:cNvCxnSpPr>
              <a:stCxn id="17" idx="3"/>
              <a:endCxn id="18" idx="1"/>
            </p:cNvCxnSpPr>
            <p:nvPr/>
          </p:nvCxnSpPr>
          <p:spPr>
            <a:xfrm>
              <a:off x="5693289" y="3727304"/>
              <a:ext cx="93583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1" name="직선 화살표 연결선 20">
              <a:extLst>
                <a:ext uri="{FF2B5EF4-FFF2-40B4-BE49-F238E27FC236}">
                  <a16:creationId xmlns:a16="http://schemas.microsoft.com/office/drawing/2014/main" id="{396DFFE8-62A3-4DFF-AC23-F7C5716CA821}"/>
                </a:ext>
              </a:extLst>
            </p:cNvPr>
            <p:cNvCxnSpPr/>
            <p:nvPr/>
          </p:nvCxnSpPr>
          <p:spPr>
            <a:xfrm>
              <a:off x="8191780" y="3727304"/>
              <a:ext cx="93583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sp>
        <p:nvSpPr>
          <p:cNvPr id="26" name="TextBox 25">
            <a:extLst>
              <a:ext uri="{FF2B5EF4-FFF2-40B4-BE49-F238E27FC236}">
                <a16:creationId xmlns:a16="http://schemas.microsoft.com/office/drawing/2014/main" id="{5F72F4C4-DB46-47F7-BFD1-4E53BEA9E99A}"/>
              </a:ext>
            </a:extLst>
          </p:cNvPr>
          <p:cNvSpPr txBox="1"/>
          <p:nvPr/>
        </p:nvSpPr>
        <p:spPr>
          <a:xfrm>
            <a:off x="2549236" y="2629387"/>
            <a:ext cx="7093527" cy="338554"/>
          </a:xfrm>
          <a:prstGeom prst="rect">
            <a:avLst/>
          </a:prstGeom>
          <a:noFill/>
        </p:spPr>
        <p:txBody>
          <a:bodyPr wrap="square" rtlCol="0">
            <a:spAutoFit/>
          </a:bodyPr>
          <a:lstStyle/>
          <a:p>
            <a:pPr algn="ctr"/>
            <a:r>
              <a:rPr lang="en-US" altLang="ko-KR" sz="1600" b="1" dirty="0">
                <a:latin typeface="조선일보명조" panose="02030304000000000000" pitchFamily="18" charset="-127"/>
                <a:ea typeface="조선일보명조" panose="02030304000000000000" pitchFamily="18" charset="-127"/>
                <a:cs typeface="조선일보명조" panose="02030304000000000000" pitchFamily="18" charset="-127"/>
              </a:rPr>
              <a:t>31.keyword, 32Hashtag</a:t>
            </a:r>
          </a:p>
        </p:txBody>
      </p:sp>
      <p:sp>
        <p:nvSpPr>
          <p:cNvPr id="5" name="직사각형 4">
            <a:extLst>
              <a:ext uri="{FF2B5EF4-FFF2-40B4-BE49-F238E27FC236}">
                <a16:creationId xmlns:a16="http://schemas.microsoft.com/office/drawing/2014/main" id="{A6D806B9-F679-4D98-82CA-181B6B3A4972}"/>
              </a:ext>
            </a:extLst>
          </p:cNvPr>
          <p:cNvSpPr/>
          <p:nvPr/>
        </p:nvSpPr>
        <p:spPr>
          <a:xfrm>
            <a:off x="1721223" y="4626716"/>
            <a:ext cx="4857637" cy="830997"/>
          </a:xfrm>
          <a:prstGeom prst="rect">
            <a:avLst/>
          </a:prstGeom>
        </p:spPr>
        <p:txBody>
          <a:bodyPr wrap="square">
            <a:spAutoFit/>
          </a:bodyPr>
          <a:lstStyle/>
          <a:p>
            <a:pPr algn="ctr"/>
            <a:r>
              <a:rPr lang="en-US" altLang="ko-KR" sz="2400" b="1" dirty="0">
                <a:solidFill>
                  <a:srgbClr val="000000"/>
                </a:solidFill>
                <a:latin typeface="조선일보명조" panose="02030304000000000000" pitchFamily="18" charset="-127"/>
                <a:ea typeface="조선일보명조" panose="02030304000000000000" pitchFamily="18" charset="-127"/>
                <a:cs typeface="조선일보명조" panose="02030304000000000000" pitchFamily="18" charset="-127"/>
              </a:rPr>
              <a:t>First </a:t>
            </a:r>
            <a:r>
              <a:rPr lang="en-US" altLang="ko-KR" sz="2400" b="1" dirty="0">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Run Hadoop</a:t>
            </a:r>
            <a:r>
              <a:rPr lang="en-US" altLang="ko-KR" sz="2400" b="1" dirty="0">
                <a:solidFill>
                  <a:srgbClr val="000000"/>
                </a:solidFill>
                <a:latin typeface="조선일보명조" panose="02030304000000000000" pitchFamily="18" charset="-127"/>
                <a:ea typeface="조선일보명조" panose="02030304000000000000" pitchFamily="18" charset="-127"/>
                <a:cs typeface="조선일보명조" panose="02030304000000000000" pitchFamily="18" charset="-127"/>
              </a:rPr>
              <a:t> for map/reduce</a:t>
            </a:r>
          </a:p>
          <a:p>
            <a:pPr algn="ctr"/>
            <a:r>
              <a:rPr lang="en-US" altLang="ko-KR" sz="2400" b="1" dirty="0">
                <a:solidFill>
                  <a:srgbClr val="000000"/>
                </a:solidFill>
                <a:latin typeface="조선일보명조" panose="02030304000000000000" pitchFamily="18" charset="-127"/>
                <a:ea typeface="조선일보명조" panose="02030304000000000000" pitchFamily="18" charset="-127"/>
                <a:cs typeface="조선일보명조" panose="02030304000000000000" pitchFamily="18" charset="-127"/>
              </a:rPr>
              <a:t>And then, execute number 31 or 32</a:t>
            </a:r>
          </a:p>
        </p:txBody>
      </p:sp>
      <p:sp>
        <p:nvSpPr>
          <p:cNvPr id="8" name="슬라이드 번호 개체 틀 7">
            <a:extLst>
              <a:ext uri="{FF2B5EF4-FFF2-40B4-BE49-F238E27FC236}">
                <a16:creationId xmlns:a16="http://schemas.microsoft.com/office/drawing/2014/main" id="{EF09DBA7-30A5-41D0-9421-14767D510B9E}"/>
              </a:ext>
            </a:extLst>
          </p:cNvPr>
          <p:cNvSpPr>
            <a:spLocks noGrp="1"/>
          </p:cNvSpPr>
          <p:nvPr>
            <p:ph type="sldNum" sz="quarter" idx="12"/>
          </p:nvPr>
        </p:nvSpPr>
        <p:spPr/>
        <p:txBody>
          <a:bodyPr/>
          <a:lstStyle/>
          <a:p>
            <a:fld id="{4F2997A9-76DD-44FB-8883-7AC0BC848202}" type="slidenum">
              <a:rPr lang="ko-KR" altLang="en-US" smtClean="0">
                <a:latin typeface="조선일보명조" panose="02030304000000000000" pitchFamily="18" charset="-127"/>
                <a:ea typeface="조선일보명조" panose="02030304000000000000" pitchFamily="18" charset="-127"/>
                <a:cs typeface="조선일보명조" panose="02030304000000000000" pitchFamily="18" charset="-127"/>
              </a:rPr>
              <a:t>18</a:t>
            </a:fld>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28" name="직사각형 27">
            <a:extLst>
              <a:ext uri="{FF2B5EF4-FFF2-40B4-BE49-F238E27FC236}">
                <a16:creationId xmlns:a16="http://schemas.microsoft.com/office/drawing/2014/main" id="{4075FFA7-92DB-4A5A-8EF9-D4631B4B4FBA}"/>
              </a:ext>
            </a:extLst>
          </p:cNvPr>
          <p:cNvSpPr/>
          <p:nvPr/>
        </p:nvSpPr>
        <p:spPr>
          <a:xfrm>
            <a:off x="10014336" y="3083695"/>
            <a:ext cx="1693069" cy="521494"/>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ko-KR" dirty="0">
                <a:latin typeface="조선일보명조" panose="02030304000000000000" pitchFamily="18" charset="-127"/>
                <a:ea typeface="조선일보명조" panose="02030304000000000000" pitchFamily="18" charset="-127"/>
                <a:cs typeface="조선일보명조" panose="02030304000000000000" pitchFamily="18" charset="-127"/>
              </a:rPr>
              <a:t>Hadoop stop</a:t>
            </a:r>
            <a:endParaRPr lang="ko-KR" altLang="en-US"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31" name="직사각형 30">
            <a:extLst>
              <a:ext uri="{FF2B5EF4-FFF2-40B4-BE49-F238E27FC236}">
                <a16:creationId xmlns:a16="http://schemas.microsoft.com/office/drawing/2014/main" id="{371EAA70-E3E6-4E93-82B9-A9AB84CBDEA6}"/>
              </a:ext>
            </a:extLst>
          </p:cNvPr>
          <p:cNvSpPr/>
          <p:nvPr/>
        </p:nvSpPr>
        <p:spPr>
          <a:xfrm>
            <a:off x="484595" y="3091757"/>
            <a:ext cx="1693069" cy="521494"/>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ko-KR" dirty="0">
                <a:latin typeface="조선일보명조" panose="02030304000000000000" pitchFamily="18" charset="-127"/>
                <a:ea typeface="조선일보명조" panose="02030304000000000000" pitchFamily="18" charset="-127"/>
                <a:cs typeface="조선일보명조" panose="02030304000000000000" pitchFamily="18" charset="-127"/>
              </a:rPr>
              <a:t>Hadoop start</a:t>
            </a:r>
            <a:endParaRPr lang="ko-KR" altLang="en-US"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cxnSp>
        <p:nvCxnSpPr>
          <p:cNvPr id="32" name="직선 화살표 연결선 31">
            <a:extLst>
              <a:ext uri="{FF2B5EF4-FFF2-40B4-BE49-F238E27FC236}">
                <a16:creationId xmlns:a16="http://schemas.microsoft.com/office/drawing/2014/main" id="{46E82B36-5E85-4AB5-97FD-67F379E1FCFD}"/>
              </a:ext>
            </a:extLst>
          </p:cNvPr>
          <p:cNvCxnSpPr>
            <a:cxnSpLocks/>
            <a:stCxn id="31" idx="3"/>
          </p:cNvCxnSpPr>
          <p:nvPr/>
        </p:nvCxnSpPr>
        <p:spPr>
          <a:xfrm>
            <a:off x="2177664" y="3352504"/>
            <a:ext cx="521164"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0AC4FC19-FC1B-4152-AC4A-9BE0D8260CBD}"/>
              </a:ext>
            </a:extLst>
          </p:cNvPr>
          <p:cNvSpPr txBox="1"/>
          <p:nvPr/>
        </p:nvSpPr>
        <p:spPr>
          <a:xfrm>
            <a:off x="484594" y="2798664"/>
            <a:ext cx="1693070" cy="338554"/>
          </a:xfrm>
          <a:prstGeom prst="rect">
            <a:avLst/>
          </a:prstGeom>
          <a:noFill/>
        </p:spPr>
        <p:txBody>
          <a:bodyPr wrap="square" rtlCol="0">
            <a:spAutoFit/>
          </a:bodyPr>
          <a:lstStyle/>
          <a:p>
            <a:pPr algn="ctr"/>
            <a:r>
              <a:rPr lang="en-US" altLang="ko-KR" sz="1600" b="1" dirty="0">
                <a:latin typeface="조선일보명조" panose="02030304000000000000" pitchFamily="18" charset="-127"/>
                <a:ea typeface="조선일보명조" panose="02030304000000000000" pitchFamily="18" charset="-127"/>
                <a:cs typeface="조선일보명조" panose="02030304000000000000" pitchFamily="18" charset="-127"/>
              </a:rPr>
              <a:t>33.Start</a:t>
            </a:r>
          </a:p>
        </p:txBody>
      </p:sp>
      <p:cxnSp>
        <p:nvCxnSpPr>
          <p:cNvPr id="36" name="직선 화살표 연결선 35">
            <a:extLst>
              <a:ext uri="{FF2B5EF4-FFF2-40B4-BE49-F238E27FC236}">
                <a16:creationId xmlns:a16="http://schemas.microsoft.com/office/drawing/2014/main" id="{FBFB486E-AF6C-41F1-AD69-A8B788FFF673}"/>
              </a:ext>
            </a:extLst>
          </p:cNvPr>
          <p:cNvCxnSpPr>
            <a:cxnSpLocks/>
          </p:cNvCxnSpPr>
          <p:nvPr/>
        </p:nvCxnSpPr>
        <p:spPr>
          <a:xfrm>
            <a:off x="9511425" y="3366601"/>
            <a:ext cx="521164"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70810AB3-EB1D-40B8-8FD6-1E6F0C202987}"/>
              </a:ext>
            </a:extLst>
          </p:cNvPr>
          <p:cNvSpPr txBox="1"/>
          <p:nvPr/>
        </p:nvSpPr>
        <p:spPr>
          <a:xfrm>
            <a:off x="10014335" y="2767300"/>
            <a:ext cx="1693070" cy="338554"/>
          </a:xfrm>
          <a:prstGeom prst="rect">
            <a:avLst/>
          </a:prstGeom>
          <a:noFill/>
        </p:spPr>
        <p:txBody>
          <a:bodyPr wrap="square" rtlCol="0">
            <a:spAutoFit/>
          </a:bodyPr>
          <a:lstStyle/>
          <a:p>
            <a:pPr algn="ctr"/>
            <a:r>
              <a:rPr lang="en-US" altLang="ko-KR" sz="1600" b="1" dirty="0">
                <a:latin typeface="조선일보명조" panose="02030304000000000000" pitchFamily="18" charset="-127"/>
                <a:ea typeface="조선일보명조" panose="02030304000000000000" pitchFamily="18" charset="-127"/>
                <a:cs typeface="조선일보명조" panose="02030304000000000000" pitchFamily="18" charset="-127"/>
              </a:rPr>
              <a:t>34.Stop</a:t>
            </a:r>
          </a:p>
        </p:txBody>
      </p:sp>
      <p:grpSp>
        <p:nvGrpSpPr>
          <p:cNvPr id="41" name="그룹 40">
            <a:extLst>
              <a:ext uri="{FF2B5EF4-FFF2-40B4-BE49-F238E27FC236}">
                <a16:creationId xmlns:a16="http://schemas.microsoft.com/office/drawing/2014/main" id="{FC86331B-A747-422B-9345-02849EE88C6D}"/>
              </a:ext>
            </a:extLst>
          </p:cNvPr>
          <p:cNvGrpSpPr/>
          <p:nvPr/>
        </p:nvGrpSpPr>
        <p:grpSpPr>
          <a:xfrm>
            <a:off x="7664966" y="3965676"/>
            <a:ext cx="2640396" cy="2643697"/>
            <a:chOff x="7275165" y="4022228"/>
            <a:chExt cx="2640396" cy="2643697"/>
          </a:xfrm>
        </p:grpSpPr>
        <p:pic>
          <p:nvPicPr>
            <p:cNvPr id="39" name="그림 38">
              <a:extLst>
                <a:ext uri="{FF2B5EF4-FFF2-40B4-BE49-F238E27FC236}">
                  <a16:creationId xmlns:a16="http://schemas.microsoft.com/office/drawing/2014/main" id="{06D9F86A-5A29-4BAF-A48B-6EFE793F7DD8}"/>
                </a:ext>
              </a:extLst>
            </p:cNvPr>
            <p:cNvPicPr>
              <a:picLocks noChangeAspect="1"/>
            </p:cNvPicPr>
            <p:nvPr/>
          </p:nvPicPr>
          <p:blipFill rotWithShape="1">
            <a:blip r:embed="rId3"/>
            <a:srcRect r="77188" b="71097"/>
            <a:stretch/>
          </p:blipFill>
          <p:spPr>
            <a:xfrm>
              <a:off x="7275165" y="4357462"/>
              <a:ext cx="2640395" cy="2308463"/>
            </a:xfrm>
            <a:prstGeom prst="rect">
              <a:avLst/>
            </a:prstGeom>
            <a:ln>
              <a:solidFill>
                <a:schemeClr val="tx1"/>
              </a:solidFill>
            </a:ln>
          </p:spPr>
        </p:pic>
        <p:sp>
          <p:nvSpPr>
            <p:cNvPr id="40" name="TextBox 39">
              <a:extLst>
                <a:ext uri="{FF2B5EF4-FFF2-40B4-BE49-F238E27FC236}">
                  <a16:creationId xmlns:a16="http://schemas.microsoft.com/office/drawing/2014/main" id="{75D68C19-33A9-4507-8614-406A5605A98F}"/>
                </a:ext>
              </a:extLst>
            </p:cNvPr>
            <p:cNvSpPr txBox="1"/>
            <p:nvPr/>
          </p:nvSpPr>
          <p:spPr>
            <a:xfrm>
              <a:off x="7275166" y="4022228"/>
              <a:ext cx="2640395" cy="369332"/>
            </a:xfrm>
            <a:prstGeom prst="rect">
              <a:avLst/>
            </a:prstGeom>
            <a:noFill/>
            <a:ln>
              <a:solidFill>
                <a:schemeClr val="tx1"/>
              </a:solidFill>
            </a:ln>
          </p:spPr>
          <p:txBody>
            <a:bodyPr wrap="square" rtlCol="0">
              <a:spAutoFit/>
            </a:bodyPr>
            <a:lstStyle/>
            <a:p>
              <a:pPr algn="ctr"/>
              <a:r>
                <a:rPr lang="en-US" altLang="ko-KR" b="1" dirty="0">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Run Hadoop</a:t>
              </a:r>
              <a:endParaRPr lang="ko-KR" altLang="en-US"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grpSp>
      <p:sp>
        <p:nvSpPr>
          <p:cNvPr id="27" name="TextBox 26">
            <a:extLst>
              <a:ext uri="{FF2B5EF4-FFF2-40B4-BE49-F238E27FC236}">
                <a16:creationId xmlns:a16="http://schemas.microsoft.com/office/drawing/2014/main" id="{6F5C7A7D-74B2-400A-9663-D944F7E0D7F4}"/>
              </a:ext>
            </a:extLst>
          </p:cNvPr>
          <p:cNvSpPr txBox="1"/>
          <p:nvPr/>
        </p:nvSpPr>
        <p:spPr>
          <a:xfrm>
            <a:off x="11306909" y="6400413"/>
            <a:ext cx="495649" cy="276999"/>
          </a:xfrm>
          <a:prstGeom prst="rect">
            <a:avLst/>
          </a:prstGeom>
          <a:noFill/>
        </p:spPr>
        <p:txBody>
          <a:bodyPr wrap="none" rtlCol="0">
            <a:spAutoFit/>
          </a:bodyPr>
          <a:lstStyle/>
          <a:p>
            <a:r>
              <a:rPr lang="en-US" altLang="ko-KR" sz="1200">
                <a:latin typeface="조선일보명조" panose="02030304000000000000" pitchFamily="18" charset="-127"/>
                <a:ea typeface="조선일보명조" panose="02030304000000000000" pitchFamily="18" charset="-127"/>
                <a:cs typeface="조선일보명조" panose="02030304000000000000" pitchFamily="18" charset="-127"/>
              </a:rPr>
              <a:t>/ 29 </a:t>
            </a:r>
            <a:endParaRPr lang="ko-KR" altLang="en-US" sz="120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Tree>
    <p:extLst>
      <p:ext uri="{BB962C8B-B14F-4D97-AF65-F5344CB8AC3E}">
        <p14:creationId xmlns:p14="http://schemas.microsoft.com/office/powerpoint/2010/main" val="541384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C6884EF8-13B8-4906-AFA1-F7D11047E8A5}"/>
              </a:ext>
            </a:extLst>
          </p:cNvPr>
          <p:cNvSpPr/>
          <p:nvPr/>
        </p:nvSpPr>
        <p:spPr>
          <a:xfrm>
            <a:off x="349623" y="432111"/>
            <a:ext cx="125506" cy="8079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6" name="직사각형 5">
            <a:extLst>
              <a:ext uri="{FF2B5EF4-FFF2-40B4-BE49-F238E27FC236}">
                <a16:creationId xmlns:a16="http://schemas.microsoft.com/office/drawing/2014/main" id="{B2E0AF2E-A9E8-4669-AA0E-A190B65FCAD7}"/>
              </a:ext>
            </a:extLst>
          </p:cNvPr>
          <p:cNvSpPr/>
          <p:nvPr/>
        </p:nvSpPr>
        <p:spPr>
          <a:xfrm>
            <a:off x="475129" y="333862"/>
            <a:ext cx="7028330" cy="646331"/>
          </a:xfrm>
          <a:prstGeom prst="rect">
            <a:avLst/>
          </a:prstGeom>
        </p:spPr>
        <p:txBody>
          <a:bodyPr wrap="square">
            <a:spAutoFit/>
          </a:bodyPr>
          <a:lstStyle/>
          <a:p>
            <a:r>
              <a:rPr lang="en-US" altLang="ko-KR" sz="3600" b="1" dirty="0">
                <a:latin typeface="조선일보명조" panose="02030304000000000000" pitchFamily="18" charset="-127"/>
                <a:ea typeface="조선일보명조" panose="02030304000000000000" pitchFamily="18" charset="-127"/>
                <a:cs typeface="조선일보명조" panose="02030304000000000000" pitchFamily="18" charset="-127"/>
              </a:rPr>
              <a:t>T-SA: </a:t>
            </a:r>
            <a:r>
              <a:rPr lang="en-US" altLang="ko-KR" sz="24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rPr>
              <a:t>Implementation</a:t>
            </a:r>
            <a:endParaRPr lang="ko-KR" altLang="en-US" sz="24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7" name="TextBox 6">
            <a:extLst>
              <a:ext uri="{FF2B5EF4-FFF2-40B4-BE49-F238E27FC236}">
                <a16:creationId xmlns:a16="http://schemas.microsoft.com/office/drawing/2014/main" id="{88E709A0-853A-4DCC-908E-0927D452C587}"/>
              </a:ext>
            </a:extLst>
          </p:cNvPr>
          <p:cNvSpPr txBox="1"/>
          <p:nvPr/>
        </p:nvSpPr>
        <p:spPr>
          <a:xfrm>
            <a:off x="475129" y="916859"/>
            <a:ext cx="6861174" cy="338554"/>
          </a:xfrm>
          <a:prstGeom prst="rect">
            <a:avLst/>
          </a:prstGeom>
          <a:noFill/>
        </p:spPr>
        <p:txBody>
          <a:bodyPr wrap="none" rtlCol="0">
            <a:spAutoFit/>
          </a:bodyPr>
          <a:lstStyle/>
          <a:p>
            <a:r>
              <a:rPr lang="en-US" altLang="ko-KR" sz="1600" b="1" dirty="0">
                <a:solidFill>
                  <a:schemeClr val="bg2">
                    <a:lumMod val="75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Twitter keywords Search API based Analysis (The 19th President Election)</a:t>
            </a:r>
          </a:p>
        </p:txBody>
      </p:sp>
      <p:sp>
        <p:nvSpPr>
          <p:cNvPr id="2" name="직사각형 1">
            <a:extLst>
              <a:ext uri="{FF2B5EF4-FFF2-40B4-BE49-F238E27FC236}">
                <a16:creationId xmlns:a16="http://schemas.microsoft.com/office/drawing/2014/main" id="{68BB2836-A3A8-4B9F-A69E-63906A9B3D55}"/>
              </a:ext>
            </a:extLst>
          </p:cNvPr>
          <p:cNvSpPr/>
          <p:nvPr/>
        </p:nvSpPr>
        <p:spPr>
          <a:xfrm>
            <a:off x="248640" y="1338273"/>
            <a:ext cx="4075155" cy="369332"/>
          </a:xfrm>
          <a:prstGeom prst="rect">
            <a:avLst/>
          </a:prstGeom>
        </p:spPr>
        <p:txBody>
          <a:bodyPr wrap="none">
            <a:spAutoFit/>
          </a:bodyPr>
          <a:lstStyle/>
          <a:p>
            <a:r>
              <a:rPr lang="en-US" altLang="ko-KR" b="1" dirty="0">
                <a:latin typeface="조선일보명조" panose="02030304000000000000" pitchFamily="18" charset="-127"/>
                <a:ea typeface="조선일보명조" panose="02030304000000000000" pitchFamily="18" charset="-127"/>
                <a:cs typeface="조선일보명조" panose="02030304000000000000" pitchFamily="18" charset="-127"/>
              </a:rPr>
              <a:t>Execution of T-SA number 31, keyword</a:t>
            </a:r>
            <a:endPar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grpSp>
        <p:nvGrpSpPr>
          <p:cNvPr id="8" name="그룹 7">
            <a:extLst>
              <a:ext uri="{FF2B5EF4-FFF2-40B4-BE49-F238E27FC236}">
                <a16:creationId xmlns:a16="http://schemas.microsoft.com/office/drawing/2014/main" id="{3D5A3AE4-7807-4A7B-BBD3-193B6EDE8762}"/>
              </a:ext>
            </a:extLst>
          </p:cNvPr>
          <p:cNvGrpSpPr/>
          <p:nvPr/>
        </p:nvGrpSpPr>
        <p:grpSpPr>
          <a:xfrm>
            <a:off x="475129" y="1740161"/>
            <a:ext cx="11297163" cy="1120640"/>
            <a:chOff x="572108" y="2021667"/>
            <a:chExt cx="11297163" cy="1120640"/>
          </a:xfrm>
        </p:grpSpPr>
        <p:sp>
          <p:nvSpPr>
            <p:cNvPr id="27" name="직사각형 26">
              <a:extLst>
                <a:ext uri="{FF2B5EF4-FFF2-40B4-BE49-F238E27FC236}">
                  <a16:creationId xmlns:a16="http://schemas.microsoft.com/office/drawing/2014/main" id="{9BD90D80-E03D-45D9-8C75-94FE17179A84}"/>
                </a:ext>
              </a:extLst>
            </p:cNvPr>
            <p:cNvSpPr/>
            <p:nvPr/>
          </p:nvSpPr>
          <p:spPr>
            <a:xfrm>
              <a:off x="574964" y="2352598"/>
              <a:ext cx="11294307" cy="7897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ko-KR" sz="1600" dirty="0" err="1">
                  <a:latin typeface="조선일보명조" panose="02030304000000000000" pitchFamily="18" charset="-127"/>
                  <a:ea typeface="조선일보명조" panose="02030304000000000000" pitchFamily="18" charset="-127"/>
                  <a:cs typeface="조선일보명조" panose="02030304000000000000" pitchFamily="18" charset="-127"/>
                </a:rPr>
                <a:t>sqoop</a:t>
              </a:r>
              <a:r>
                <a:rPr lang="en-US" altLang="ko-KR" sz="1600" dirty="0">
                  <a:latin typeface="조선일보명조" panose="02030304000000000000" pitchFamily="18" charset="-127"/>
                  <a:ea typeface="조선일보명조" panose="02030304000000000000" pitchFamily="18" charset="-127"/>
                  <a:cs typeface="조선일보명조" panose="02030304000000000000" pitchFamily="18" charset="-127"/>
                </a:rPr>
                <a:t> import --</a:t>
              </a:r>
              <a:r>
                <a:rPr lang="en-US" altLang="ko-KR" sz="1600" b="1" dirty="0">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connect</a:t>
              </a:r>
              <a:r>
                <a:rPr lang="en-US" altLang="ko-KR" sz="1600"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1600" dirty="0" err="1">
                  <a:latin typeface="조선일보명조" panose="02030304000000000000" pitchFamily="18" charset="-127"/>
                  <a:ea typeface="조선일보명조" panose="02030304000000000000" pitchFamily="18" charset="-127"/>
                  <a:cs typeface="조선일보명조" panose="02030304000000000000" pitchFamily="18" charset="-127"/>
                </a:rPr>
                <a:t>jdbc:mysql</a:t>
              </a:r>
              <a:r>
                <a:rPr lang="en-US" altLang="ko-KR" sz="1600" dirty="0">
                  <a:latin typeface="조선일보명조" panose="02030304000000000000" pitchFamily="18" charset="-127"/>
                  <a:ea typeface="조선일보명조" panose="02030304000000000000" pitchFamily="18" charset="-127"/>
                  <a:cs typeface="조선일보명조" panose="02030304000000000000" pitchFamily="18" charset="-127"/>
                </a:rPr>
                <a:t>://localhost/TWITTER --</a:t>
              </a:r>
              <a:r>
                <a:rPr lang="en-US" altLang="ko-KR" sz="1600" b="1" dirty="0">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username</a:t>
              </a:r>
              <a:r>
                <a:rPr lang="en-US" altLang="ko-KR" sz="1600" dirty="0">
                  <a:latin typeface="조선일보명조" panose="02030304000000000000" pitchFamily="18" charset="-127"/>
                  <a:ea typeface="조선일보명조" panose="02030304000000000000" pitchFamily="18" charset="-127"/>
                  <a:cs typeface="조선일보명조" panose="02030304000000000000" pitchFamily="18" charset="-127"/>
                </a:rPr>
                <a:t> T-SA --</a:t>
              </a:r>
              <a:r>
                <a:rPr lang="en-US" altLang="ko-KR" sz="1600" b="1" dirty="0">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password</a:t>
              </a:r>
              <a:r>
                <a:rPr lang="en-US" altLang="ko-KR" sz="1600" dirty="0">
                  <a:latin typeface="조선일보명조" panose="02030304000000000000" pitchFamily="18" charset="-127"/>
                  <a:ea typeface="조선일보명조" panose="02030304000000000000" pitchFamily="18" charset="-127"/>
                  <a:cs typeface="조선일보명조" panose="02030304000000000000" pitchFamily="18" charset="-127"/>
                </a:rPr>
                <a:t> 1234 --</a:t>
              </a:r>
              <a:r>
                <a:rPr lang="en-US" altLang="ko-KR" sz="1600" b="1" dirty="0">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table</a:t>
              </a:r>
              <a:r>
                <a:rPr lang="en-US" altLang="ko-KR" sz="1600" dirty="0">
                  <a:latin typeface="조선일보명조" panose="02030304000000000000" pitchFamily="18" charset="-127"/>
                  <a:ea typeface="조선일보명조" panose="02030304000000000000" pitchFamily="18" charset="-127"/>
                  <a:cs typeface="조선일보명조" panose="02030304000000000000" pitchFamily="18" charset="-127"/>
                </a:rPr>
                <a:t> S_JSON --</a:t>
              </a:r>
              <a:r>
                <a:rPr lang="en-US" altLang="ko-KR" sz="1600" b="1" dirty="0">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columns</a:t>
              </a:r>
              <a:r>
                <a:rPr lang="en-US" altLang="ko-KR" sz="1600" dirty="0">
                  <a:latin typeface="조선일보명조" panose="02030304000000000000" pitchFamily="18" charset="-127"/>
                  <a:ea typeface="조선일보명조" panose="02030304000000000000" pitchFamily="18" charset="-127"/>
                  <a:cs typeface="조선일보명조" panose="02030304000000000000" pitchFamily="18" charset="-127"/>
                </a:rPr>
                <a:t> TEXT --</a:t>
              </a:r>
              <a:r>
                <a:rPr lang="en-US" altLang="ko-KR" sz="1600" b="1" dirty="0">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target-</a:t>
              </a:r>
              <a:r>
                <a:rPr lang="en-US" altLang="ko-KR" sz="1600" b="1" dirty="0" err="1">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dir</a:t>
              </a:r>
              <a:r>
                <a:rPr lang="en-US" altLang="ko-KR" sz="1600" dirty="0">
                  <a:latin typeface="조선일보명조" panose="02030304000000000000" pitchFamily="18" charset="-127"/>
                  <a:ea typeface="조선일보명조" panose="02030304000000000000" pitchFamily="18" charset="-127"/>
                  <a:cs typeface="조선일보명조" panose="02030304000000000000" pitchFamily="18" charset="-127"/>
                </a:rPr>
                <a:t> hdfs://localhost:9000/user/vi/keyword_INPUT -m 1</a:t>
              </a:r>
              <a:endParaRPr lang="ko-KR" altLang="en-US" sz="1600"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28" name="TextBox 27">
              <a:extLst>
                <a:ext uri="{FF2B5EF4-FFF2-40B4-BE49-F238E27FC236}">
                  <a16:creationId xmlns:a16="http://schemas.microsoft.com/office/drawing/2014/main" id="{BE0A1A01-F5E6-4D18-A707-734E73E4B141}"/>
                </a:ext>
              </a:extLst>
            </p:cNvPr>
            <p:cNvSpPr txBox="1"/>
            <p:nvPr/>
          </p:nvSpPr>
          <p:spPr>
            <a:xfrm>
              <a:off x="572108" y="2021667"/>
              <a:ext cx="1657826" cy="338554"/>
            </a:xfrm>
            <a:prstGeom prst="rect">
              <a:avLst/>
            </a:prstGeom>
            <a:noFill/>
          </p:spPr>
          <p:txBody>
            <a:bodyPr wrap="none" rtlCol="0">
              <a:spAutoFit/>
            </a:bodyPr>
            <a:lstStyle/>
            <a:p>
              <a:r>
                <a:rPr lang="en-US" altLang="ko-KR" sz="1600" b="1" dirty="0">
                  <a:latin typeface="조선일보명조" panose="02030304000000000000" pitchFamily="18" charset="-127"/>
                  <a:ea typeface="조선일보명조" panose="02030304000000000000" pitchFamily="18" charset="-127"/>
                  <a:cs typeface="조선일보명조" panose="02030304000000000000" pitchFamily="18" charset="-127"/>
                </a:rPr>
                <a:t>SQOOP IMPORT </a:t>
              </a:r>
              <a:endParaRPr lang="ko-KR" altLang="en-US" sz="16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grpSp>
      <p:sp>
        <p:nvSpPr>
          <p:cNvPr id="9" name="직사각형 8">
            <a:extLst>
              <a:ext uri="{FF2B5EF4-FFF2-40B4-BE49-F238E27FC236}">
                <a16:creationId xmlns:a16="http://schemas.microsoft.com/office/drawing/2014/main" id="{A8353A65-2B40-4605-8CCA-60880FDF59D7}"/>
              </a:ext>
            </a:extLst>
          </p:cNvPr>
          <p:cNvSpPr/>
          <p:nvPr/>
        </p:nvSpPr>
        <p:spPr>
          <a:xfrm>
            <a:off x="464224" y="3169487"/>
            <a:ext cx="6595075" cy="400110"/>
          </a:xfrm>
          <a:prstGeom prst="rect">
            <a:avLst/>
          </a:prstGeom>
        </p:spPr>
        <p:txBody>
          <a:bodyPr wrap="none">
            <a:spAutoFit/>
          </a:bodyPr>
          <a:lstStyle/>
          <a:p>
            <a:r>
              <a:rPr lang="en-US" altLang="ko-KR" sz="2000" b="1" dirty="0">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Connect:</a:t>
            </a:r>
            <a:r>
              <a:rPr lang="en-US" altLang="ko-KR" sz="2000" dirty="0">
                <a:latin typeface="조선일보명조" panose="02030304000000000000" pitchFamily="18" charset="-127"/>
                <a:ea typeface="조선일보명조" panose="02030304000000000000" pitchFamily="18" charset="-127"/>
                <a:cs typeface="조선일보명조" panose="02030304000000000000" pitchFamily="18" charset="-127"/>
              </a:rPr>
              <a:t> The </a:t>
            </a:r>
            <a:r>
              <a:rPr lang="en-US" altLang="ko-KR" sz="2000" dirty="0" err="1">
                <a:latin typeface="조선일보명조" panose="02030304000000000000" pitchFamily="18" charset="-127"/>
                <a:ea typeface="조선일보명조" panose="02030304000000000000" pitchFamily="18" charset="-127"/>
                <a:cs typeface="조선일보명조" panose="02030304000000000000" pitchFamily="18" charset="-127"/>
              </a:rPr>
              <a:t>jdbc</a:t>
            </a:r>
            <a:r>
              <a:rPr lang="en-US" altLang="ko-KR" sz="2000" dirty="0">
                <a:latin typeface="조선일보명조" panose="02030304000000000000" pitchFamily="18" charset="-127"/>
                <a:ea typeface="조선일보명조" panose="02030304000000000000" pitchFamily="18" charset="-127"/>
                <a:cs typeface="조선일보명조" panose="02030304000000000000" pitchFamily="18" charset="-127"/>
              </a:rPr>
              <a:t> address to be associated with MariaDB.</a:t>
            </a:r>
            <a:endParaRPr lang="ko-KR" altLang="en-US" sz="2000"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0" name="직사각형 9">
            <a:extLst>
              <a:ext uri="{FF2B5EF4-FFF2-40B4-BE49-F238E27FC236}">
                <a16:creationId xmlns:a16="http://schemas.microsoft.com/office/drawing/2014/main" id="{4A3C7099-9A97-4A17-9E7D-36026BC4FDF4}"/>
              </a:ext>
            </a:extLst>
          </p:cNvPr>
          <p:cNvSpPr/>
          <p:nvPr/>
        </p:nvSpPr>
        <p:spPr>
          <a:xfrm>
            <a:off x="464224" y="3688976"/>
            <a:ext cx="6282489" cy="400110"/>
          </a:xfrm>
          <a:prstGeom prst="rect">
            <a:avLst/>
          </a:prstGeom>
        </p:spPr>
        <p:txBody>
          <a:bodyPr wrap="none">
            <a:spAutoFit/>
          </a:bodyPr>
          <a:lstStyle/>
          <a:p>
            <a:r>
              <a:rPr lang="en-US" altLang="ko-KR" sz="2000" b="1" dirty="0" err="1">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userName</a:t>
            </a:r>
            <a:r>
              <a:rPr lang="en-US" altLang="ko-KR" sz="2000" b="1" dirty="0">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 password: </a:t>
            </a:r>
            <a:r>
              <a:rPr lang="en-US" altLang="ko-KR" sz="2000" dirty="0">
                <a:latin typeface="조선일보명조" panose="02030304000000000000" pitchFamily="18" charset="-127"/>
                <a:ea typeface="조선일보명조" panose="02030304000000000000" pitchFamily="18" charset="-127"/>
                <a:cs typeface="조선일보명조" panose="02030304000000000000" pitchFamily="18" charset="-127"/>
              </a:rPr>
              <a:t>The user account of the database.</a:t>
            </a:r>
            <a:endParaRPr lang="ko-KR" altLang="en-US" sz="2000"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1" name="직사각형 10">
            <a:extLst>
              <a:ext uri="{FF2B5EF4-FFF2-40B4-BE49-F238E27FC236}">
                <a16:creationId xmlns:a16="http://schemas.microsoft.com/office/drawing/2014/main" id="{97E6B00E-CF81-4CA6-8B73-15F94DAD51DA}"/>
              </a:ext>
            </a:extLst>
          </p:cNvPr>
          <p:cNvSpPr/>
          <p:nvPr/>
        </p:nvSpPr>
        <p:spPr>
          <a:xfrm>
            <a:off x="464224" y="4208465"/>
            <a:ext cx="8048321" cy="400110"/>
          </a:xfrm>
          <a:prstGeom prst="rect">
            <a:avLst/>
          </a:prstGeom>
        </p:spPr>
        <p:txBody>
          <a:bodyPr wrap="square">
            <a:spAutoFit/>
          </a:bodyPr>
          <a:lstStyle/>
          <a:p>
            <a:r>
              <a:rPr lang="en-US" altLang="ko-KR" sz="2000" b="1" dirty="0">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Table: </a:t>
            </a:r>
            <a:r>
              <a:rPr lang="en-US" altLang="ko-KR" sz="2000" dirty="0">
                <a:solidFill>
                  <a:srgbClr val="000000"/>
                </a:solidFill>
                <a:latin typeface="조선일보명조" panose="02030304000000000000" pitchFamily="18" charset="-127"/>
                <a:ea typeface="조선일보명조" panose="02030304000000000000" pitchFamily="18" charset="-127"/>
                <a:cs typeface="조선일보명조" panose="02030304000000000000" pitchFamily="18" charset="-127"/>
              </a:rPr>
              <a:t>The name of the table to be imported from the database.</a:t>
            </a:r>
            <a:endParaRPr lang="ko-KR" altLang="en-US" sz="2000"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2" name="직사각형 11">
            <a:extLst>
              <a:ext uri="{FF2B5EF4-FFF2-40B4-BE49-F238E27FC236}">
                <a16:creationId xmlns:a16="http://schemas.microsoft.com/office/drawing/2014/main" id="{C13388ED-1A32-4212-804F-E9AE75CED1DE}"/>
              </a:ext>
            </a:extLst>
          </p:cNvPr>
          <p:cNvSpPr/>
          <p:nvPr/>
        </p:nvSpPr>
        <p:spPr>
          <a:xfrm>
            <a:off x="464224" y="4727954"/>
            <a:ext cx="5280613" cy="400110"/>
          </a:xfrm>
          <a:prstGeom prst="rect">
            <a:avLst/>
          </a:prstGeom>
        </p:spPr>
        <p:txBody>
          <a:bodyPr wrap="none">
            <a:spAutoFit/>
          </a:bodyPr>
          <a:lstStyle/>
          <a:p>
            <a:r>
              <a:rPr lang="en-US" altLang="ko-KR" sz="2000" b="1" dirty="0">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Columns:</a:t>
            </a:r>
            <a:r>
              <a:rPr lang="en-US" altLang="ko-KR" sz="2000" dirty="0">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2000" dirty="0">
                <a:latin typeface="조선일보명조" panose="02030304000000000000" pitchFamily="18" charset="-127"/>
                <a:ea typeface="조선일보명조" panose="02030304000000000000" pitchFamily="18" charset="-127"/>
                <a:cs typeface="조선일보명조" panose="02030304000000000000" pitchFamily="18" charset="-127"/>
              </a:rPr>
              <a:t>The columns of data to be imported.</a:t>
            </a:r>
            <a:endParaRPr lang="ko-KR" altLang="en-US" sz="2000"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3" name="직사각형 12">
            <a:extLst>
              <a:ext uri="{FF2B5EF4-FFF2-40B4-BE49-F238E27FC236}">
                <a16:creationId xmlns:a16="http://schemas.microsoft.com/office/drawing/2014/main" id="{04BECD9A-DE2C-41FA-8F80-9F563C4980E2}"/>
              </a:ext>
            </a:extLst>
          </p:cNvPr>
          <p:cNvSpPr/>
          <p:nvPr/>
        </p:nvSpPr>
        <p:spPr>
          <a:xfrm>
            <a:off x="464224" y="5247444"/>
            <a:ext cx="4881465" cy="400110"/>
          </a:xfrm>
          <a:prstGeom prst="rect">
            <a:avLst/>
          </a:prstGeom>
        </p:spPr>
        <p:txBody>
          <a:bodyPr wrap="none">
            <a:spAutoFit/>
          </a:bodyPr>
          <a:lstStyle/>
          <a:p>
            <a:r>
              <a:rPr lang="en-US" altLang="ko-KR" sz="2000" b="1" dirty="0">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target-</a:t>
            </a:r>
            <a:r>
              <a:rPr lang="en-US" altLang="ko-KR" sz="2000" b="1" dirty="0" err="1">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dir</a:t>
            </a:r>
            <a:r>
              <a:rPr lang="en-US" altLang="ko-KR" sz="2000" b="1" dirty="0">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2000" dirty="0">
                <a:solidFill>
                  <a:srgbClr val="000000"/>
                </a:solidFill>
                <a:latin typeface="조선일보명조" panose="02030304000000000000" pitchFamily="18" charset="-127"/>
                <a:ea typeface="조선일보명조" panose="02030304000000000000" pitchFamily="18" charset="-127"/>
                <a:cs typeface="조선일보명조" panose="02030304000000000000" pitchFamily="18" charset="-127"/>
              </a:rPr>
              <a:t>The path to be stored in HDFS.</a:t>
            </a:r>
            <a:endParaRPr lang="ko-KR" altLang="en-US" sz="2000"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3" name="슬라이드 번호 개체 틀 2">
            <a:extLst>
              <a:ext uri="{FF2B5EF4-FFF2-40B4-BE49-F238E27FC236}">
                <a16:creationId xmlns:a16="http://schemas.microsoft.com/office/drawing/2014/main" id="{3BE66CC9-0B7C-42BB-8E65-510AC02A74E4}"/>
              </a:ext>
            </a:extLst>
          </p:cNvPr>
          <p:cNvSpPr>
            <a:spLocks noGrp="1"/>
          </p:cNvSpPr>
          <p:nvPr>
            <p:ph type="sldNum" sz="quarter" idx="12"/>
          </p:nvPr>
        </p:nvSpPr>
        <p:spPr/>
        <p:txBody>
          <a:bodyPr/>
          <a:lstStyle/>
          <a:p>
            <a:fld id="{4F2997A9-76DD-44FB-8883-7AC0BC848202}" type="slidenum">
              <a:rPr lang="ko-KR" altLang="en-US" smtClean="0">
                <a:latin typeface="조선일보명조" panose="02030304000000000000" pitchFamily="18" charset="-127"/>
                <a:ea typeface="조선일보명조" panose="02030304000000000000" pitchFamily="18" charset="-127"/>
                <a:cs typeface="조선일보명조" panose="02030304000000000000" pitchFamily="18" charset="-127"/>
              </a:rPr>
              <a:t>19</a:t>
            </a:fld>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5" name="TextBox 14">
            <a:extLst>
              <a:ext uri="{FF2B5EF4-FFF2-40B4-BE49-F238E27FC236}">
                <a16:creationId xmlns:a16="http://schemas.microsoft.com/office/drawing/2014/main" id="{1BBA7B29-0F7D-4026-8A8C-D353DBCB415F}"/>
              </a:ext>
            </a:extLst>
          </p:cNvPr>
          <p:cNvSpPr txBox="1"/>
          <p:nvPr/>
        </p:nvSpPr>
        <p:spPr>
          <a:xfrm>
            <a:off x="11306909" y="6400413"/>
            <a:ext cx="495649" cy="276999"/>
          </a:xfrm>
          <a:prstGeom prst="rect">
            <a:avLst/>
          </a:prstGeom>
          <a:noFill/>
        </p:spPr>
        <p:txBody>
          <a:bodyPr wrap="none" rtlCol="0">
            <a:spAutoFit/>
          </a:bodyPr>
          <a:lstStyle/>
          <a:p>
            <a:r>
              <a:rPr lang="en-US" altLang="ko-KR" sz="1200">
                <a:latin typeface="조선일보명조" panose="02030304000000000000" pitchFamily="18" charset="-127"/>
                <a:ea typeface="조선일보명조" panose="02030304000000000000" pitchFamily="18" charset="-127"/>
                <a:cs typeface="조선일보명조" panose="02030304000000000000" pitchFamily="18" charset="-127"/>
              </a:rPr>
              <a:t>/ 29 </a:t>
            </a:r>
            <a:endParaRPr lang="ko-KR" altLang="en-US" sz="120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Tree>
    <p:extLst>
      <p:ext uri="{BB962C8B-B14F-4D97-AF65-F5344CB8AC3E}">
        <p14:creationId xmlns:p14="http://schemas.microsoft.com/office/powerpoint/2010/main" val="2411523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F07A5010-5379-4186-90C6-5C796160708A}"/>
              </a:ext>
            </a:extLst>
          </p:cNvPr>
          <p:cNvSpPr/>
          <p:nvPr/>
        </p:nvSpPr>
        <p:spPr>
          <a:xfrm>
            <a:off x="349623" y="1348800"/>
            <a:ext cx="8193742" cy="5509200"/>
          </a:xfrm>
          <a:prstGeom prst="rect">
            <a:avLst/>
          </a:prstGeom>
        </p:spPr>
        <p:txBody>
          <a:bodyPr wrap="square">
            <a:spAutoFit/>
          </a:bodyPr>
          <a:lstStyle/>
          <a:p>
            <a:r>
              <a:rPr lang="en-US" altLang="ko-KR" sz="24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32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rPr>
              <a:t>1. T-SA:</a:t>
            </a:r>
            <a:r>
              <a:rPr lang="en-US" altLang="ko-KR" sz="24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rPr>
              <a:t> Team Introduction</a:t>
            </a:r>
            <a:endParaRPr lang="ko-KR" altLang="en-US" sz="10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endParaRPr>
          </a:p>
          <a:p>
            <a:r>
              <a:rPr lang="en-US" altLang="ko-KR" sz="24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32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rPr>
              <a:t>2. T-SA:</a:t>
            </a:r>
            <a:r>
              <a:rPr lang="en-US" altLang="ko-KR" sz="24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rPr>
              <a:t> Purpose of Development</a:t>
            </a:r>
            <a:endParaRPr lang="ko-KR" altLang="en-US" sz="10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endParaRPr>
          </a:p>
          <a:p>
            <a:r>
              <a:rPr lang="en-US" altLang="ko-KR" sz="24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32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rPr>
              <a:t>3. T-SA:</a:t>
            </a:r>
            <a:r>
              <a:rPr lang="en-US" altLang="ko-KR" sz="24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rPr>
              <a:t> Related Works &amp; Control Group</a:t>
            </a:r>
            <a:endParaRPr lang="en-US" altLang="ko-KR" sz="10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endParaRPr>
          </a:p>
          <a:p>
            <a:r>
              <a:rPr lang="en-US" altLang="ko-KR" sz="24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32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rPr>
              <a:t>4. T-SA:</a:t>
            </a:r>
            <a:r>
              <a:rPr lang="en-US" altLang="ko-KR" sz="24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rPr>
              <a:t> Development Environment</a:t>
            </a:r>
            <a:endParaRPr lang="en-US" altLang="ko-KR" sz="10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endParaRPr>
          </a:p>
          <a:p>
            <a:r>
              <a:rPr lang="en-US" altLang="ko-KR" sz="24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32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rPr>
              <a:t>5. T-SA:</a:t>
            </a:r>
            <a:r>
              <a:rPr lang="en-US" altLang="ko-KR" sz="24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rPr>
              <a:t> Program Flowchart</a:t>
            </a:r>
            <a:endParaRPr lang="en-US" altLang="ko-KR" sz="10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endParaRPr>
          </a:p>
          <a:p>
            <a:r>
              <a:rPr lang="en-US" altLang="ko-KR" sz="24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32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rPr>
              <a:t>6. T-SA:</a:t>
            </a:r>
            <a:r>
              <a:rPr lang="en-US" altLang="ko-KR" sz="24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2400" b="1" dirty="0">
                <a:latin typeface="조선일보명조" panose="02030304000000000000" pitchFamily="18" charset="-127"/>
                <a:ea typeface="조선일보명조" panose="02030304000000000000" pitchFamily="18" charset="-127"/>
                <a:cs typeface="조선일보명조" panose="02030304000000000000" pitchFamily="18" charset="-127"/>
              </a:rPr>
              <a:t>Application of API</a:t>
            </a:r>
          </a:p>
          <a:p>
            <a:r>
              <a:rPr lang="en-US" altLang="ko-KR" sz="24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32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rPr>
              <a:t>7. T-SA:</a:t>
            </a:r>
            <a:r>
              <a:rPr lang="en-US" altLang="ko-KR" sz="24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2400" b="1" dirty="0">
                <a:latin typeface="조선일보명조" panose="02030304000000000000" pitchFamily="18" charset="-127"/>
                <a:ea typeface="조선일보명조" panose="02030304000000000000" pitchFamily="18" charset="-127"/>
                <a:cs typeface="조선일보명조" panose="02030304000000000000" pitchFamily="18" charset="-127"/>
              </a:rPr>
              <a:t>Implementation</a:t>
            </a:r>
          </a:p>
          <a:p>
            <a:r>
              <a:rPr lang="en-US" altLang="ko-KR" sz="24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32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rPr>
              <a:t>8. T-SA:</a:t>
            </a:r>
            <a:r>
              <a:rPr lang="en-US" altLang="ko-KR" sz="24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rPr>
              <a:t> Result</a:t>
            </a:r>
            <a:endParaRPr lang="en-US" altLang="ko-KR" sz="10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endParaRPr>
          </a:p>
          <a:p>
            <a:r>
              <a:rPr lang="en-US" altLang="ko-KR" sz="24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32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rPr>
              <a:t>9. T-SA:</a:t>
            </a:r>
            <a:r>
              <a:rPr lang="en-US" altLang="ko-KR" sz="24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2400" b="1" dirty="0">
                <a:latin typeface="조선일보명조" panose="02030304000000000000" pitchFamily="18" charset="-127"/>
                <a:ea typeface="조선일보명조" panose="02030304000000000000" pitchFamily="18" charset="-127"/>
                <a:cs typeface="조선일보명조" panose="02030304000000000000" pitchFamily="18" charset="-127"/>
              </a:rPr>
              <a:t>Conclusion</a:t>
            </a:r>
            <a:endParaRPr lang="en-US" altLang="ko-KR" sz="10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endParaRPr>
          </a:p>
          <a:p>
            <a:r>
              <a:rPr lang="en-US" altLang="ko-KR" sz="32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rPr>
              <a:t> 10. T-SA:</a:t>
            </a:r>
            <a:r>
              <a:rPr lang="en-US" altLang="ko-KR" sz="24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rPr>
              <a:t> Review</a:t>
            </a:r>
          </a:p>
          <a:p>
            <a:r>
              <a:rPr lang="en-US" altLang="ko-KR" sz="32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rPr>
              <a:t> 11. T-SA:</a:t>
            </a:r>
            <a:r>
              <a:rPr lang="en-US" altLang="ko-KR" sz="24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rPr>
              <a:t> Reference</a:t>
            </a:r>
          </a:p>
        </p:txBody>
      </p:sp>
      <p:sp>
        <p:nvSpPr>
          <p:cNvPr id="91" name="TextBox 90">
            <a:extLst>
              <a:ext uri="{FF2B5EF4-FFF2-40B4-BE49-F238E27FC236}">
                <a16:creationId xmlns:a16="http://schemas.microsoft.com/office/drawing/2014/main" id="{88E709A0-853A-4DCC-908E-0927D452C587}"/>
              </a:ext>
            </a:extLst>
          </p:cNvPr>
          <p:cNvSpPr txBox="1"/>
          <p:nvPr/>
        </p:nvSpPr>
        <p:spPr>
          <a:xfrm>
            <a:off x="475129" y="916859"/>
            <a:ext cx="6861174" cy="338554"/>
          </a:xfrm>
          <a:prstGeom prst="rect">
            <a:avLst/>
          </a:prstGeom>
          <a:noFill/>
        </p:spPr>
        <p:txBody>
          <a:bodyPr wrap="none" rtlCol="0">
            <a:spAutoFit/>
          </a:bodyPr>
          <a:lstStyle/>
          <a:p>
            <a:r>
              <a:rPr lang="en-US" altLang="ko-KR" sz="1600" b="1" dirty="0">
                <a:solidFill>
                  <a:schemeClr val="bg2">
                    <a:lumMod val="75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Twitter keywords Search API based Analysis (The 19th President Election)</a:t>
            </a:r>
          </a:p>
        </p:txBody>
      </p:sp>
      <p:sp>
        <p:nvSpPr>
          <p:cNvPr id="4" name="직사각형 3">
            <a:extLst>
              <a:ext uri="{FF2B5EF4-FFF2-40B4-BE49-F238E27FC236}">
                <a16:creationId xmlns:a16="http://schemas.microsoft.com/office/drawing/2014/main" id="{C6884EF8-13B8-4906-AFA1-F7D11047E8A5}"/>
              </a:ext>
            </a:extLst>
          </p:cNvPr>
          <p:cNvSpPr/>
          <p:nvPr/>
        </p:nvSpPr>
        <p:spPr>
          <a:xfrm>
            <a:off x="349623" y="432111"/>
            <a:ext cx="125506" cy="8079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6" name="직사각형 5">
            <a:extLst>
              <a:ext uri="{FF2B5EF4-FFF2-40B4-BE49-F238E27FC236}">
                <a16:creationId xmlns:a16="http://schemas.microsoft.com/office/drawing/2014/main" id="{B2E0AF2E-A9E8-4669-AA0E-A190B65FCAD7}"/>
              </a:ext>
            </a:extLst>
          </p:cNvPr>
          <p:cNvSpPr/>
          <p:nvPr/>
        </p:nvSpPr>
        <p:spPr>
          <a:xfrm>
            <a:off x="475129" y="333862"/>
            <a:ext cx="2696572" cy="646331"/>
          </a:xfrm>
          <a:prstGeom prst="rect">
            <a:avLst/>
          </a:prstGeom>
        </p:spPr>
        <p:txBody>
          <a:bodyPr wrap="none">
            <a:spAutoFit/>
          </a:bodyPr>
          <a:lstStyle/>
          <a:p>
            <a:r>
              <a:rPr lang="en-US" altLang="ko-KR" sz="3600" b="1" dirty="0">
                <a:latin typeface="조선일보명조" panose="02030304000000000000" pitchFamily="18" charset="-127"/>
                <a:ea typeface="조선일보명조" panose="02030304000000000000" pitchFamily="18" charset="-127"/>
                <a:cs typeface="조선일보명조" panose="02030304000000000000" pitchFamily="18" charset="-127"/>
              </a:rPr>
              <a:t>T-SA:</a:t>
            </a:r>
            <a:r>
              <a:rPr lang="en-US" altLang="ko-KR" sz="2800" b="1"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2400" b="1" dirty="0">
                <a:latin typeface="조선일보명조" panose="02030304000000000000" pitchFamily="18" charset="-127"/>
                <a:ea typeface="조선일보명조" panose="02030304000000000000" pitchFamily="18" charset="-127"/>
                <a:cs typeface="조선일보명조" panose="02030304000000000000" pitchFamily="18" charset="-127"/>
              </a:rPr>
              <a:t>Contents</a:t>
            </a:r>
            <a:endParaRPr lang="ko-KR" altLang="en-US" sz="24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2" name="슬라이드 번호 개체 틀 1">
            <a:extLst>
              <a:ext uri="{FF2B5EF4-FFF2-40B4-BE49-F238E27FC236}">
                <a16:creationId xmlns:a16="http://schemas.microsoft.com/office/drawing/2014/main" id="{47D86A57-B245-4503-9651-F2DC5DBCD891}"/>
              </a:ext>
            </a:extLst>
          </p:cNvPr>
          <p:cNvSpPr>
            <a:spLocks noGrp="1"/>
          </p:cNvSpPr>
          <p:nvPr>
            <p:ph type="sldNum" sz="quarter" idx="12"/>
          </p:nvPr>
        </p:nvSpPr>
        <p:spPr>
          <a:xfrm>
            <a:off x="8610600" y="6356350"/>
            <a:ext cx="2743200" cy="365125"/>
          </a:xfrm>
        </p:spPr>
        <p:txBody>
          <a:bodyPr/>
          <a:lstStyle/>
          <a:p>
            <a:fld id="{4F2997A9-76DD-44FB-8883-7AC0BC848202}" type="slidenum">
              <a:rPr lang="ko-KR" altLang="en-US" smtClean="0">
                <a:latin typeface="조선일보명조" panose="02030304000000000000" pitchFamily="18" charset="-127"/>
                <a:ea typeface="조선일보명조" panose="02030304000000000000" pitchFamily="18" charset="-127"/>
                <a:cs typeface="조선일보명조" panose="02030304000000000000" pitchFamily="18" charset="-127"/>
              </a:rPr>
              <a:t>2</a:t>
            </a:fld>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7" name="TextBox 6">
            <a:extLst>
              <a:ext uri="{FF2B5EF4-FFF2-40B4-BE49-F238E27FC236}">
                <a16:creationId xmlns:a16="http://schemas.microsoft.com/office/drawing/2014/main" id="{EBBB1EC6-057B-4DEA-A019-949504776332}"/>
              </a:ext>
            </a:extLst>
          </p:cNvPr>
          <p:cNvSpPr txBox="1"/>
          <p:nvPr/>
        </p:nvSpPr>
        <p:spPr>
          <a:xfrm>
            <a:off x="11306909" y="6400413"/>
            <a:ext cx="495649" cy="276999"/>
          </a:xfrm>
          <a:prstGeom prst="rect">
            <a:avLst/>
          </a:prstGeom>
          <a:noFill/>
        </p:spPr>
        <p:txBody>
          <a:bodyPr wrap="none" rtlCol="0">
            <a:spAutoFit/>
          </a:bodyPr>
          <a:lstStyle/>
          <a:p>
            <a:r>
              <a:rPr lang="en-US" altLang="ko-KR" sz="1200">
                <a:latin typeface="조선일보명조" panose="02030304000000000000" pitchFamily="18" charset="-127"/>
                <a:ea typeface="조선일보명조" panose="02030304000000000000" pitchFamily="18" charset="-127"/>
                <a:cs typeface="조선일보명조" panose="02030304000000000000" pitchFamily="18" charset="-127"/>
              </a:rPr>
              <a:t>/ 29 </a:t>
            </a:r>
            <a:endParaRPr lang="ko-KR" altLang="en-US" sz="120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Tree>
    <p:extLst>
      <p:ext uri="{BB962C8B-B14F-4D97-AF65-F5344CB8AC3E}">
        <p14:creationId xmlns:p14="http://schemas.microsoft.com/office/powerpoint/2010/main" val="31129920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C6884EF8-13B8-4906-AFA1-F7D11047E8A5}"/>
              </a:ext>
            </a:extLst>
          </p:cNvPr>
          <p:cNvSpPr/>
          <p:nvPr/>
        </p:nvSpPr>
        <p:spPr>
          <a:xfrm>
            <a:off x="349623" y="432111"/>
            <a:ext cx="125506" cy="8079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2" name="직사각형 1">
            <a:extLst>
              <a:ext uri="{FF2B5EF4-FFF2-40B4-BE49-F238E27FC236}">
                <a16:creationId xmlns:a16="http://schemas.microsoft.com/office/drawing/2014/main" id="{5EC33672-71BA-43C2-A7DF-D991A96634B6}"/>
              </a:ext>
            </a:extLst>
          </p:cNvPr>
          <p:cNvSpPr/>
          <p:nvPr/>
        </p:nvSpPr>
        <p:spPr>
          <a:xfrm>
            <a:off x="4231176" y="1253515"/>
            <a:ext cx="3431381" cy="400110"/>
          </a:xfrm>
          <a:prstGeom prst="rect">
            <a:avLst/>
          </a:prstGeom>
        </p:spPr>
        <p:txBody>
          <a:bodyPr wrap="square">
            <a:spAutoFit/>
          </a:bodyPr>
          <a:lstStyle/>
          <a:p>
            <a:pPr algn="ctr"/>
            <a:r>
              <a:rPr lang="en-US" altLang="ko-KR" sz="2000" b="1" dirty="0">
                <a:solidFill>
                  <a:srgbClr val="222222"/>
                </a:solidFill>
                <a:latin typeface="조선일보명조" panose="02030304000000000000" pitchFamily="18" charset="-127"/>
                <a:ea typeface="조선일보명조" panose="02030304000000000000" pitchFamily="18" charset="-127"/>
                <a:cs typeface="조선일보명조" panose="02030304000000000000" pitchFamily="18" charset="-127"/>
              </a:rPr>
              <a:t>Map/Reduce</a:t>
            </a:r>
            <a:r>
              <a:rPr lang="ko-KR" altLang="en-US" sz="2000" b="1" dirty="0">
                <a:solidFill>
                  <a:srgbClr val="222222"/>
                </a:solidFill>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2000" b="1" kern="150" dirty="0">
                <a:latin typeface="조선일보명조" panose="02030304000000000000" pitchFamily="18" charset="-127"/>
                <a:ea typeface="조선일보명조" panose="02030304000000000000" pitchFamily="18" charset="-127"/>
                <a:cs typeface="조선일보명조" panose="02030304000000000000" pitchFamily="18" charset="-127"/>
              </a:rPr>
              <a:t>Result</a:t>
            </a:r>
            <a:endParaRPr lang="ko-KR" altLang="en-US" sz="2000"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5" name="직사각형 4">
            <a:extLst>
              <a:ext uri="{FF2B5EF4-FFF2-40B4-BE49-F238E27FC236}">
                <a16:creationId xmlns:a16="http://schemas.microsoft.com/office/drawing/2014/main" id="{ACEFE3DC-34CE-4BA3-A22E-E3F76AD9DC39}"/>
              </a:ext>
            </a:extLst>
          </p:cNvPr>
          <p:cNvSpPr/>
          <p:nvPr/>
        </p:nvSpPr>
        <p:spPr>
          <a:xfrm>
            <a:off x="8030925" y="1253515"/>
            <a:ext cx="3594988" cy="400110"/>
          </a:xfrm>
          <a:prstGeom prst="rect">
            <a:avLst/>
          </a:prstGeom>
        </p:spPr>
        <p:txBody>
          <a:bodyPr wrap="square">
            <a:spAutoFit/>
          </a:bodyPr>
          <a:lstStyle/>
          <a:p>
            <a:pPr algn="ctr">
              <a:spcAft>
                <a:spcPts val="0"/>
              </a:spcAft>
            </a:pPr>
            <a:r>
              <a:rPr lang="en-US" altLang="ko-KR" sz="2000" b="1" kern="150" dirty="0">
                <a:latin typeface="조선일보명조" panose="02030304000000000000" pitchFamily="18" charset="-127"/>
                <a:ea typeface="조선일보명조" panose="02030304000000000000" pitchFamily="18" charset="-127"/>
                <a:cs typeface="조선일보명조" panose="02030304000000000000" pitchFamily="18" charset="-127"/>
              </a:rPr>
              <a:t>Sqoop(Export) Result</a:t>
            </a:r>
          </a:p>
        </p:txBody>
      </p:sp>
      <p:sp>
        <p:nvSpPr>
          <p:cNvPr id="10" name="직사각형 9">
            <a:extLst>
              <a:ext uri="{FF2B5EF4-FFF2-40B4-BE49-F238E27FC236}">
                <a16:creationId xmlns:a16="http://schemas.microsoft.com/office/drawing/2014/main" id="{FC60EF7A-D5DA-4134-A262-9D558E29E198}"/>
              </a:ext>
            </a:extLst>
          </p:cNvPr>
          <p:cNvSpPr/>
          <p:nvPr/>
        </p:nvSpPr>
        <p:spPr>
          <a:xfrm>
            <a:off x="349623" y="1253515"/>
            <a:ext cx="3594988" cy="400110"/>
          </a:xfrm>
          <a:prstGeom prst="rect">
            <a:avLst/>
          </a:prstGeom>
        </p:spPr>
        <p:txBody>
          <a:bodyPr wrap="square">
            <a:spAutoFit/>
          </a:bodyPr>
          <a:lstStyle/>
          <a:p>
            <a:pPr algn="ctr">
              <a:spcAft>
                <a:spcPts val="0"/>
              </a:spcAft>
            </a:pPr>
            <a:r>
              <a:rPr lang="en-US" altLang="ko-KR" sz="2000" b="1" kern="150" dirty="0">
                <a:latin typeface="조선일보명조" panose="02030304000000000000" pitchFamily="18" charset="-127"/>
                <a:ea typeface="조선일보명조" panose="02030304000000000000" pitchFamily="18" charset="-127"/>
                <a:cs typeface="조선일보명조" panose="02030304000000000000" pitchFamily="18" charset="-127"/>
              </a:rPr>
              <a:t>Sqoop(Import) Result</a:t>
            </a:r>
          </a:p>
        </p:txBody>
      </p:sp>
      <p:sp>
        <p:nvSpPr>
          <p:cNvPr id="8" name="TextBox 7">
            <a:extLst>
              <a:ext uri="{FF2B5EF4-FFF2-40B4-BE49-F238E27FC236}">
                <a16:creationId xmlns:a16="http://schemas.microsoft.com/office/drawing/2014/main" id="{88E709A0-853A-4DCC-908E-0927D452C587}"/>
              </a:ext>
            </a:extLst>
          </p:cNvPr>
          <p:cNvSpPr txBox="1"/>
          <p:nvPr/>
        </p:nvSpPr>
        <p:spPr>
          <a:xfrm>
            <a:off x="475129" y="916859"/>
            <a:ext cx="6861174" cy="338554"/>
          </a:xfrm>
          <a:prstGeom prst="rect">
            <a:avLst/>
          </a:prstGeom>
          <a:noFill/>
        </p:spPr>
        <p:txBody>
          <a:bodyPr wrap="none" rtlCol="0">
            <a:spAutoFit/>
          </a:bodyPr>
          <a:lstStyle/>
          <a:p>
            <a:r>
              <a:rPr lang="en-US" altLang="ko-KR" sz="1600" b="1" dirty="0">
                <a:solidFill>
                  <a:schemeClr val="bg2">
                    <a:lumMod val="75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Twitter keywords Search API based Analysis (The 19th President Election)</a:t>
            </a:r>
          </a:p>
        </p:txBody>
      </p:sp>
      <p:sp>
        <p:nvSpPr>
          <p:cNvPr id="3" name="직사각형 2">
            <a:extLst>
              <a:ext uri="{FF2B5EF4-FFF2-40B4-BE49-F238E27FC236}">
                <a16:creationId xmlns:a16="http://schemas.microsoft.com/office/drawing/2014/main" id="{AE496A7F-EF45-4D8A-863E-DD0E04D7FF9B}"/>
              </a:ext>
            </a:extLst>
          </p:cNvPr>
          <p:cNvSpPr/>
          <p:nvPr/>
        </p:nvSpPr>
        <p:spPr>
          <a:xfrm>
            <a:off x="4231176" y="1728790"/>
            <a:ext cx="3431381" cy="4270806"/>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en-US" altLang="ko-KR" sz="1200" b="1" dirty="0">
                <a:latin typeface="조선일보명조" panose="02030304000000000000" pitchFamily="18" charset="-127"/>
                <a:ea typeface="조선일보명조" panose="02030304000000000000" pitchFamily="18" charset="-127"/>
                <a:cs typeface="조선일보명조" panose="02030304000000000000" pitchFamily="18" charset="-127"/>
              </a:rPr>
              <a:t>Map-Reduce Framework</a:t>
            </a:r>
            <a:b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br>
            <a:r>
              <a:rPr lang="en-US" altLang="ko-KR" sz="1100" dirty="0">
                <a:highlight>
                  <a:srgbClr val="FFFF00"/>
                </a:highlight>
                <a:latin typeface="조선일보명조" panose="02030304000000000000" pitchFamily="18" charset="-127"/>
                <a:ea typeface="조선일보명조" panose="02030304000000000000" pitchFamily="18" charset="-127"/>
                <a:cs typeface="조선일보명조" panose="02030304000000000000" pitchFamily="18" charset="-127"/>
              </a:rPr>
              <a:t>Map input records=68408</a:t>
            </a:r>
            <a:br>
              <a:rPr lang="en-US" altLang="ko-KR" sz="1100" dirty="0">
                <a:highlight>
                  <a:srgbClr val="FFFF00"/>
                </a:highlight>
                <a:latin typeface="조선일보명조" panose="02030304000000000000" pitchFamily="18" charset="-127"/>
                <a:ea typeface="조선일보명조" panose="02030304000000000000" pitchFamily="18" charset="-127"/>
                <a:cs typeface="조선일보명조" panose="02030304000000000000" pitchFamily="18" charset="-127"/>
              </a:rPr>
            </a:br>
            <a: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t>Map output records=317389</a:t>
            </a:r>
            <a:b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br>
            <a: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t>Map output bytes=3777867</a:t>
            </a:r>
            <a:b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br>
            <a: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t>Map output materialized bytes=154548</a:t>
            </a:r>
            <a:b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br>
            <a: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t>Input split bytes=121</a:t>
            </a:r>
            <a:b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br>
            <a: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t>Combine input records=317389</a:t>
            </a:r>
            <a:b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br>
            <a: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t>Combine output records=10924</a:t>
            </a:r>
            <a:b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br>
            <a: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t>Reduce input groups=10924</a:t>
            </a:r>
            <a:b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br>
            <a: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t>Reduce shuffle bytes=154548</a:t>
            </a:r>
            <a:b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br>
            <a: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t>Reduce input records=10924</a:t>
            </a:r>
            <a:b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br>
            <a:r>
              <a:rPr lang="en-US" altLang="ko-KR" sz="1100" dirty="0">
                <a:highlight>
                  <a:srgbClr val="FFFF00"/>
                </a:highlight>
                <a:latin typeface="조선일보명조" panose="02030304000000000000" pitchFamily="18" charset="-127"/>
                <a:ea typeface="조선일보명조" panose="02030304000000000000" pitchFamily="18" charset="-127"/>
                <a:cs typeface="조선일보명조" panose="02030304000000000000" pitchFamily="18" charset="-127"/>
              </a:rPr>
              <a:t>Reduce output records=10924</a:t>
            </a:r>
            <a:b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br>
            <a: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t>Spilled Records=21848</a:t>
            </a:r>
            <a:b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br>
            <a: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t>Shuffled Maps =1</a:t>
            </a:r>
            <a:b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br>
            <a: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t>Failed Shuffles=0</a:t>
            </a:r>
            <a:b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br>
            <a: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t>Merged Map outputs=1</a:t>
            </a:r>
            <a:b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br>
            <a: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t>GC time elapsed (</a:t>
            </a:r>
            <a:r>
              <a:rPr lang="en-US" altLang="ko-KR" sz="1100" dirty="0" err="1">
                <a:latin typeface="조선일보명조" panose="02030304000000000000" pitchFamily="18" charset="-127"/>
                <a:ea typeface="조선일보명조" panose="02030304000000000000" pitchFamily="18" charset="-127"/>
                <a:cs typeface="조선일보명조" panose="02030304000000000000" pitchFamily="18" charset="-127"/>
              </a:rPr>
              <a:t>ms</a:t>
            </a:r>
            <a: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t>)=1566013</a:t>
            </a:r>
            <a:b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br>
            <a: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t>CPU time spent (</a:t>
            </a:r>
            <a:r>
              <a:rPr lang="en-US" altLang="ko-KR" sz="1100" dirty="0" err="1">
                <a:latin typeface="조선일보명조" panose="02030304000000000000" pitchFamily="18" charset="-127"/>
                <a:ea typeface="조선일보명조" panose="02030304000000000000" pitchFamily="18" charset="-127"/>
                <a:cs typeface="조선일보명조" panose="02030304000000000000" pitchFamily="18" charset="-127"/>
              </a:rPr>
              <a:t>ms</a:t>
            </a:r>
            <a: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t>)=79441010</a:t>
            </a:r>
            <a:b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br>
            <a: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t>Physical memory (bytes) snapshot=1050202112</a:t>
            </a:r>
            <a:b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br>
            <a: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t>Virtual memory (bytes) snapshot=5327437824</a:t>
            </a:r>
            <a:b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br>
            <a: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t>Total committed heap usage (bytes)=860880896</a:t>
            </a:r>
            <a:b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br>
            <a: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t>Peak Map Physical memory (bytes)=877592576</a:t>
            </a:r>
            <a:b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br>
            <a: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t>Peak Map Virtual memory (bytes)=2683715584</a:t>
            </a:r>
            <a:b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br>
            <a: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t>Peak Reduce Physical memory (bytes)=177844224</a:t>
            </a:r>
            <a:b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br>
            <a: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t>Peak Reduce Virtual memory (bytes)=2664820736</a:t>
            </a:r>
            <a:endParaRPr lang="ko-KR" altLang="en-US" sz="1100"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9" name="직사각형 8">
            <a:extLst>
              <a:ext uri="{FF2B5EF4-FFF2-40B4-BE49-F238E27FC236}">
                <a16:creationId xmlns:a16="http://schemas.microsoft.com/office/drawing/2014/main" id="{4A45CA69-23AB-4F1A-9611-B4BB9096A7F3}"/>
              </a:ext>
            </a:extLst>
          </p:cNvPr>
          <p:cNvSpPr/>
          <p:nvPr/>
        </p:nvSpPr>
        <p:spPr>
          <a:xfrm>
            <a:off x="431427" y="1728790"/>
            <a:ext cx="3431381" cy="4270806"/>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en-US" altLang="ko-KR" sz="1200" b="1" dirty="0">
                <a:latin typeface="조선일보명조" panose="02030304000000000000" pitchFamily="18" charset="-127"/>
                <a:ea typeface="조선일보명조" panose="02030304000000000000" pitchFamily="18" charset="-127"/>
                <a:cs typeface="조선일보명조" panose="02030304000000000000" pitchFamily="18" charset="-127"/>
              </a:rPr>
              <a:t>Map-Reduce Framework</a:t>
            </a:r>
            <a:endParaRPr lang="ko-KR" altLang="ko-KR" sz="12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a:p>
            <a:r>
              <a:rPr lang="en-US" altLang="ko-KR" sz="1100" dirty="0">
                <a:highlight>
                  <a:srgbClr val="FFFF00"/>
                </a:highlight>
                <a:latin typeface="조선일보명조" panose="02030304000000000000" pitchFamily="18" charset="-127"/>
                <a:ea typeface="조선일보명조" panose="02030304000000000000" pitchFamily="18" charset="-127"/>
                <a:cs typeface="조선일보명조" panose="02030304000000000000" pitchFamily="18" charset="-127"/>
              </a:rPr>
              <a:t>Map input records=26291</a:t>
            </a:r>
            <a:endParaRPr lang="ko-KR" altLang="ko-KR" sz="1100" dirty="0">
              <a:highlight>
                <a:srgbClr val="FFFF00"/>
              </a:highlight>
              <a:latin typeface="조선일보명조" panose="02030304000000000000" pitchFamily="18" charset="-127"/>
              <a:ea typeface="조선일보명조" panose="02030304000000000000" pitchFamily="18" charset="-127"/>
              <a:cs typeface="조선일보명조" panose="02030304000000000000" pitchFamily="18" charset="-127"/>
            </a:endParaRPr>
          </a:p>
          <a:p>
            <a:r>
              <a:rPr lang="en-US" altLang="ko-KR" sz="1100" dirty="0">
                <a:highlight>
                  <a:srgbClr val="FFFF00"/>
                </a:highlight>
                <a:latin typeface="조선일보명조" panose="02030304000000000000" pitchFamily="18" charset="-127"/>
                <a:ea typeface="조선일보명조" panose="02030304000000000000" pitchFamily="18" charset="-127"/>
                <a:cs typeface="조선일보명조" panose="02030304000000000000" pitchFamily="18" charset="-127"/>
              </a:rPr>
              <a:t>Map output records=26291</a:t>
            </a:r>
            <a:endParaRPr lang="ko-KR" altLang="ko-KR" sz="1100" dirty="0">
              <a:highlight>
                <a:srgbClr val="FFFF00"/>
              </a:highlight>
              <a:latin typeface="조선일보명조" panose="02030304000000000000" pitchFamily="18" charset="-127"/>
              <a:ea typeface="조선일보명조" panose="02030304000000000000" pitchFamily="18" charset="-127"/>
              <a:cs typeface="조선일보명조" panose="02030304000000000000" pitchFamily="18" charset="-127"/>
            </a:endParaRPr>
          </a:p>
          <a:p>
            <a: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t>Input split bytes=87</a:t>
            </a:r>
            <a:endParaRPr lang="ko-KR"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endParaRPr>
          </a:p>
          <a:p>
            <a: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t>Spilled Records=0</a:t>
            </a:r>
            <a:endParaRPr lang="ko-KR"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endParaRPr>
          </a:p>
          <a:p>
            <a: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t>Failed Shuffles=0</a:t>
            </a:r>
            <a:endParaRPr lang="ko-KR"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endParaRPr>
          </a:p>
          <a:p>
            <a: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t>Merged Map outputs=0</a:t>
            </a:r>
            <a:endParaRPr lang="ko-KR"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endParaRPr>
          </a:p>
          <a:p>
            <a: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t>GC time elapsed (</a:t>
            </a:r>
            <a:r>
              <a:rPr lang="en-US" altLang="ko-KR" sz="1100" dirty="0" err="1">
                <a:latin typeface="조선일보명조" panose="02030304000000000000" pitchFamily="18" charset="-127"/>
                <a:ea typeface="조선일보명조" panose="02030304000000000000" pitchFamily="18" charset="-127"/>
                <a:cs typeface="조선일보명조" panose="02030304000000000000" pitchFamily="18" charset="-127"/>
              </a:rPr>
              <a:t>ms</a:t>
            </a:r>
            <a: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t>)=51</a:t>
            </a:r>
            <a:endParaRPr lang="ko-KR"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endParaRPr>
          </a:p>
          <a:p>
            <a: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t>CPU time spent (</a:t>
            </a:r>
            <a:r>
              <a:rPr lang="en-US" altLang="ko-KR" sz="1100" dirty="0" err="1">
                <a:latin typeface="조선일보명조" panose="02030304000000000000" pitchFamily="18" charset="-127"/>
                <a:ea typeface="조선일보명조" panose="02030304000000000000" pitchFamily="18" charset="-127"/>
                <a:cs typeface="조선일보명조" panose="02030304000000000000" pitchFamily="18" charset="-127"/>
              </a:rPr>
              <a:t>ms</a:t>
            </a:r>
            <a: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t>)=1740</a:t>
            </a:r>
            <a:endParaRPr lang="ko-KR"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endParaRPr>
          </a:p>
          <a:p>
            <a: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t>Physical memory (bytes) snapshot=225447936</a:t>
            </a:r>
            <a:endParaRPr lang="ko-KR"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endParaRPr>
          </a:p>
          <a:p>
            <a: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t>Virtual memory (bytes) snapshot=2666721280</a:t>
            </a:r>
            <a:endParaRPr lang="ko-KR"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endParaRPr>
          </a:p>
          <a:p>
            <a: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t>Total committed heap usage (bytes)=188219392</a:t>
            </a:r>
            <a:endParaRPr lang="ko-KR"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endParaRPr>
          </a:p>
          <a:p>
            <a: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t>Peak Map Physical memory (bytes)=225447936</a:t>
            </a:r>
            <a:endParaRPr lang="ko-KR"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endParaRPr>
          </a:p>
          <a:p>
            <a: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t>Peak Map Virtual memory (bytes)=2666721280</a:t>
            </a:r>
            <a:endParaRPr lang="ko-KR"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1" name="직사각형 10">
            <a:extLst>
              <a:ext uri="{FF2B5EF4-FFF2-40B4-BE49-F238E27FC236}">
                <a16:creationId xmlns:a16="http://schemas.microsoft.com/office/drawing/2014/main" id="{AC139910-518C-4289-85B0-2A2449B5BA88}"/>
              </a:ext>
            </a:extLst>
          </p:cNvPr>
          <p:cNvSpPr/>
          <p:nvPr/>
        </p:nvSpPr>
        <p:spPr>
          <a:xfrm>
            <a:off x="8112729" y="1728790"/>
            <a:ext cx="3431381" cy="4270806"/>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en-US" altLang="ko-KR" sz="1200" b="1" dirty="0">
                <a:latin typeface="조선일보명조" panose="02030304000000000000" pitchFamily="18" charset="-127"/>
                <a:ea typeface="조선일보명조" panose="02030304000000000000" pitchFamily="18" charset="-127"/>
                <a:cs typeface="조선일보명조" panose="02030304000000000000" pitchFamily="18" charset="-127"/>
              </a:rPr>
              <a:t>Map-Reduce Framework</a:t>
            </a:r>
            <a:endParaRPr lang="ko-KR" altLang="ko-KR" sz="12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a:p>
            <a:r>
              <a:rPr lang="en-US" altLang="ko-KR" sz="1100" dirty="0">
                <a:highlight>
                  <a:srgbClr val="FFFF00"/>
                </a:highlight>
                <a:latin typeface="조선일보명조" panose="02030304000000000000" pitchFamily="18" charset="-127"/>
                <a:ea typeface="조선일보명조" panose="02030304000000000000" pitchFamily="18" charset="-127"/>
                <a:cs typeface="조선일보명조" panose="02030304000000000000" pitchFamily="18" charset="-127"/>
              </a:rPr>
              <a:t>Map input records=10924</a:t>
            </a:r>
            <a:endParaRPr lang="ko-KR" altLang="ko-KR" sz="1100" dirty="0">
              <a:highlight>
                <a:srgbClr val="FFFF00"/>
              </a:highlight>
              <a:latin typeface="조선일보명조" panose="02030304000000000000" pitchFamily="18" charset="-127"/>
              <a:ea typeface="조선일보명조" panose="02030304000000000000" pitchFamily="18" charset="-127"/>
              <a:cs typeface="조선일보명조" panose="02030304000000000000" pitchFamily="18" charset="-127"/>
            </a:endParaRPr>
          </a:p>
          <a:p>
            <a:r>
              <a:rPr lang="en-US" altLang="ko-KR" sz="1100" dirty="0">
                <a:highlight>
                  <a:srgbClr val="FFFF00"/>
                </a:highlight>
                <a:latin typeface="조선일보명조" panose="02030304000000000000" pitchFamily="18" charset="-127"/>
                <a:ea typeface="조선일보명조" panose="02030304000000000000" pitchFamily="18" charset="-127"/>
                <a:cs typeface="조선일보명조" panose="02030304000000000000" pitchFamily="18" charset="-127"/>
              </a:rPr>
              <a:t>Map output records=10924</a:t>
            </a:r>
            <a:endParaRPr lang="ko-KR" altLang="ko-KR" sz="1100" dirty="0">
              <a:highlight>
                <a:srgbClr val="FFFF00"/>
              </a:highlight>
              <a:latin typeface="조선일보명조" panose="02030304000000000000" pitchFamily="18" charset="-127"/>
              <a:ea typeface="조선일보명조" panose="02030304000000000000" pitchFamily="18" charset="-127"/>
              <a:cs typeface="조선일보명조" panose="02030304000000000000" pitchFamily="18" charset="-127"/>
            </a:endParaRPr>
          </a:p>
          <a:p>
            <a: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t>Input split bytes=626</a:t>
            </a:r>
            <a:endParaRPr lang="ko-KR"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endParaRPr>
          </a:p>
          <a:p>
            <a: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t>Spilled Records=0</a:t>
            </a:r>
            <a:endParaRPr lang="ko-KR"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endParaRPr>
          </a:p>
          <a:p>
            <a: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t>Failed Shuffles=0</a:t>
            </a:r>
            <a:endParaRPr lang="ko-KR"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endParaRPr>
          </a:p>
          <a:p>
            <a: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t>Merged Map outputs=0</a:t>
            </a:r>
            <a:endParaRPr lang="ko-KR"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endParaRPr>
          </a:p>
          <a:p>
            <a: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t>GC time elapsed (</a:t>
            </a:r>
            <a:r>
              <a:rPr lang="en-US" altLang="ko-KR" sz="1100" dirty="0" err="1">
                <a:latin typeface="조선일보명조" panose="02030304000000000000" pitchFamily="18" charset="-127"/>
                <a:ea typeface="조선일보명조" panose="02030304000000000000" pitchFamily="18" charset="-127"/>
                <a:cs typeface="조선일보명조" panose="02030304000000000000" pitchFamily="18" charset="-127"/>
              </a:rPr>
              <a:t>ms</a:t>
            </a:r>
            <a: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t>)=740</a:t>
            </a:r>
            <a:endParaRPr lang="ko-KR"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endParaRPr>
          </a:p>
          <a:p>
            <a: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t>CPU time spent (</a:t>
            </a:r>
            <a:r>
              <a:rPr lang="en-US" altLang="ko-KR" sz="1100" dirty="0" err="1">
                <a:latin typeface="조선일보명조" panose="02030304000000000000" pitchFamily="18" charset="-127"/>
                <a:ea typeface="조선일보명조" panose="02030304000000000000" pitchFamily="18" charset="-127"/>
                <a:cs typeface="조선일보명조" panose="02030304000000000000" pitchFamily="18" charset="-127"/>
              </a:rPr>
              <a:t>ms</a:t>
            </a:r>
            <a: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t>)=6080</a:t>
            </a:r>
            <a:endParaRPr lang="ko-KR"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endParaRPr>
          </a:p>
          <a:p>
            <a: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t>Physical memory (bytes) snapshot=936022016</a:t>
            </a:r>
            <a:endParaRPr lang="ko-KR"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endParaRPr>
          </a:p>
          <a:p>
            <a: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t>Virtual memory (bytes) snapshot=10656645120</a:t>
            </a:r>
            <a:endParaRPr lang="ko-KR"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endParaRPr>
          </a:p>
          <a:p>
            <a: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t>Total committed heap usage (bytes)=728236032</a:t>
            </a:r>
            <a:endParaRPr lang="ko-KR"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endParaRPr>
          </a:p>
          <a:p>
            <a: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t>Peak Map Physical memory (bytes)=249868288</a:t>
            </a:r>
            <a:endParaRPr lang="ko-KR"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endParaRPr>
          </a:p>
          <a:p>
            <a:r>
              <a:rPr lang="en-US"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rPr>
              <a:t>Peak Map Virtual memory (bytes)=2667040768</a:t>
            </a:r>
            <a:endParaRPr lang="ko-KR" altLang="ko-KR" sz="1100"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2" name="직사각형 11">
            <a:extLst>
              <a:ext uri="{FF2B5EF4-FFF2-40B4-BE49-F238E27FC236}">
                <a16:creationId xmlns:a16="http://schemas.microsoft.com/office/drawing/2014/main" id="{729B6269-FCBE-41BE-B31F-A0C0A43A1C8C}"/>
              </a:ext>
            </a:extLst>
          </p:cNvPr>
          <p:cNvSpPr/>
          <p:nvPr/>
        </p:nvSpPr>
        <p:spPr>
          <a:xfrm>
            <a:off x="475129" y="333862"/>
            <a:ext cx="7028330" cy="646331"/>
          </a:xfrm>
          <a:prstGeom prst="rect">
            <a:avLst/>
          </a:prstGeom>
        </p:spPr>
        <p:txBody>
          <a:bodyPr wrap="square">
            <a:spAutoFit/>
          </a:bodyPr>
          <a:lstStyle/>
          <a:p>
            <a:r>
              <a:rPr lang="en-US" altLang="ko-KR" sz="3600" b="1" dirty="0">
                <a:latin typeface="조선일보명조" panose="02030304000000000000" pitchFamily="18" charset="-127"/>
                <a:ea typeface="조선일보명조" panose="02030304000000000000" pitchFamily="18" charset="-127"/>
                <a:cs typeface="조선일보명조" panose="02030304000000000000" pitchFamily="18" charset="-127"/>
              </a:rPr>
              <a:t>T-SA: </a:t>
            </a:r>
            <a:r>
              <a:rPr lang="en-US" altLang="ko-KR" sz="24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rPr>
              <a:t>Implementation</a:t>
            </a:r>
            <a:endParaRPr lang="ko-KR" altLang="en-US" sz="24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6" name="직사각형 5">
            <a:extLst>
              <a:ext uri="{FF2B5EF4-FFF2-40B4-BE49-F238E27FC236}">
                <a16:creationId xmlns:a16="http://schemas.microsoft.com/office/drawing/2014/main" id="{065DE245-4B4C-43EF-A32D-33CF30E818D4}"/>
              </a:ext>
            </a:extLst>
          </p:cNvPr>
          <p:cNvSpPr/>
          <p:nvPr/>
        </p:nvSpPr>
        <p:spPr>
          <a:xfrm>
            <a:off x="1033147" y="6261483"/>
            <a:ext cx="10125705" cy="369332"/>
          </a:xfrm>
          <a:prstGeom prst="rect">
            <a:avLst/>
          </a:prstGeom>
        </p:spPr>
        <p:txBody>
          <a:bodyPr wrap="square">
            <a:spAutoFit/>
          </a:bodyPr>
          <a:lstStyle/>
          <a:p>
            <a:r>
              <a:rPr lang="en-US" altLang="ko-KR" b="1" dirty="0">
                <a:latin typeface="조선일보명조" panose="02030304000000000000" pitchFamily="18" charset="-127"/>
                <a:ea typeface="조선일보명조" panose="02030304000000000000" pitchFamily="18" charset="-127"/>
                <a:cs typeface="조선일보명조" panose="02030304000000000000" pitchFamily="18" charset="-127"/>
              </a:rPr>
              <a:t>As a result, 10,924 nouns were stored in the database after normalization for 22 hours</a:t>
            </a:r>
          </a:p>
        </p:txBody>
      </p:sp>
      <p:sp>
        <p:nvSpPr>
          <p:cNvPr id="7" name="슬라이드 번호 개체 틀 6">
            <a:extLst>
              <a:ext uri="{FF2B5EF4-FFF2-40B4-BE49-F238E27FC236}">
                <a16:creationId xmlns:a16="http://schemas.microsoft.com/office/drawing/2014/main" id="{6250F40F-DB72-41FC-9DA6-BA9AD2BA55FA}"/>
              </a:ext>
            </a:extLst>
          </p:cNvPr>
          <p:cNvSpPr>
            <a:spLocks noGrp="1"/>
          </p:cNvSpPr>
          <p:nvPr>
            <p:ph type="sldNum" sz="quarter" idx="12"/>
          </p:nvPr>
        </p:nvSpPr>
        <p:spPr/>
        <p:txBody>
          <a:bodyPr/>
          <a:lstStyle/>
          <a:p>
            <a:fld id="{4F2997A9-76DD-44FB-8883-7AC0BC848202}" type="slidenum">
              <a:rPr lang="ko-KR" altLang="en-US" smtClean="0">
                <a:latin typeface="조선일보명조" panose="02030304000000000000" pitchFamily="18" charset="-127"/>
                <a:ea typeface="조선일보명조" panose="02030304000000000000" pitchFamily="18" charset="-127"/>
                <a:cs typeface="조선일보명조" panose="02030304000000000000" pitchFamily="18" charset="-127"/>
              </a:rPr>
              <a:t>20</a:t>
            </a:fld>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3" name="TextBox 12">
            <a:extLst>
              <a:ext uri="{FF2B5EF4-FFF2-40B4-BE49-F238E27FC236}">
                <a16:creationId xmlns:a16="http://schemas.microsoft.com/office/drawing/2014/main" id="{E9C50948-F876-4DAA-A371-1DE80AAFD9B7}"/>
              </a:ext>
            </a:extLst>
          </p:cNvPr>
          <p:cNvSpPr txBox="1"/>
          <p:nvPr/>
        </p:nvSpPr>
        <p:spPr>
          <a:xfrm>
            <a:off x="11306909" y="6400413"/>
            <a:ext cx="495649" cy="276999"/>
          </a:xfrm>
          <a:prstGeom prst="rect">
            <a:avLst/>
          </a:prstGeom>
          <a:noFill/>
        </p:spPr>
        <p:txBody>
          <a:bodyPr wrap="none" rtlCol="0">
            <a:spAutoFit/>
          </a:bodyPr>
          <a:lstStyle/>
          <a:p>
            <a:r>
              <a:rPr lang="en-US" altLang="ko-KR" sz="1200">
                <a:latin typeface="조선일보명조" panose="02030304000000000000" pitchFamily="18" charset="-127"/>
                <a:ea typeface="조선일보명조" panose="02030304000000000000" pitchFamily="18" charset="-127"/>
                <a:cs typeface="조선일보명조" panose="02030304000000000000" pitchFamily="18" charset="-127"/>
              </a:rPr>
              <a:t>/ 29 </a:t>
            </a:r>
            <a:endParaRPr lang="ko-KR" altLang="en-US" sz="120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Tree>
    <p:extLst>
      <p:ext uri="{BB962C8B-B14F-4D97-AF65-F5344CB8AC3E}">
        <p14:creationId xmlns:p14="http://schemas.microsoft.com/office/powerpoint/2010/main" val="1492145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C6884EF8-13B8-4906-AFA1-F7D11047E8A5}"/>
              </a:ext>
            </a:extLst>
          </p:cNvPr>
          <p:cNvSpPr/>
          <p:nvPr/>
        </p:nvSpPr>
        <p:spPr>
          <a:xfrm>
            <a:off x="349623" y="432111"/>
            <a:ext cx="125506" cy="8079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6" name="직사각형 5">
            <a:extLst>
              <a:ext uri="{FF2B5EF4-FFF2-40B4-BE49-F238E27FC236}">
                <a16:creationId xmlns:a16="http://schemas.microsoft.com/office/drawing/2014/main" id="{B2E0AF2E-A9E8-4669-AA0E-A190B65FCAD7}"/>
              </a:ext>
            </a:extLst>
          </p:cNvPr>
          <p:cNvSpPr/>
          <p:nvPr/>
        </p:nvSpPr>
        <p:spPr>
          <a:xfrm>
            <a:off x="475129" y="333862"/>
            <a:ext cx="7028330" cy="646331"/>
          </a:xfrm>
          <a:prstGeom prst="rect">
            <a:avLst/>
          </a:prstGeom>
        </p:spPr>
        <p:txBody>
          <a:bodyPr wrap="square">
            <a:spAutoFit/>
          </a:bodyPr>
          <a:lstStyle/>
          <a:p>
            <a:r>
              <a:rPr lang="en-US" altLang="ko-KR" sz="3600" b="1" dirty="0">
                <a:latin typeface="조선일보명조" panose="02030304000000000000" pitchFamily="18" charset="-127"/>
                <a:ea typeface="조선일보명조" panose="02030304000000000000" pitchFamily="18" charset="-127"/>
                <a:cs typeface="조선일보명조" panose="02030304000000000000" pitchFamily="18" charset="-127"/>
              </a:rPr>
              <a:t>T-SA: </a:t>
            </a:r>
            <a:r>
              <a:rPr lang="en-US" altLang="ko-KR" sz="24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rPr>
              <a:t>Implementation</a:t>
            </a:r>
            <a:endParaRPr lang="ko-KR" altLang="en-US" sz="24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7" name="TextBox 6">
            <a:extLst>
              <a:ext uri="{FF2B5EF4-FFF2-40B4-BE49-F238E27FC236}">
                <a16:creationId xmlns:a16="http://schemas.microsoft.com/office/drawing/2014/main" id="{88E709A0-853A-4DCC-908E-0927D452C587}"/>
              </a:ext>
            </a:extLst>
          </p:cNvPr>
          <p:cNvSpPr txBox="1"/>
          <p:nvPr/>
        </p:nvSpPr>
        <p:spPr>
          <a:xfrm>
            <a:off x="475129" y="916859"/>
            <a:ext cx="6861174" cy="338554"/>
          </a:xfrm>
          <a:prstGeom prst="rect">
            <a:avLst/>
          </a:prstGeom>
          <a:noFill/>
        </p:spPr>
        <p:txBody>
          <a:bodyPr wrap="none" rtlCol="0">
            <a:spAutoFit/>
          </a:bodyPr>
          <a:lstStyle/>
          <a:p>
            <a:r>
              <a:rPr lang="en-US" altLang="ko-KR" sz="1600" b="1" dirty="0">
                <a:solidFill>
                  <a:schemeClr val="bg2">
                    <a:lumMod val="75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Twitter keywords Search API based Analysis (The 19th President Election)</a:t>
            </a:r>
          </a:p>
        </p:txBody>
      </p:sp>
      <p:sp>
        <p:nvSpPr>
          <p:cNvPr id="2" name="직사각형 1">
            <a:extLst>
              <a:ext uri="{FF2B5EF4-FFF2-40B4-BE49-F238E27FC236}">
                <a16:creationId xmlns:a16="http://schemas.microsoft.com/office/drawing/2014/main" id="{68BB2836-A3A8-4B9F-A69E-63906A9B3D55}"/>
              </a:ext>
            </a:extLst>
          </p:cNvPr>
          <p:cNvSpPr/>
          <p:nvPr/>
        </p:nvSpPr>
        <p:spPr>
          <a:xfrm>
            <a:off x="248640" y="1338273"/>
            <a:ext cx="4075155" cy="369332"/>
          </a:xfrm>
          <a:prstGeom prst="rect">
            <a:avLst/>
          </a:prstGeom>
        </p:spPr>
        <p:txBody>
          <a:bodyPr wrap="none">
            <a:spAutoFit/>
          </a:bodyPr>
          <a:lstStyle/>
          <a:p>
            <a:r>
              <a:rPr lang="en-US" altLang="ko-KR" b="1" dirty="0">
                <a:latin typeface="조선일보명조" panose="02030304000000000000" pitchFamily="18" charset="-127"/>
                <a:ea typeface="조선일보명조" panose="02030304000000000000" pitchFamily="18" charset="-127"/>
                <a:cs typeface="조선일보명조" panose="02030304000000000000" pitchFamily="18" charset="-127"/>
              </a:rPr>
              <a:t>Execution of T-SA number 31, keyword</a:t>
            </a:r>
            <a:endPar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grpSp>
        <p:nvGrpSpPr>
          <p:cNvPr id="3" name="그룹 2">
            <a:extLst>
              <a:ext uri="{FF2B5EF4-FFF2-40B4-BE49-F238E27FC236}">
                <a16:creationId xmlns:a16="http://schemas.microsoft.com/office/drawing/2014/main" id="{6256263F-4E5D-4BF1-AA54-711C293F9C05}"/>
              </a:ext>
            </a:extLst>
          </p:cNvPr>
          <p:cNvGrpSpPr/>
          <p:nvPr/>
        </p:nvGrpSpPr>
        <p:grpSpPr>
          <a:xfrm>
            <a:off x="475129" y="1707605"/>
            <a:ext cx="11294307" cy="1131379"/>
            <a:chOff x="574964" y="2025304"/>
            <a:chExt cx="11294307" cy="1131379"/>
          </a:xfrm>
        </p:grpSpPr>
        <p:sp>
          <p:nvSpPr>
            <p:cNvPr id="11" name="직사각형 10">
              <a:extLst>
                <a:ext uri="{FF2B5EF4-FFF2-40B4-BE49-F238E27FC236}">
                  <a16:creationId xmlns:a16="http://schemas.microsoft.com/office/drawing/2014/main" id="{14F0B014-1CC3-42D3-B0F0-987169C54D35}"/>
                </a:ext>
              </a:extLst>
            </p:cNvPr>
            <p:cNvSpPr/>
            <p:nvPr/>
          </p:nvSpPr>
          <p:spPr>
            <a:xfrm>
              <a:off x="574964" y="2366974"/>
              <a:ext cx="11294307" cy="7897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ko-KR" sz="1600" b="1" dirty="0">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yarn jar </a:t>
              </a:r>
              <a:r>
                <a:rPr lang="en-US" altLang="ko-KR" sz="1600" dirty="0">
                  <a:latin typeface="조선일보명조" panose="02030304000000000000" pitchFamily="18" charset="-127"/>
                  <a:ea typeface="조선일보명조" panose="02030304000000000000" pitchFamily="18" charset="-127"/>
                  <a:cs typeface="조선일보명조" panose="02030304000000000000" pitchFamily="18" charset="-127"/>
                </a:rPr>
                <a:t>/home/vi/</a:t>
              </a:r>
              <a:r>
                <a:rPr lang="en-US" altLang="ko-KR" sz="1600" dirty="0" err="1">
                  <a:latin typeface="조선일보명조" panose="02030304000000000000" pitchFamily="18" charset="-127"/>
                  <a:ea typeface="조선일보명조" panose="02030304000000000000" pitchFamily="18" charset="-127"/>
                  <a:cs typeface="조선일보명조" panose="02030304000000000000" pitchFamily="18" charset="-127"/>
                </a:rPr>
                <a:t>hadoop</a:t>
              </a:r>
              <a:r>
                <a:rPr lang="en-US" altLang="ko-KR" sz="1600" dirty="0">
                  <a:latin typeface="조선일보명조" panose="02030304000000000000" pitchFamily="18" charset="-127"/>
                  <a:ea typeface="조선일보명조" panose="02030304000000000000" pitchFamily="18" charset="-127"/>
                  <a:cs typeface="조선일보명조" panose="02030304000000000000" pitchFamily="18" charset="-127"/>
                </a:rPr>
                <a:t>/jar/keywordCount.jar </a:t>
              </a:r>
              <a:r>
                <a:rPr lang="en-US" altLang="ko-KR" sz="1600" dirty="0" err="1">
                  <a:latin typeface="조선일보명조" panose="02030304000000000000" pitchFamily="18" charset="-127"/>
                  <a:ea typeface="조선일보명조" panose="02030304000000000000" pitchFamily="18" charset="-127"/>
                  <a:cs typeface="조선일보명조" panose="02030304000000000000" pitchFamily="18" charset="-127"/>
                </a:rPr>
                <a:t>keywordCount</a:t>
              </a:r>
              <a:r>
                <a:rPr lang="en-US" altLang="ko-KR" sz="1600" dirty="0">
                  <a:latin typeface="조선일보명조" panose="02030304000000000000" pitchFamily="18" charset="-127"/>
                  <a:ea typeface="조선일보명조" panose="02030304000000000000" pitchFamily="18" charset="-127"/>
                  <a:cs typeface="조선일보명조" panose="02030304000000000000" pitchFamily="18" charset="-127"/>
                </a:rPr>
                <a:t> /user/vi/</a:t>
              </a:r>
              <a:r>
                <a:rPr lang="en-US" altLang="ko-KR" sz="1600" dirty="0" err="1">
                  <a:latin typeface="조선일보명조" panose="02030304000000000000" pitchFamily="18" charset="-127"/>
                  <a:ea typeface="조선일보명조" panose="02030304000000000000" pitchFamily="18" charset="-127"/>
                  <a:cs typeface="조선일보명조" panose="02030304000000000000" pitchFamily="18" charset="-127"/>
                </a:rPr>
                <a:t>keyword_INPUT</a:t>
              </a:r>
              <a:r>
                <a:rPr lang="en-US" altLang="ko-KR" sz="1600" dirty="0">
                  <a:latin typeface="조선일보명조" panose="02030304000000000000" pitchFamily="18" charset="-127"/>
                  <a:ea typeface="조선일보명조" panose="02030304000000000000" pitchFamily="18" charset="-127"/>
                  <a:cs typeface="조선일보명조" panose="02030304000000000000" pitchFamily="18" charset="-127"/>
                </a:rPr>
                <a:t>/part-m-00000 </a:t>
              </a:r>
              <a:r>
                <a:rPr lang="en-US" altLang="ko-KR" sz="1600" dirty="0" err="1">
                  <a:latin typeface="조선일보명조" panose="02030304000000000000" pitchFamily="18" charset="-127"/>
                  <a:ea typeface="조선일보명조" panose="02030304000000000000" pitchFamily="18" charset="-127"/>
                  <a:cs typeface="조선일보명조" panose="02030304000000000000" pitchFamily="18" charset="-127"/>
                </a:rPr>
                <a:t>keyword_OUTPUT</a:t>
              </a:r>
              <a:endParaRPr lang="ko-KR" altLang="en-US" sz="1600"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2" name="TextBox 11">
              <a:extLst>
                <a:ext uri="{FF2B5EF4-FFF2-40B4-BE49-F238E27FC236}">
                  <a16:creationId xmlns:a16="http://schemas.microsoft.com/office/drawing/2014/main" id="{21ECB447-7F20-470F-9A47-7CE3AF0B5283}"/>
                </a:ext>
              </a:extLst>
            </p:cNvPr>
            <p:cNvSpPr txBox="1"/>
            <p:nvPr/>
          </p:nvSpPr>
          <p:spPr>
            <a:xfrm>
              <a:off x="589039" y="2025304"/>
              <a:ext cx="1428596" cy="338554"/>
            </a:xfrm>
            <a:prstGeom prst="rect">
              <a:avLst/>
            </a:prstGeom>
            <a:noFill/>
          </p:spPr>
          <p:txBody>
            <a:bodyPr wrap="none" rtlCol="0">
              <a:spAutoFit/>
            </a:bodyPr>
            <a:lstStyle/>
            <a:p>
              <a:r>
                <a:rPr lang="en-US" altLang="ko-KR" sz="1600" b="1" dirty="0">
                  <a:latin typeface="조선일보명조" panose="02030304000000000000" pitchFamily="18" charset="-127"/>
                  <a:ea typeface="조선일보명조" panose="02030304000000000000" pitchFamily="18" charset="-127"/>
                  <a:cs typeface="조선일보명조" panose="02030304000000000000" pitchFamily="18" charset="-127"/>
                </a:rPr>
                <a:t>MAP/REDUCE</a:t>
              </a:r>
              <a:endParaRPr lang="ko-KR" altLang="en-US" sz="16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grpSp>
      <p:sp>
        <p:nvSpPr>
          <p:cNvPr id="8" name="직사각형 7">
            <a:extLst>
              <a:ext uri="{FF2B5EF4-FFF2-40B4-BE49-F238E27FC236}">
                <a16:creationId xmlns:a16="http://schemas.microsoft.com/office/drawing/2014/main" id="{C9DD1579-3592-42D6-AD49-C69A381C9E58}"/>
              </a:ext>
            </a:extLst>
          </p:cNvPr>
          <p:cNvSpPr/>
          <p:nvPr/>
        </p:nvSpPr>
        <p:spPr>
          <a:xfrm>
            <a:off x="2326783" y="3218415"/>
            <a:ext cx="7698571" cy="923330"/>
          </a:xfrm>
          <a:prstGeom prst="rect">
            <a:avLst/>
          </a:prstGeom>
        </p:spPr>
        <p:txBody>
          <a:bodyPr wrap="square">
            <a:spAutoFit/>
          </a:bodyPr>
          <a:lstStyle/>
          <a:p>
            <a:pPr algn="ctr"/>
            <a:r>
              <a:rPr lang="en-US" altLang="ko-KR" b="1" dirty="0">
                <a:latin typeface="조선일보명조" panose="02030304000000000000" pitchFamily="18" charset="-127"/>
                <a:ea typeface="조선일보명조" panose="02030304000000000000" pitchFamily="18" charset="-127"/>
                <a:cs typeface="조선일보명조" panose="02030304000000000000" pitchFamily="18" charset="-127"/>
              </a:rPr>
              <a:t>Enter the jar path and the configured java file, the data path to use,</a:t>
            </a:r>
          </a:p>
          <a:p>
            <a:pPr algn="ctr"/>
            <a:r>
              <a:rPr lang="en-US" altLang="ko-KR" b="1" dirty="0">
                <a:latin typeface="조선일보명조" panose="02030304000000000000" pitchFamily="18" charset="-127"/>
                <a:ea typeface="조선일보명조" panose="02030304000000000000" pitchFamily="18" charset="-127"/>
                <a:cs typeface="조선일보명조" panose="02030304000000000000" pitchFamily="18" charset="-127"/>
              </a:rPr>
              <a:t> </a:t>
            </a:r>
          </a:p>
          <a:p>
            <a:pPr algn="ctr"/>
            <a:r>
              <a:rPr lang="en-US" altLang="ko-KR" b="1" dirty="0">
                <a:latin typeface="조선일보명조" panose="02030304000000000000" pitchFamily="18" charset="-127"/>
                <a:ea typeface="조선일보명조" panose="02030304000000000000" pitchFamily="18" charset="-127"/>
                <a:cs typeface="조선일보명조" panose="02030304000000000000" pitchFamily="18" charset="-127"/>
              </a:rPr>
              <a:t>and the path where the results will be stored.</a:t>
            </a:r>
            <a:endPar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5" name="직사각형 14">
            <a:extLst>
              <a:ext uri="{FF2B5EF4-FFF2-40B4-BE49-F238E27FC236}">
                <a16:creationId xmlns:a16="http://schemas.microsoft.com/office/drawing/2014/main" id="{8326811C-F0E3-481C-AFE4-B797CD50A539}"/>
              </a:ext>
            </a:extLst>
          </p:cNvPr>
          <p:cNvSpPr/>
          <p:nvPr/>
        </p:nvSpPr>
        <p:spPr>
          <a:xfrm>
            <a:off x="1715471" y="4246701"/>
            <a:ext cx="9097234" cy="1477328"/>
          </a:xfrm>
          <a:prstGeom prst="rect">
            <a:avLst/>
          </a:prstGeom>
        </p:spPr>
        <p:txBody>
          <a:bodyPr wrap="square">
            <a:spAutoFit/>
          </a:bodyPr>
          <a:lstStyle/>
          <a:p>
            <a:pPr algn="ctr"/>
            <a:r>
              <a:rPr lang="en-US" altLang="ko-KR" b="1" dirty="0">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Only nouns are used</a:t>
            </a:r>
            <a:r>
              <a:rPr lang="en-US" altLang="ko-KR" b="1" dirty="0">
                <a:latin typeface="조선일보명조" panose="02030304000000000000" pitchFamily="18" charset="-127"/>
                <a:ea typeface="조선일보명조" panose="02030304000000000000" pitchFamily="18" charset="-127"/>
                <a:cs typeface="조선일보명조" panose="02030304000000000000" pitchFamily="18" charset="-127"/>
              </a:rPr>
              <a:t> to analyze the frequency of keywords.</a:t>
            </a:r>
            <a:r>
              <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rPr>
              <a:t> </a:t>
            </a:r>
            <a:endParaRPr lang="en-US" altLang="ko-KR" b="1" dirty="0">
              <a:latin typeface="조선일보명조" panose="02030304000000000000" pitchFamily="18" charset="-127"/>
              <a:ea typeface="조선일보명조" panose="02030304000000000000" pitchFamily="18" charset="-127"/>
              <a:cs typeface="조선일보명조" panose="02030304000000000000" pitchFamily="18" charset="-127"/>
            </a:endParaRPr>
          </a:p>
          <a:p>
            <a:pPr algn="ctr"/>
            <a:endParaRPr lang="en-US" altLang="ko-KR" b="1" dirty="0">
              <a:latin typeface="조선일보명조" panose="02030304000000000000" pitchFamily="18" charset="-127"/>
              <a:ea typeface="조선일보명조" panose="02030304000000000000" pitchFamily="18" charset="-127"/>
              <a:cs typeface="조선일보명조" panose="02030304000000000000" pitchFamily="18" charset="-127"/>
            </a:endParaRPr>
          </a:p>
          <a:p>
            <a:pPr algn="ctr"/>
            <a:r>
              <a:rPr lang="ko-KR" altLang="en-US" b="1" dirty="0" err="1">
                <a:latin typeface="조선일보명조" panose="02030304000000000000" pitchFamily="18" charset="-127"/>
                <a:ea typeface="조선일보명조" panose="02030304000000000000" pitchFamily="18" charset="-127"/>
                <a:cs typeface="조선일보명조" panose="02030304000000000000" pitchFamily="18" charset="-127"/>
              </a:rPr>
              <a:t>Among</a:t>
            </a:r>
            <a:r>
              <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en-US" b="1" dirty="0" err="1">
                <a:latin typeface="조선일보명조" panose="02030304000000000000" pitchFamily="18" charset="-127"/>
                <a:ea typeface="조선일보명조" panose="02030304000000000000" pitchFamily="18" charset="-127"/>
                <a:cs typeface="조선일보명조" panose="02030304000000000000" pitchFamily="18" charset="-127"/>
              </a:rPr>
              <a:t>the</a:t>
            </a:r>
            <a:r>
              <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en-US" b="1" dirty="0" err="1">
                <a:latin typeface="조선일보명조" panose="02030304000000000000" pitchFamily="18" charset="-127"/>
                <a:ea typeface="조선일보명조" panose="02030304000000000000" pitchFamily="18" charset="-127"/>
                <a:cs typeface="조선일보명조" panose="02030304000000000000" pitchFamily="18" charset="-127"/>
              </a:rPr>
              <a:t>open</a:t>
            </a:r>
            <a:r>
              <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en-US" b="1" dirty="0" err="1">
                <a:latin typeface="조선일보명조" panose="02030304000000000000" pitchFamily="18" charset="-127"/>
                <a:ea typeface="조선일보명조" panose="02030304000000000000" pitchFamily="18" charset="-127"/>
                <a:cs typeface="조선일보명조" panose="02030304000000000000" pitchFamily="18" charset="-127"/>
              </a:rPr>
              <a:t>sources</a:t>
            </a:r>
            <a:r>
              <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en-US" b="1" dirty="0" err="1">
                <a:latin typeface="조선일보명조" panose="02030304000000000000" pitchFamily="18" charset="-127"/>
                <a:ea typeface="조선일보명조" panose="02030304000000000000" pitchFamily="18" charset="-127"/>
                <a:cs typeface="조선일보명조" panose="02030304000000000000" pitchFamily="18" charset="-127"/>
              </a:rPr>
              <a:t>in</a:t>
            </a:r>
            <a:r>
              <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en-US" b="1" dirty="0" err="1">
                <a:latin typeface="조선일보명조" panose="02030304000000000000" pitchFamily="18" charset="-127"/>
                <a:ea typeface="조선일보명조" panose="02030304000000000000" pitchFamily="18" charset="-127"/>
                <a:cs typeface="조선일보명조" panose="02030304000000000000" pitchFamily="18" charset="-127"/>
              </a:rPr>
              <a:t>Java</a:t>
            </a:r>
            <a:r>
              <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en-US" b="1" dirty="0" err="1">
                <a:latin typeface="조선일보명조" panose="02030304000000000000" pitchFamily="18" charset="-127"/>
                <a:ea typeface="조선일보명조" panose="02030304000000000000" pitchFamily="18" charset="-127"/>
                <a:cs typeface="조선일보명조" panose="02030304000000000000" pitchFamily="18" charset="-127"/>
              </a:rPr>
              <a:t>language</a:t>
            </a:r>
            <a:r>
              <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rPr>
              <a:t>, </a:t>
            </a:r>
            <a:endParaRPr lang="en-US" altLang="ko-KR" b="1" dirty="0">
              <a:latin typeface="조선일보명조" panose="02030304000000000000" pitchFamily="18" charset="-127"/>
              <a:ea typeface="조선일보명조" panose="02030304000000000000" pitchFamily="18" charset="-127"/>
              <a:cs typeface="조선일보명조" panose="02030304000000000000" pitchFamily="18" charset="-127"/>
            </a:endParaRPr>
          </a:p>
          <a:p>
            <a:pPr algn="ctr"/>
            <a:endParaRPr lang="en-US" altLang="ko-KR" b="1" dirty="0">
              <a:latin typeface="조선일보명조" panose="02030304000000000000" pitchFamily="18" charset="-127"/>
              <a:ea typeface="조선일보명조" panose="02030304000000000000" pitchFamily="18" charset="-127"/>
              <a:cs typeface="조선일보명조" panose="02030304000000000000" pitchFamily="18" charset="-127"/>
            </a:endParaRPr>
          </a:p>
          <a:p>
            <a:pPr algn="ctr"/>
            <a:r>
              <a:rPr lang="ko-KR" altLang="en-US" b="1" dirty="0" err="1">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Komoran</a:t>
            </a:r>
            <a:r>
              <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en-US" b="1" dirty="0" err="1">
                <a:latin typeface="조선일보명조" panose="02030304000000000000" pitchFamily="18" charset="-127"/>
                <a:ea typeface="조선일보명조" panose="02030304000000000000" pitchFamily="18" charset="-127"/>
                <a:cs typeface="조선일보명조" panose="02030304000000000000" pitchFamily="18" charset="-127"/>
              </a:rPr>
              <a:t>was</a:t>
            </a:r>
            <a:r>
              <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en-US" b="1" dirty="0" err="1">
                <a:latin typeface="조선일보명조" panose="02030304000000000000" pitchFamily="18" charset="-127"/>
                <a:ea typeface="조선일보명조" panose="02030304000000000000" pitchFamily="18" charset="-127"/>
                <a:cs typeface="조선일보명조" panose="02030304000000000000" pitchFamily="18" charset="-127"/>
              </a:rPr>
              <a:t>used</a:t>
            </a:r>
            <a:r>
              <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en-US" b="1" dirty="0" err="1">
                <a:latin typeface="조선일보명조" panose="02030304000000000000" pitchFamily="18" charset="-127"/>
                <a:ea typeface="조선일보명조" panose="02030304000000000000" pitchFamily="18" charset="-127"/>
                <a:cs typeface="조선일보명조" panose="02030304000000000000" pitchFamily="18" charset="-127"/>
              </a:rPr>
              <a:t>with</a:t>
            </a:r>
            <a:r>
              <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en-US" b="1" dirty="0" err="1">
                <a:latin typeface="조선일보명조" panose="02030304000000000000" pitchFamily="18" charset="-127"/>
                <a:ea typeface="조선일보명조" panose="02030304000000000000" pitchFamily="18" charset="-127"/>
                <a:cs typeface="조선일보명조" panose="02030304000000000000" pitchFamily="18" charset="-127"/>
              </a:rPr>
              <a:t>high</a:t>
            </a:r>
            <a:r>
              <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en-US" b="1" dirty="0" err="1">
                <a:latin typeface="조선일보명조" panose="02030304000000000000" pitchFamily="18" charset="-127"/>
                <a:ea typeface="조선일보명조" panose="02030304000000000000" pitchFamily="18" charset="-127"/>
                <a:cs typeface="조선일보명조" panose="02030304000000000000" pitchFamily="18" charset="-127"/>
              </a:rPr>
              <a:t>speed</a:t>
            </a:r>
            <a:r>
              <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rPr>
              <a:t> and </a:t>
            </a:r>
            <a:r>
              <a:rPr lang="ko-KR" altLang="en-US" b="1" dirty="0" err="1">
                <a:latin typeface="조선일보명조" panose="02030304000000000000" pitchFamily="18" charset="-127"/>
                <a:ea typeface="조선일보명조" panose="02030304000000000000" pitchFamily="18" charset="-127"/>
                <a:cs typeface="조선일보명조" panose="02030304000000000000" pitchFamily="18" charset="-127"/>
              </a:rPr>
              <a:t>accuracy</a:t>
            </a:r>
            <a:r>
              <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rPr>
              <a:t>.</a:t>
            </a:r>
          </a:p>
        </p:txBody>
      </p:sp>
      <p:sp>
        <p:nvSpPr>
          <p:cNvPr id="5" name="슬라이드 번호 개체 틀 4">
            <a:extLst>
              <a:ext uri="{FF2B5EF4-FFF2-40B4-BE49-F238E27FC236}">
                <a16:creationId xmlns:a16="http://schemas.microsoft.com/office/drawing/2014/main" id="{03E9C7D6-8376-43D7-BA42-EA5F67C3366E}"/>
              </a:ext>
            </a:extLst>
          </p:cNvPr>
          <p:cNvSpPr>
            <a:spLocks noGrp="1"/>
          </p:cNvSpPr>
          <p:nvPr>
            <p:ph type="sldNum" sz="quarter" idx="12"/>
          </p:nvPr>
        </p:nvSpPr>
        <p:spPr/>
        <p:txBody>
          <a:bodyPr/>
          <a:lstStyle/>
          <a:p>
            <a:fld id="{4F2997A9-76DD-44FB-8883-7AC0BC848202}" type="slidenum">
              <a:rPr lang="ko-KR" altLang="en-US" smtClean="0">
                <a:latin typeface="조선일보명조" panose="02030304000000000000" pitchFamily="18" charset="-127"/>
                <a:ea typeface="조선일보명조" panose="02030304000000000000" pitchFamily="18" charset="-127"/>
                <a:cs typeface="조선일보명조" panose="02030304000000000000" pitchFamily="18" charset="-127"/>
              </a:rPr>
              <a:t>21</a:t>
            </a:fld>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3" name="TextBox 12">
            <a:extLst>
              <a:ext uri="{FF2B5EF4-FFF2-40B4-BE49-F238E27FC236}">
                <a16:creationId xmlns:a16="http://schemas.microsoft.com/office/drawing/2014/main" id="{1696B6CB-73EF-4552-8E0E-9E9CB0201BC1}"/>
              </a:ext>
            </a:extLst>
          </p:cNvPr>
          <p:cNvSpPr txBox="1"/>
          <p:nvPr/>
        </p:nvSpPr>
        <p:spPr>
          <a:xfrm>
            <a:off x="11306909" y="6400413"/>
            <a:ext cx="495649" cy="276999"/>
          </a:xfrm>
          <a:prstGeom prst="rect">
            <a:avLst/>
          </a:prstGeom>
          <a:noFill/>
        </p:spPr>
        <p:txBody>
          <a:bodyPr wrap="none" rtlCol="0">
            <a:spAutoFit/>
          </a:bodyPr>
          <a:lstStyle/>
          <a:p>
            <a:r>
              <a:rPr lang="en-US" altLang="ko-KR" sz="1200">
                <a:latin typeface="조선일보명조" panose="02030304000000000000" pitchFamily="18" charset="-127"/>
                <a:ea typeface="조선일보명조" panose="02030304000000000000" pitchFamily="18" charset="-127"/>
                <a:cs typeface="조선일보명조" panose="02030304000000000000" pitchFamily="18" charset="-127"/>
              </a:rPr>
              <a:t>/ 29 </a:t>
            </a:r>
            <a:endParaRPr lang="ko-KR" altLang="en-US" sz="120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Tree>
    <p:extLst>
      <p:ext uri="{BB962C8B-B14F-4D97-AF65-F5344CB8AC3E}">
        <p14:creationId xmlns:p14="http://schemas.microsoft.com/office/powerpoint/2010/main" val="3336281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C6884EF8-13B8-4906-AFA1-F7D11047E8A5}"/>
              </a:ext>
            </a:extLst>
          </p:cNvPr>
          <p:cNvSpPr/>
          <p:nvPr/>
        </p:nvSpPr>
        <p:spPr>
          <a:xfrm>
            <a:off x="349623" y="432111"/>
            <a:ext cx="125506" cy="8079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6" name="직사각형 5">
            <a:extLst>
              <a:ext uri="{FF2B5EF4-FFF2-40B4-BE49-F238E27FC236}">
                <a16:creationId xmlns:a16="http://schemas.microsoft.com/office/drawing/2014/main" id="{B2E0AF2E-A9E8-4669-AA0E-A190B65FCAD7}"/>
              </a:ext>
            </a:extLst>
          </p:cNvPr>
          <p:cNvSpPr/>
          <p:nvPr/>
        </p:nvSpPr>
        <p:spPr>
          <a:xfrm>
            <a:off x="475129" y="333862"/>
            <a:ext cx="7028330" cy="646331"/>
          </a:xfrm>
          <a:prstGeom prst="rect">
            <a:avLst/>
          </a:prstGeom>
        </p:spPr>
        <p:txBody>
          <a:bodyPr wrap="square">
            <a:spAutoFit/>
          </a:bodyPr>
          <a:lstStyle/>
          <a:p>
            <a:r>
              <a:rPr lang="en-US" altLang="ko-KR" sz="3600" b="1" dirty="0">
                <a:latin typeface="조선일보명조" panose="02030304000000000000" pitchFamily="18" charset="-127"/>
                <a:ea typeface="조선일보명조" panose="02030304000000000000" pitchFamily="18" charset="-127"/>
                <a:cs typeface="조선일보명조" panose="02030304000000000000" pitchFamily="18" charset="-127"/>
              </a:rPr>
              <a:t>T-SA: </a:t>
            </a:r>
            <a:r>
              <a:rPr lang="en-US" altLang="ko-KR" sz="24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rPr>
              <a:t>Implementation</a:t>
            </a:r>
            <a:endParaRPr lang="ko-KR" altLang="en-US" sz="24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7" name="TextBox 6">
            <a:extLst>
              <a:ext uri="{FF2B5EF4-FFF2-40B4-BE49-F238E27FC236}">
                <a16:creationId xmlns:a16="http://schemas.microsoft.com/office/drawing/2014/main" id="{88E709A0-853A-4DCC-908E-0927D452C587}"/>
              </a:ext>
            </a:extLst>
          </p:cNvPr>
          <p:cNvSpPr txBox="1"/>
          <p:nvPr/>
        </p:nvSpPr>
        <p:spPr>
          <a:xfrm>
            <a:off x="475129" y="916859"/>
            <a:ext cx="6861174" cy="338554"/>
          </a:xfrm>
          <a:prstGeom prst="rect">
            <a:avLst/>
          </a:prstGeom>
          <a:noFill/>
        </p:spPr>
        <p:txBody>
          <a:bodyPr wrap="none" rtlCol="0">
            <a:spAutoFit/>
          </a:bodyPr>
          <a:lstStyle/>
          <a:p>
            <a:r>
              <a:rPr lang="en-US" altLang="ko-KR" sz="1600" b="1" dirty="0">
                <a:solidFill>
                  <a:schemeClr val="bg2">
                    <a:lumMod val="75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Twitter keywords Search API based Analysis (The 19th President Election)</a:t>
            </a:r>
          </a:p>
        </p:txBody>
      </p:sp>
      <p:sp>
        <p:nvSpPr>
          <p:cNvPr id="2" name="직사각형 1">
            <a:extLst>
              <a:ext uri="{FF2B5EF4-FFF2-40B4-BE49-F238E27FC236}">
                <a16:creationId xmlns:a16="http://schemas.microsoft.com/office/drawing/2014/main" id="{68BB2836-A3A8-4B9F-A69E-63906A9B3D55}"/>
              </a:ext>
            </a:extLst>
          </p:cNvPr>
          <p:cNvSpPr/>
          <p:nvPr/>
        </p:nvSpPr>
        <p:spPr>
          <a:xfrm>
            <a:off x="248640" y="1338273"/>
            <a:ext cx="5426486" cy="369332"/>
          </a:xfrm>
          <a:prstGeom prst="rect">
            <a:avLst/>
          </a:prstGeom>
        </p:spPr>
        <p:txBody>
          <a:bodyPr wrap="none">
            <a:spAutoFit/>
          </a:bodyPr>
          <a:lstStyle/>
          <a:p>
            <a:r>
              <a:rPr lang="en-US" altLang="ko-KR" b="1" dirty="0">
                <a:latin typeface="조선일보명조" panose="02030304000000000000" pitchFamily="18" charset="-127"/>
                <a:ea typeface="조선일보명조" panose="02030304000000000000" pitchFamily="18" charset="-127"/>
                <a:cs typeface="조선일보명조" panose="02030304000000000000" pitchFamily="18" charset="-127"/>
              </a:rPr>
              <a:t>Execution of T-SA number 31(Keyword), 32(Hashtag)</a:t>
            </a:r>
            <a:endPar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grpSp>
        <p:nvGrpSpPr>
          <p:cNvPr id="5" name="그룹 4">
            <a:extLst>
              <a:ext uri="{FF2B5EF4-FFF2-40B4-BE49-F238E27FC236}">
                <a16:creationId xmlns:a16="http://schemas.microsoft.com/office/drawing/2014/main" id="{D660A6C4-CEC7-4D2C-8D5C-5C6113AA80D2}"/>
              </a:ext>
            </a:extLst>
          </p:cNvPr>
          <p:cNvGrpSpPr/>
          <p:nvPr/>
        </p:nvGrpSpPr>
        <p:grpSpPr>
          <a:xfrm>
            <a:off x="475129" y="1707605"/>
            <a:ext cx="11297163" cy="1126908"/>
            <a:chOff x="572107" y="4814233"/>
            <a:chExt cx="11297163" cy="1126908"/>
          </a:xfrm>
        </p:grpSpPr>
        <p:sp>
          <p:nvSpPr>
            <p:cNvPr id="10" name="직사각형 9">
              <a:extLst>
                <a:ext uri="{FF2B5EF4-FFF2-40B4-BE49-F238E27FC236}">
                  <a16:creationId xmlns:a16="http://schemas.microsoft.com/office/drawing/2014/main" id="{5320E12B-3BDA-4E00-A173-6F4B5B49C3F4}"/>
                </a:ext>
              </a:extLst>
            </p:cNvPr>
            <p:cNvSpPr/>
            <p:nvPr/>
          </p:nvSpPr>
          <p:spPr>
            <a:xfrm>
              <a:off x="574963" y="5151432"/>
              <a:ext cx="11294307" cy="7897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ko-KR" sz="1600" dirty="0" err="1">
                  <a:latin typeface="조선일보명조" panose="02030304000000000000" pitchFamily="18" charset="-127"/>
                  <a:ea typeface="조선일보명조" panose="02030304000000000000" pitchFamily="18" charset="-127"/>
                  <a:cs typeface="조선일보명조" panose="02030304000000000000" pitchFamily="18" charset="-127"/>
                </a:rPr>
                <a:t>sqoop</a:t>
              </a:r>
              <a:r>
                <a:rPr lang="en-US" altLang="ko-KR" sz="1600" dirty="0">
                  <a:latin typeface="조선일보명조" panose="02030304000000000000" pitchFamily="18" charset="-127"/>
                  <a:ea typeface="조선일보명조" panose="02030304000000000000" pitchFamily="18" charset="-127"/>
                  <a:cs typeface="조선일보명조" panose="02030304000000000000" pitchFamily="18" charset="-127"/>
                </a:rPr>
                <a:t> export --connect </a:t>
              </a:r>
              <a:r>
                <a:rPr lang="en-US" altLang="ko-KR" sz="1600" dirty="0" err="1">
                  <a:latin typeface="조선일보명조" panose="02030304000000000000" pitchFamily="18" charset="-127"/>
                  <a:ea typeface="조선일보명조" panose="02030304000000000000" pitchFamily="18" charset="-127"/>
                  <a:cs typeface="조선일보명조" panose="02030304000000000000" pitchFamily="18" charset="-127"/>
                </a:rPr>
                <a:t>jdbc:mysql</a:t>
              </a:r>
              <a:r>
                <a:rPr lang="en-US" altLang="ko-KR" sz="1600" dirty="0">
                  <a:latin typeface="조선일보명조" panose="02030304000000000000" pitchFamily="18" charset="-127"/>
                  <a:ea typeface="조선일보명조" panose="02030304000000000000" pitchFamily="18" charset="-127"/>
                  <a:cs typeface="조선일보명조" panose="02030304000000000000" pitchFamily="18" charset="-127"/>
                </a:rPr>
                <a:t>://localhost/ TWITTER --username T-SA --password 1234 --table </a:t>
              </a:r>
              <a:r>
                <a:rPr lang="en-US" altLang="ko-KR" sz="1600" dirty="0" err="1">
                  <a:latin typeface="조선일보명조" panose="02030304000000000000" pitchFamily="18" charset="-127"/>
                  <a:ea typeface="조선일보명조" panose="02030304000000000000" pitchFamily="18" charset="-127"/>
                  <a:cs typeface="조선일보명조" panose="02030304000000000000" pitchFamily="18" charset="-127"/>
                </a:rPr>
                <a:t>keyword_COUNT</a:t>
              </a:r>
              <a:r>
                <a:rPr lang="en-US" altLang="ko-KR" sz="1600" dirty="0">
                  <a:latin typeface="조선일보명조" panose="02030304000000000000" pitchFamily="18" charset="-127"/>
                  <a:ea typeface="조선일보명조" panose="02030304000000000000" pitchFamily="18" charset="-127"/>
                  <a:cs typeface="조선일보명조" panose="02030304000000000000" pitchFamily="18" charset="-127"/>
                </a:rPr>
                <a:t> --export-</a:t>
              </a:r>
              <a:r>
                <a:rPr lang="en-US" altLang="ko-KR" sz="1600" dirty="0" err="1">
                  <a:latin typeface="조선일보명조" panose="02030304000000000000" pitchFamily="18" charset="-127"/>
                  <a:ea typeface="조선일보명조" panose="02030304000000000000" pitchFamily="18" charset="-127"/>
                  <a:cs typeface="조선일보명조" panose="02030304000000000000" pitchFamily="18" charset="-127"/>
                </a:rPr>
                <a:t>dir</a:t>
              </a:r>
              <a:r>
                <a:rPr lang="en-US" altLang="ko-KR" sz="1600" dirty="0">
                  <a:latin typeface="조선일보명조" panose="02030304000000000000" pitchFamily="18" charset="-127"/>
                  <a:ea typeface="조선일보명조" panose="02030304000000000000" pitchFamily="18" charset="-127"/>
                  <a:cs typeface="조선일보명조" panose="02030304000000000000" pitchFamily="18" charset="-127"/>
                </a:rPr>
                <a:t> hdfs://localhost:9000/user/vi/keywords_OUTPUT/part-r-00000 --columns </a:t>
              </a:r>
              <a:r>
                <a:rPr lang="en-US" altLang="ko-KR" sz="1600" dirty="0" err="1">
                  <a:latin typeface="조선일보명조" panose="02030304000000000000" pitchFamily="18" charset="-127"/>
                  <a:ea typeface="조선일보명조" panose="02030304000000000000" pitchFamily="18" charset="-127"/>
                  <a:cs typeface="조선일보명조" panose="02030304000000000000" pitchFamily="18" charset="-127"/>
                </a:rPr>
                <a:t>keyword,COUNT</a:t>
              </a:r>
              <a:r>
                <a:rPr lang="en-US" altLang="ko-KR" sz="1600"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1600" b="1" dirty="0">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--input-fields-terminated-by</a:t>
              </a:r>
              <a:r>
                <a:rPr lang="en-US" altLang="ko-KR" sz="1600" dirty="0">
                  <a:latin typeface="조선일보명조" panose="02030304000000000000" pitchFamily="18" charset="-127"/>
                  <a:ea typeface="조선일보명조" panose="02030304000000000000" pitchFamily="18" charset="-127"/>
                  <a:cs typeface="조선일보명조" panose="02030304000000000000" pitchFamily="18" charset="-127"/>
                </a:rPr>
                <a:t> "\t"</a:t>
              </a:r>
              <a:endParaRPr lang="ko-KR" altLang="en-US" sz="1600"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1" name="TextBox 10">
              <a:extLst>
                <a:ext uri="{FF2B5EF4-FFF2-40B4-BE49-F238E27FC236}">
                  <a16:creationId xmlns:a16="http://schemas.microsoft.com/office/drawing/2014/main" id="{C2E7E458-2741-41E7-AFA2-0C3A48E08838}"/>
                </a:ext>
              </a:extLst>
            </p:cNvPr>
            <p:cNvSpPr txBox="1"/>
            <p:nvPr/>
          </p:nvSpPr>
          <p:spPr>
            <a:xfrm>
              <a:off x="572107" y="4814233"/>
              <a:ext cx="1667444" cy="338554"/>
            </a:xfrm>
            <a:prstGeom prst="rect">
              <a:avLst/>
            </a:prstGeom>
            <a:noFill/>
          </p:spPr>
          <p:txBody>
            <a:bodyPr wrap="none" rtlCol="0">
              <a:spAutoFit/>
            </a:bodyPr>
            <a:lstStyle/>
            <a:p>
              <a:r>
                <a:rPr lang="en-US" altLang="ko-KR" sz="1600" b="1" dirty="0">
                  <a:latin typeface="조선일보명조" panose="02030304000000000000" pitchFamily="18" charset="-127"/>
                  <a:ea typeface="조선일보명조" panose="02030304000000000000" pitchFamily="18" charset="-127"/>
                  <a:cs typeface="조선일보명조" panose="02030304000000000000" pitchFamily="18" charset="-127"/>
                </a:rPr>
                <a:t>SQOOP EXPORT </a:t>
              </a:r>
              <a:endParaRPr lang="ko-KR" altLang="en-US" sz="16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grpSp>
      <p:sp>
        <p:nvSpPr>
          <p:cNvPr id="8" name="직사각형 7">
            <a:extLst>
              <a:ext uri="{FF2B5EF4-FFF2-40B4-BE49-F238E27FC236}">
                <a16:creationId xmlns:a16="http://schemas.microsoft.com/office/drawing/2014/main" id="{279EF9F6-BE51-4FBF-9784-26EC89057ECF}"/>
              </a:ext>
            </a:extLst>
          </p:cNvPr>
          <p:cNvSpPr/>
          <p:nvPr/>
        </p:nvSpPr>
        <p:spPr>
          <a:xfrm>
            <a:off x="3544274" y="3284823"/>
            <a:ext cx="4567276" cy="369332"/>
          </a:xfrm>
          <a:prstGeom prst="rect">
            <a:avLst/>
          </a:prstGeom>
        </p:spPr>
        <p:txBody>
          <a:bodyPr wrap="none">
            <a:spAutoFit/>
          </a:bodyPr>
          <a:lstStyle/>
          <a:p>
            <a:r>
              <a:rPr lang="en-US" altLang="ko-KR" b="1" dirty="0">
                <a:latin typeface="조선일보명조" panose="02030304000000000000" pitchFamily="18" charset="-127"/>
                <a:ea typeface="조선일보명조" panose="02030304000000000000" pitchFamily="18" charset="-127"/>
                <a:cs typeface="조선일보명조" panose="02030304000000000000" pitchFamily="18" charset="-127"/>
              </a:rPr>
              <a:t>input-fields-terminated-by</a:t>
            </a:r>
            <a:r>
              <a:rPr lang="en-US" altLang="ko-KR" dirty="0">
                <a:latin typeface="조선일보명조" panose="02030304000000000000" pitchFamily="18" charset="-127"/>
                <a:ea typeface="조선일보명조" panose="02030304000000000000" pitchFamily="18" charset="-127"/>
                <a:cs typeface="조선일보명조" panose="02030304000000000000" pitchFamily="18" charset="-127"/>
              </a:rPr>
              <a:t> means delimiter</a:t>
            </a:r>
          </a:p>
        </p:txBody>
      </p:sp>
      <p:sp>
        <p:nvSpPr>
          <p:cNvPr id="9" name="직사각형 8">
            <a:extLst>
              <a:ext uri="{FF2B5EF4-FFF2-40B4-BE49-F238E27FC236}">
                <a16:creationId xmlns:a16="http://schemas.microsoft.com/office/drawing/2014/main" id="{AB9582C2-5FCA-4061-AE69-FFD968C01B64}"/>
              </a:ext>
            </a:extLst>
          </p:cNvPr>
          <p:cNvSpPr/>
          <p:nvPr/>
        </p:nvSpPr>
        <p:spPr>
          <a:xfrm>
            <a:off x="1689500" y="4500211"/>
            <a:ext cx="9565688" cy="369332"/>
          </a:xfrm>
          <a:prstGeom prst="rect">
            <a:avLst/>
          </a:prstGeom>
        </p:spPr>
        <p:txBody>
          <a:bodyPr wrap="square">
            <a:spAutoFit/>
          </a:bodyPr>
          <a:lstStyle/>
          <a:p>
            <a:r>
              <a:rPr lang="en-US" altLang="ko-KR" dirty="0">
                <a:latin typeface="조선일보명조" panose="02030304000000000000" pitchFamily="18" charset="-127"/>
                <a:ea typeface="조선일보명조" panose="02030304000000000000" pitchFamily="18" charset="-127"/>
                <a:cs typeface="조선일보명조" panose="02030304000000000000" pitchFamily="18" charset="-127"/>
              </a:rPr>
              <a:t>These commands are executed automatically using the system function of </a:t>
            </a:r>
            <a:r>
              <a:rPr lang="en-US" altLang="ko-KR" b="1" dirty="0" err="1">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os</a:t>
            </a:r>
            <a:r>
              <a:rPr lang="en-US" altLang="ko-KR" b="1" dirty="0">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 modules</a:t>
            </a:r>
            <a:r>
              <a:rPr lang="en-US" altLang="ko-KR" dirty="0">
                <a:latin typeface="조선일보명조" panose="02030304000000000000" pitchFamily="18" charset="-127"/>
                <a:ea typeface="조선일보명조" panose="02030304000000000000" pitchFamily="18" charset="-127"/>
                <a:cs typeface="조선일보명조" panose="02030304000000000000" pitchFamily="18" charset="-127"/>
              </a:rPr>
              <a:t>.</a:t>
            </a:r>
            <a:endParaRPr lang="ko-KR" altLang="en-US"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3" name="슬라이드 번호 개체 틀 2">
            <a:extLst>
              <a:ext uri="{FF2B5EF4-FFF2-40B4-BE49-F238E27FC236}">
                <a16:creationId xmlns:a16="http://schemas.microsoft.com/office/drawing/2014/main" id="{4ADB63F2-5723-4B02-915B-DAD5CB2C6E9A}"/>
              </a:ext>
            </a:extLst>
          </p:cNvPr>
          <p:cNvSpPr>
            <a:spLocks noGrp="1"/>
          </p:cNvSpPr>
          <p:nvPr>
            <p:ph type="sldNum" sz="quarter" idx="12"/>
          </p:nvPr>
        </p:nvSpPr>
        <p:spPr/>
        <p:txBody>
          <a:bodyPr/>
          <a:lstStyle/>
          <a:p>
            <a:fld id="{4F2997A9-76DD-44FB-8883-7AC0BC848202}" type="slidenum">
              <a:rPr lang="ko-KR" altLang="en-US" smtClean="0">
                <a:latin typeface="조선일보명조" panose="02030304000000000000" pitchFamily="18" charset="-127"/>
                <a:ea typeface="조선일보명조" panose="02030304000000000000" pitchFamily="18" charset="-127"/>
                <a:cs typeface="조선일보명조" panose="02030304000000000000" pitchFamily="18" charset="-127"/>
              </a:rPr>
              <a:t>22</a:t>
            </a:fld>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2" name="TextBox 11">
            <a:extLst>
              <a:ext uri="{FF2B5EF4-FFF2-40B4-BE49-F238E27FC236}">
                <a16:creationId xmlns:a16="http://schemas.microsoft.com/office/drawing/2014/main" id="{9FF6CC84-BD7A-40FB-B9F1-DC61C88D36CF}"/>
              </a:ext>
            </a:extLst>
          </p:cNvPr>
          <p:cNvSpPr txBox="1"/>
          <p:nvPr/>
        </p:nvSpPr>
        <p:spPr>
          <a:xfrm>
            <a:off x="11306909" y="6400413"/>
            <a:ext cx="495649" cy="276999"/>
          </a:xfrm>
          <a:prstGeom prst="rect">
            <a:avLst/>
          </a:prstGeom>
          <a:noFill/>
        </p:spPr>
        <p:txBody>
          <a:bodyPr wrap="none" rtlCol="0">
            <a:spAutoFit/>
          </a:bodyPr>
          <a:lstStyle/>
          <a:p>
            <a:r>
              <a:rPr lang="en-US" altLang="ko-KR" sz="1200">
                <a:latin typeface="조선일보명조" panose="02030304000000000000" pitchFamily="18" charset="-127"/>
                <a:ea typeface="조선일보명조" panose="02030304000000000000" pitchFamily="18" charset="-127"/>
                <a:cs typeface="조선일보명조" panose="02030304000000000000" pitchFamily="18" charset="-127"/>
              </a:rPr>
              <a:t>/ 29 </a:t>
            </a:r>
            <a:endParaRPr lang="ko-KR" altLang="en-US" sz="120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Tree>
    <p:extLst>
      <p:ext uri="{BB962C8B-B14F-4D97-AF65-F5344CB8AC3E}">
        <p14:creationId xmlns:p14="http://schemas.microsoft.com/office/powerpoint/2010/main" val="3646026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C6884EF8-13B8-4906-AFA1-F7D11047E8A5}"/>
              </a:ext>
            </a:extLst>
          </p:cNvPr>
          <p:cNvSpPr/>
          <p:nvPr/>
        </p:nvSpPr>
        <p:spPr>
          <a:xfrm>
            <a:off x="349623" y="432111"/>
            <a:ext cx="125506" cy="8079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6" name="직사각형 5">
            <a:extLst>
              <a:ext uri="{FF2B5EF4-FFF2-40B4-BE49-F238E27FC236}">
                <a16:creationId xmlns:a16="http://schemas.microsoft.com/office/drawing/2014/main" id="{B2E0AF2E-A9E8-4669-AA0E-A190B65FCAD7}"/>
              </a:ext>
            </a:extLst>
          </p:cNvPr>
          <p:cNvSpPr/>
          <p:nvPr/>
        </p:nvSpPr>
        <p:spPr>
          <a:xfrm>
            <a:off x="475129" y="333862"/>
            <a:ext cx="7028330" cy="646331"/>
          </a:xfrm>
          <a:prstGeom prst="rect">
            <a:avLst/>
          </a:prstGeom>
        </p:spPr>
        <p:txBody>
          <a:bodyPr wrap="square">
            <a:spAutoFit/>
          </a:bodyPr>
          <a:lstStyle/>
          <a:p>
            <a:r>
              <a:rPr lang="en-US" altLang="ko-KR" sz="3600" b="1" dirty="0">
                <a:latin typeface="조선일보명조" panose="02030304000000000000" pitchFamily="18" charset="-127"/>
                <a:ea typeface="조선일보명조" panose="02030304000000000000" pitchFamily="18" charset="-127"/>
                <a:cs typeface="조선일보명조" panose="02030304000000000000" pitchFamily="18" charset="-127"/>
              </a:rPr>
              <a:t>T-SA: Result</a:t>
            </a:r>
            <a:r>
              <a:rPr lang="en-US" altLang="ko-KR" sz="2400" b="1" dirty="0">
                <a:latin typeface="조선일보명조" panose="02030304000000000000" pitchFamily="18" charset="-127"/>
                <a:ea typeface="조선일보명조" panose="02030304000000000000" pitchFamily="18" charset="-127"/>
                <a:cs typeface="조선일보명조" panose="02030304000000000000" pitchFamily="18" charset="-127"/>
              </a:rPr>
              <a:t> (Used data)</a:t>
            </a:r>
            <a:endParaRPr lang="ko-KR" altLang="en-US" sz="24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7" name="TextBox 6">
            <a:extLst>
              <a:ext uri="{FF2B5EF4-FFF2-40B4-BE49-F238E27FC236}">
                <a16:creationId xmlns:a16="http://schemas.microsoft.com/office/drawing/2014/main" id="{88E709A0-853A-4DCC-908E-0927D452C587}"/>
              </a:ext>
            </a:extLst>
          </p:cNvPr>
          <p:cNvSpPr txBox="1"/>
          <p:nvPr/>
        </p:nvSpPr>
        <p:spPr>
          <a:xfrm>
            <a:off x="475129" y="916859"/>
            <a:ext cx="6861174" cy="338554"/>
          </a:xfrm>
          <a:prstGeom prst="rect">
            <a:avLst/>
          </a:prstGeom>
          <a:noFill/>
        </p:spPr>
        <p:txBody>
          <a:bodyPr wrap="none" rtlCol="0">
            <a:spAutoFit/>
          </a:bodyPr>
          <a:lstStyle/>
          <a:p>
            <a:r>
              <a:rPr lang="en-US" altLang="ko-KR" sz="1600" b="1" dirty="0">
                <a:solidFill>
                  <a:schemeClr val="bg2">
                    <a:lumMod val="75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Twitter keywords Search API based Analysis (The 19th President Election)</a:t>
            </a:r>
          </a:p>
        </p:txBody>
      </p:sp>
      <p:sp>
        <p:nvSpPr>
          <p:cNvPr id="2" name="슬라이드 번호 개체 틀 1">
            <a:extLst>
              <a:ext uri="{FF2B5EF4-FFF2-40B4-BE49-F238E27FC236}">
                <a16:creationId xmlns:a16="http://schemas.microsoft.com/office/drawing/2014/main" id="{E83A927A-030F-405A-8570-BDAF145F1EA5}"/>
              </a:ext>
            </a:extLst>
          </p:cNvPr>
          <p:cNvSpPr>
            <a:spLocks noGrp="1"/>
          </p:cNvSpPr>
          <p:nvPr>
            <p:ph type="sldNum" sz="quarter" idx="12"/>
          </p:nvPr>
        </p:nvSpPr>
        <p:spPr/>
        <p:txBody>
          <a:bodyPr/>
          <a:lstStyle/>
          <a:p>
            <a:fld id="{4F2997A9-76DD-44FB-8883-7AC0BC848202}" type="slidenum">
              <a:rPr lang="ko-KR" altLang="en-US" smtClean="0">
                <a:latin typeface="조선일보명조" panose="02030304000000000000" pitchFamily="18" charset="-127"/>
                <a:ea typeface="조선일보명조" panose="02030304000000000000" pitchFamily="18" charset="-127"/>
                <a:cs typeface="조선일보명조" panose="02030304000000000000" pitchFamily="18" charset="-127"/>
              </a:rPr>
              <a:t>23</a:t>
            </a:fld>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3" name="TextBox 12">
            <a:extLst>
              <a:ext uri="{FF2B5EF4-FFF2-40B4-BE49-F238E27FC236}">
                <a16:creationId xmlns:a16="http://schemas.microsoft.com/office/drawing/2014/main" id="{742656E7-51A1-42CE-BB2F-C5D6964BE607}"/>
              </a:ext>
            </a:extLst>
          </p:cNvPr>
          <p:cNvSpPr txBox="1"/>
          <p:nvPr/>
        </p:nvSpPr>
        <p:spPr>
          <a:xfrm>
            <a:off x="1546412" y="2343835"/>
            <a:ext cx="9099176" cy="3600986"/>
          </a:xfrm>
          <a:prstGeom prst="rect">
            <a:avLst/>
          </a:prstGeom>
          <a:noFill/>
          <a:ln>
            <a:solidFill>
              <a:schemeClr val="tx1"/>
            </a:solidFill>
          </a:ln>
        </p:spPr>
        <p:txBody>
          <a:bodyPr wrap="square" rtlCol="0">
            <a:spAutoFit/>
          </a:bodyPr>
          <a:lstStyle/>
          <a:p>
            <a:pPr algn="ctr"/>
            <a:r>
              <a:rPr lang="en-US" altLang="ko-KR" sz="1400">
                <a:latin typeface="+mn-ea"/>
              </a:rPr>
              <a:t>query = '"</a:t>
            </a:r>
            <a:r>
              <a:rPr lang="ko-KR" altLang="en-US" sz="1400">
                <a:latin typeface="+mn-ea"/>
              </a:rPr>
              <a:t>문재인</a:t>
            </a:r>
            <a:r>
              <a:rPr lang="en-US" altLang="ko-KR" sz="1400">
                <a:latin typeface="+mn-ea"/>
              </a:rPr>
              <a:t>" OR "</a:t>
            </a:r>
            <a:r>
              <a:rPr lang="ko-KR" altLang="en-US" sz="1400">
                <a:latin typeface="+mn-ea"/>
              </a:rPr>
              <a:t>홍준표</a:t>
            </a:r>
            <a:r>
              <a:rPr lang="en-US" altLang="ko-KR" sz="1400">
                <a:latin typeface="+mn-ea"/>
              </a:rPr>
              <a:t>" OR "</a:t>
            </a:r>
            <a:r>
              <a:rPr lang="ko-KR" altLang="en-US" sz="1400">
                <a:latin typeface="+mn-ea"/>
              </a:rPr>
              <a:t>안철수</a:t>
            </a:r>
            <a:r>
              <a:rPr lang="en-US" altLang="ko-KR" sz="1400">
                <a:latin typeface="+mn-ea"/>
              </a:rPr>
              <a:t>" OR "</a:t>
            </a:r>
            <a:r>
              <a:rPr lang="ko-KR" altLang="en-US" sz="1400">
                <a:latin typeface="+mn-ea"/>
              </a:rPr>
              <a:t>유승민</a:t>
            </a:r>
            <a:r>
              <a:rPr lang="en-US" altLang="ko-KR" sz="1400">
                <a:latin typeface="+mn-ea"/>
              </a:rPr>
              <a:t>" OR "</a:t>
            </a:r>
            <a:r>
              <a:rPr lang="ko-KR" altLang="en-US" sz="1400">
                <a:latin typeface="+mn-ea"/>
              </a:rPr>
              <a:t>심상정</a:t>
            </a:r>
            <a:r>
              <a:rPr lang="en-US" altLang="ko-KR" sz="1400">
                <a:latin typeface="+mn-ea"/>
              </a:rPr>
              <a:t>“’</a:t>
            </a:r>
          </a:p>
          <a:p>
            <a:pPr algn="ctr"/>
            <a:r>
              <a:rPr lang="en-US" altLang="ko-KR" sz="1400">
                <a:latin typeface="+mn-ea"/>
              </a:rPr>
              <a:t>date = ('201704180000', '201705100000')</a:t>
            </a:r>
          </a:p>
          <a:p>
            <a:pPr algn="ctr"/>
            <a:r>
              <a:rPr lang="en-US" altLang="ko-KR" sz="1400">
                <a:latin typeface="+mn-ea"/>
              </a:rPr>
              <a:t>maxResults = 100</a:t>
            </a:r>
          </a:p>
          <a:p>
            <a:pPr algn="ctr"/>
            <a:endParaRPr lang="ko-KR" altLang="en-US" sz="1400">
              <a:latin typeface="+mn-ea"/>
            </a:endParaRPr>
          </a:p>
          <a:p>
            <a:pPr algn="ctr"/>
            <a:r>
              <a:rPr lang="en-US" altLang="ko-KR" sz="1400" b="1">
                <a:latin typeface="+mn-ea"/>
              </a:rPr>
              <a:t> 1day = 4 Search</a:t>
            </a:r>
          </a:p>
          <a:p>
            <a:pPr algn="ctr"/>
            <a:r>
              <a:rPr lang="en-US" altLang="ko-KR" sz="1400">
                <a:latin typeface="+mn-ea"/>
              </a:rPr>
              <a:t>00:00:00 ~ 06:00:00</a:t>
            </a:r>
          </a:p>
          <a:p>
            <a:pPr algn="ctr"/>
            <a:r>
              <a:rPr lang="en-US" altLang="ko-KR" sz="1400">
                <a:latin typeface="+mn-ea"/>
              </a:rPr>
              <a:t>06:00:00 ~ 12:00:00</a:t>
            </a:r>
          </a:p>
          <a:p>
            <a:pPr algn="ctr"/>
            <a:r>
              <a:rPr lang="en-US" altLang="ko-KR" sz="1400">
                <a:latin typeface="+mn-ea"/>
              </a:rPr>
              <a:t>12:00:00 ~ 18:00:00</a:t>
            </a:r>
          </a:p>
          <a:p>
            <a:pPr algn="ctr"/>
            <a:r>
              <a:rPr lang="en-US" altLang="ko-KR" sz="1400">
                <a:latin typeface="+mn-ea"/>
              </a:rPr>
              <a:t>18:00:00 ~ 00:00:00</a:t>
            </a:r>
            <a:endParaRPr lang="ko-KR" altLang="en-US" sz="1400">
              <a:latin typeface="+mn-ea"/>
            </a:endParaRPr>
          </a:p>
          <a:p>
            <a:pPr algn="ctr"/>
            <a:endParaRPr lang="en-US" altLang="ko-KR" sz="1400">
              <a:latin typeface="+mn-ea"/>
            </a:endParaRPr>
          </a:p>
          <a:p>
            <a:pPr algn="ctr"/>
            <a:r>
              <a:rPr lang="en-US" altLang="ko-KR" sz="1400">
                <a:latin typeface="+mn-ea"/>
              </a:rPr>
              <a:t>Total Data = 1 day(1200) </a:t>
            </a:r>
            <a:r>
              <a:rPr lang="ko-KR" altLang="en-US" sz="1400">
                <a:latin typeface="+mn-ea"/>
              </a:rPr>
              <a:t>* </a:t>
            </a:r>
            <a:r>
              <a:rPr lang="en-US" altLang="ko-KR" sz="1400">
                <a:latin typeface="+mn-ea"/>
              </a:rPr>
              <a:t>22(</a:t>
            </a:r>
            <a:r>
              <a:rPr lang="en-US" altLang="ko-KR" sz="1400">
                <a:latin typeface="+mn-ea"/>
                <a:cs typeface="조선일보명조" panose="02030304000000000000" pitchFamily="18" charset="-127"/>
              </a:rPr>
              <a:t>campaign period)</a:t>
            </a:r>
          </a:p>
          <a:p>
            <a:pPr algn="ctr"/>
            <a:r>
              <a:rPr lang="en-US" altLang="ko-KR" sz="4400" b="1">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=26,400</a:t>
            </a:r>
          </a:p>
          <a:p>
            <a:pPr algn="ctr"/>
            <a:endParaRPr lang="en-US" altLang="ko-KR" sz="1400">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endParaRPr>
          </a:p>
          <a:p>
            <a:pPr algn="ctr"/>
            <a:r>
              <a:rPr lang="en-US" altLang="ko-KR" sz="1400" b="1">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Hadoop Map/Reduce Result that Normalize data = </a:t>
            </a:r>
            <a:r>
              <a:rPr lang="en-US" altLang="ko-KR" sz="1600" b="1">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10,924</a:t>
            </a:r>
            <a:endParaRPr lang="en-US" altLang="ko-KR" sz="1400" b="1" dirty="0">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8" name="TextBox 7">
            <a:extLst>
              <a:ext uri="{FF2B5EF4-FFF2-40B4-BE49-F238E27FC236}">
                <a16:creationId xmlns:a16="http://schemas.microsoft.com/office/drawing/2014/main" id="{44E3E2B4-EF28-4CA2-8525-5D855D38F5E4}"/>
              </a:ext>
            </a:extLst>
          </p:cNvPr>
          <p:cNvSpPr txBox="1"/>
          <p:nvPr/>
        </p:nvSpPr>
        <p:spPr>
          <a:xfrm>
            <a:off x="11306909" y="6400413"/>
            <a:ext cx="495649" cy="276999"/>
          </a:xfrm>
          <a:prstGeom prst="rect">
            <a:avLst/>
          </a:prstGeom>
          <a:noFill/>
        </p:spPr>
        <p:txBody>
          <a:bodyPr wrap="none" rtlCol="0">
            <a:spAutoFit/>
          </a:bodyPr>
          <a:lstStyle/>
          <a:p>
            <a:r>
              <a:rPr lang="en-US" altLang="ko-KR" sz="1200">
                <a:latin typeface="조선일보명조" panose="02030304000000000000" pitchFamily="18" charset="-127"/>
                <a:ea typeface="조선일보명조" panose="02030304000000000000" pitchFamily="18" charset="-127"/>
                <a:cs typeface="조선일보명조" panose="02030304000000000000" pitchFamily="18" charset="-127"/>
              </a:rPr>
              <a:t>/ 29 </a:t>
            </a:r>
            <a:endParaRPr lang="ko-KR" altLang="en-US" sz="120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Tree>
    <p:extLst>
      <p:ext uri="{BB962C8B-B14F-4D97-AF65-F5344CB8AC3E}">
        <p14:creationId xmlns:p14="http://schemas.microsoft.com/office/powerpoint/2010/main" val="3566117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C6884EF8-13B8-4906-AFA1-F7D11047E8A5}"/>
              </a:ext>
            </a:extLst>
          </p:cNvPr>
          <p:cNvSpPr/>
          <p:nvPr/>
        </p:nvSpPr>
        <p:spPr>
          <a:xfrm>
            <a:off x="349623" y="432111"/>
            <a:ext cx="125506" cy="8079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6" name="직사각형 5">
            <a:extLst>
              <a:ext uri="{FF2B5EF4-FFF2-40B4-BE49-F238E27FC236}">
                <a16:creationId xmlns:a16="http://schemas.microsoft.com/office/drawing/2014/main" id="{B2E0AF2E-A9E8-4669-AA0E-A190B65FCAD7}"/>
              </a:ext>
            </a:extLst>
          </p:cNvPr>
          <p:cNvSpPr/>
          <p:nvPr/>
        </p:nvSpPr>
        <p:spPr>
          <a:xfrm>
            <a:off x="475129" y="333862"/>
            <a:ext cx="7028330" cy="646331"/>
          </a:xfrm>
          <a:prstGeom prst="rect">
            <a:avLst/>
          </a:prstGeom>
        </p:spPr>
        <p:txBody>
          <a:bodyPr wrap="square">
            <a:spAutoFit/>
          </a:bodyPr>
          <a:lstStyle/>
          <a:p>
            <a:r>
              <a:rPr lang="en-US" altLang="ko-KR" sz="3600" b="1" dirty="0">
                <a:latin typeface="조선일보명조" panose="02030304000000000000" pitchFamily="18" charset="-127"/>
                <a:ea typeface="조선일보명조" panose="02030304000000000000" pitchFamily="18" charset="-127"/>
                <a:cs typeface="조선일보명조" panose="02030304000000000000" pitchFamily="18" charset="-127"/>
              </a:rPr>
              <a:t>T-SA: Result</a:t>
            </a:r>
            <a:r>
              <a:rPr lang="en-US" altLang="ko-KR" sz="2400" b="1" dirty="0">
                <a:latin typeface="조선일보명조" panose="02030304000000000000" pitchFamily="18" charset="-127"/>
                <a:ea typeface="조선일보명조" panose="02030304000000000000" pitchFamily="18" charset="-127"/>
                <a:cs typeface="조선일보명조" panose="02030304000000000000" pitchFamily="18" charset="-127"/>
              </a:rPr>
              <a:t> (Visualization)</a:t>
            </a:r>
            <a:endParaRPr lang="ko-KR" altLang="en-US" sz="24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7" name="TextBox 6">
            <a:extLst>
              <a:ext uri="{FF2B5EF4-FFF2-40B4-BE49-F238E27FC236}">
                <a16:creationId xmlns:a16="http://schemas.microsoft.com/office/drawing/2014/main" id="{88E709A0-853A-4DCC-908E-0927D452C587}"/>
              </a:ext>
            </a:extLst>
          </p:cNvPr>
          <p:cNvSpPr txBox="1"/>
          <p:nvPr/>
        </p:nvSpPr>
        <p:spPr>
          <a:xfrm>
            <a:off x="475129" y="916859"/>
            <a:ext cx="6861174" cy="338554"/>
          </a:xfrm>
          <a:prstGeom prst="rect">
            <a:avLst/>
          </a:prstGeom>
          <a:noFill/>
        </p:spPr>
        <p:txBody>
          <a:bodyPr wrap="none" rtlCol="0">
            <a:spAutoFit/>
          </a:bodyPr>
          <a:lstStyle/>
          <a:p>
            <a:r>
              <a:rPr lang="en-US" altLang="ko-KR" sz="1600" b="1" dirty="0">
                <a:solidFill>
                  <a:schemeClr val="bg2">
                    <a:lumMod val="75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Twitter keywords Search API based Analysis (The 19th President Election)</a:t>
            </a:r>
          </a:p>
        </p:txBody>
      </p:sp>
      <p:sp>
        <p:nvSpPr>
          <p:cNvPr id="12" name="직사각형 11">
            <a:extLst>
              <a:ext uri="{FF2B5EF4-FFF2-40B4-BE49-F238E27FC236}">
                <a16:creationId xmlns:a16="http://schemas.microsoft.com/office/drawing/2014/main" id="{939EA10C-1073-4AD4-B2CC-44BC19D5A88D}"/>
              </a:ext>
            </a:extLst>
          </p:cNvPr>
          <p:cNvSpPr/>
          <p:nvPr/>
        </p:nvSpPr>
        <p:spPr>
          <a:xfrm>
            <a:off x="248640" y="1338273"/>
            <a:ext cx="6215163" cy="369332"/>
          </a:xfrm>
          <a:prstGeom prst="rect">
            <a:avLst/>
          </a:prstGeom>
        </p:spPr>
        <p:txBody>
          <a:bodyPr wrap="none">
            <a:spAutoFit/>
          </a:bodyPr>
          <a:lstStyle/>
          <a:p>
            <a:r>
              <a:rPr lang="en-US" altLang="ko-KR" b="1" dirty="0">
                <a:latin typeface="조선일보명조" panose="02030304000000000000" pitchFamily="18" charset="-127"/>
                <a:ea typeface="조선일보명조" panose="02030304000000000000" pitchFamily="18" charset="-127"/>
                <a:cs typeface="조선일보명조" panose="02030304000000000000" pitchFamily="18" charset="-127"/>
              </a:rPr>
              <a:t>Execution of T-SA number 41~43, Tweets based Visualization</a:t>
            </a:r>
            <a:endPar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pic>
        <p:nvPicPr>
          <p:cNvPr id="8" name="그림 7">
            <a:extLst>
              <a:ext uri="{FF2B5EF4-FFF2-40B4-BE49-F238E27FC236}">
                <a16:creationId xmlns:a16="http://schemas.microsoft.com/office/drawing/2014/main" id="{36C0631F-4369-40AC-B0A2-1531D493147D}"/>
              </a:ext>
            </a:extLst>
          </p:cNvPr>
          <p:cNvPicPr>
            <a:picLocks noChangeAspect="1"/>
          </p:cNvPicPr>
          <p:nvPr/>
        </p:nvPicPr>
        <p:blipFill rotWithShape="1">
          <a:blip r:embed="rId3">
            <a:extLst>
              <a:ext uri="{28A0092B-C50C-407E-A947-70E740481C1C}">
                <a14:useLocalDpi xmlns:a14="http://schemas.microsoft.com/office/drawing/2010/main" val="0"/>
              </a:ext>
            </a:extLst>
          </a:blip>
          <a:srcRect l="12158" t="15566" r="10670" b="11772"/>
          <a:stretch/>
        </p:blipFill>
        <p:spPr>
          <a:xfrm>
            <a:off x="2606835" y="2677097"/>
            <a:ext cx="6978325" cy="3644160"/>
          </a:xfrm>
          <a:prstGeom prst="rect">
            <a:avLst/>
          </a:prstGeom>
          <a:ln>
            <a:noFill/>
          </a:ln>
        </p:spPr>
      </p:pic>
      <p:sp>
        <p:nvSpPr>
          <p:cNvPr id="9" name="직사각형 8">
            <a:extLst>
              <a:ext uri="{FF2B5EF4-FFF2-40B4-BE49-F238E27FC236}">
                <a16:creationId xmlns:a16="http://schemas.microsoft.com/office/drawing/2014/main" id="{FF34993F-5AE6-4370-B240-E62CC72A2D6D}"/>
              </a:ext>
            </a:extLst>
          </p:cNvPr>
          <p:cNvSpPr/>
          <p:nvPr/>
        </p:nvSpPr>
        <p:spPr>
          <a:xfrm>
            <a:off x="2381903" y="6155801"/>
            <a:ext cx="6697667" cy="461665"/>
          </a:xfrm>
          <a:prstGeom prst="rect">
            <a:avLst/>
          </a:prstGeom>
        </p:spPr>
        <p:txBody>
          <a:bodyPr wrap="none">
            <a:spAutoFit/>
          </a:bodyPr>
          <a:lstStyle/>
          <a:p>
            <a:r>
              <a:rPr lang="en-US" altLang="ko-KR" sz="2400" b="1" dirty="0">
                <a:latin typeface="조선일보명조" panose="02030304000000000000" pitchFamily="18" charset="-127"/>
                <a:ea typeface="조선일보명조" panose="02030304000000000000" pitchFamily="18" charset="-127"/>
                <a:cs typeface="조선일보명조" panose="02030304000000000000" pitchFamily="18" charset="-127"/>
              </a:rPr>
              <a:t>What is the </a:t>
            </a:r>
            <a:r>
              <a:rPr lang="en-US" altLang="ko-KR" sz="2400" b="1" dirty="0" err="1">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worldcloud</a:t>
            </a:r>
            <a:r>
              <a:rPr lang="en-US" altLang="ko-KR" sz="2400" b="1"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dirty="0">
                <a:latin typeface="조선일보명조" panose="02030304000000000000" pitchFamily="18" charset="-127"/>
                <a:ea typeface="조선일보명조" panose="02030304000000000000" pitchFamily="18" charset="-127"/>
                <a:cs typeface="조선일보명조" panose="02030304000000000000" pitchFamily="18" charset="-127"/>
              </a:rPr>
              <a:t>To check the frequency of words</a:t>
            </a:r>
            <a:endParaRPr lang="ko-KR" altLang="en-US"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0" name="직사각형 9"/>
          <p:cNvSpPr/>
          <p:nvPr/>
        </p:nvSpPr>
        <p:spPr>
          <a:xfrm>
            <a:off x="1980703" y="1758586"/>
            <a:ext cx="7213834" cy="461665"/>
          </a:xfrm>
          <a:prstGeom prst="rect">
            <a:avLst/>
          </a:prstGeom>
        </p:spPr>
        <p:txBody>
          <a:bodyPr wrap="none">
            <a:spAutoFit/>
          </a:bodyPr>
          <a:lstStyle/>
          <a:p>
            <a:r>
              <a:rPr lang="en-US" altLang="ko-KR" sz="2400" b="1" dirty="0">
                <a:latin typeface="조선일보명조" panose="02030304000000000000" pitchFamily="18" charset="-127"/>
                <a:ea typeface="조선일보명조" panose="02030304000000000000" pitchFamily="18" charset="-127"/>
                <a:cs typeface="조선일보명조" panose="02030304000000000000" pitchFamily="18" charset="-127"/>
              </a:rPr>
              <a:t>Results of </a:t>
            </a:r>
            <a:r>
              <a:rPr lang="en-US" altLang="ko-KR" sz="2400" b="1" dirty="0" err="1">
                <a:latin typeface="조선일보명조" panose="02030304000000000000" pitchFamily="18" charset="-127"/>
                <a:ea typeface="조선일보명조" panose="02030304000000000000" pitchFamily="18" charset="-127"/>
                <a:cs typeface="조선일보명조" panose="02030304000000000000" pitchFamily="18" charset="-127"/>
              </a:rPr>
              <a:t>WordCloud</a:t>
            </a:r>
            <a:r>
              <a:rPr lang="en-US" altLang="ko-KR" sz="2400" b="1" dirty="0">
                <a:latin typeface="조선일보명조" panose="02030304000000000000" pitchFamily="18" charset="-127"/>
                <a:ea typeface="조선일보명조" panose="02030304000000000000" pitchFamily="18" charset="-127"/>
                <a:cs typeface="조선일보명조" panose="02030304000000000000" pitchFamily="18" charset="-127"/>
              </a:rPr>
              <a:t> in the 19th presidential election</a:t>
            </a:r>
            <a:endParaRPr lang="ko-KR" altLang="en-US" sz="24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1" name="TextBox 10"/>
          <p:cNvSpPr txBox="1"/>
          <p:nvPr/>
        </p:nvSpPr>
        <p:spPr>
          <a:xfrm>
            <a:off x="3138368" y="2252057"/>
            <a:ext cx="6586151" cy="461665"/>
          </a:xfrm>
          <a:prstGeom prst="rect">
            <a:avLst/>
          </a:prstGeom>
          <a:noFill/>
        </p:spPr>
        <p:txBody>
          <a:bodyPr wrap="square" rtlCol="0">
            <a:spAutoFit/>
          </a:bodyPr>
          <a:lstStyle/>
          <a:p>
            <a:pPr algn="r"/>
            <a:r>
              <a:rPr lang="en-US" altLang="ko-KR" sz="1200" b="1" dirty="0">
                <a:latin typeface="조선일보명조" panose="02030304000000000000" pitchFamily="18" charset="-127"/>
                <a:ea typeface="조선일보명조" panose="02030304000000000000" pitchFamily="18" charset="-127"/>
                <a:cs typeface="조선일보명조" panose="02030304000000000000" pitchFamily="18" charset="-127"/>
              </a:rPr>
              <a:t>query = '"</a:t>
            </a:r>
            <a:r>
              <a:rPr lang="ko-KR" altLang="en-US" sz="1200" b="1" dirty="0">
                <a:latin typeface="조선일보명조" panose="02030304000000000000" pitchFamily="18" charset="-127"/>
                <a:ea typeface="조선일보명조" panose="02030304000000000000" pitchFamily="18" charset="-127"/>
                <a:cs typeface="조선일보명조" panose="02030304000000000000" pitchFamily="18" charset="-127"/>
              </a:rPr>
              <a:t>문재인</a:t>
            </a:r>
            <a:r>
              <a:rPr lang="en-US" altLang="ko-KR" sz="1200" b="1" dirty="0">
                <a:latin typeface="조선일보명조" panose="02030304000000000000" pitchFamily="18" charset="-127"/>
                <a:ea typeface="조선일보명조" panose="02030304000000000000" pitchFamily="18" charset="-127"/>
                <a:cs typeface="조선일보명조" panose="02030304000000000000" pitchFamily="18" charset="-127"/>
              </a:rPr>
              <a:t>" OR "</a:t>
            </a:r>
            <a:r>
              <a:rPr lang="ko-KR" altLang="en-US" sz="1200" b="1" dirty="0">
                <a:latin typeface="조선일보명조" panose="02030304000000000000" pitchFamily="18" charset="-127"/>
                <a:ea typeface="조선일보명조" panose="02030304000000000000" pitchFamily="18" charset="-127"/>
                <a:cs typeface="조선일보명조" panose="02030304000000000000" pitchFamily="18" charset="-127"/>
              </a:rPr>
              <a:t>홍준표</a:t>
            </a:r>
            <a:r>
              <a:rPr lang="en-US" altLang="ko-KR" sz="1200" b="1" dirty="0">
                <a:latin typeface="조선일보명조" panose="02030304000000000000" pitchFamily="18" charset="-127"/>
                <a:ea typeface="조선일보명조" panose="02030304000000000000" pitchFamily="18" charset="-127"/>
                <a:cs typeface="조선일보명조" panose="02030304000000000000" pitchFamily="18" charset="-127"/>
              </a:rPr>
              <a:t>" OR "</a:t>
            </a:r>
            <a:r>
              <a:rPr lang="ko-KR" altLang="en-US" sz="1200" b="1" dirty="0">
                <a:latin typeface="조선일보명조" panose="02030304000000000000" pitchFamily="18" charset="-127"/>
                <a:ea typeface="조선일보명조" panose="02030304000000000000" pitchFamily="18" charset="-127"/>
                <a:cs typeface="조선일보명조" panose="02030304000000000000" pitchFamily="18" charset="-127"/>
              </a:rPr>
              <a:t>안철수</a:t>
            </a:r>
            <a:r>
              <a:rPr lang="en-US" altLang="ko-KR" sz="1200" b="1" dirty="0">
                <a:latin typeface="조선일보명조" panose="02030304000000000000" pitchFamily="18" charset="-127"/>
                <a:ea typeface="조선일보명조" panose="02030304000000000000" pitchFamily="18" charset="-127"/>
                <a:cs typeface="조선일보명조" panose="02030304000000000000" pitchFamily="18" charset="-127"/>
              </a:rPr>
              <a:t>" OR "</a:t>
            </a:r>
            <a:r>
              <a:rPr lang="ko-KR" altLang="en-US" sz="1200" b="1" dirty="0">
                <a:latin typeface="조선일보명조" panose="02030304000000000000" pitchFamily="18" charset="-127"/>
                <a:ea typeface="조선일보명조" panose="02030304000000000000" pitchFamily="18" charset="-127"/>
                <a:cs typeface="조선일보명조" panose="02030304000000000000" pitchFamily="18" charset="-127"/>
              </a:rPr>
              <a:t>유승민</a:t>
            </a:r>
            <a:r>
              <a:rPr lang="en-US" altLang="ko-KR" sz="1200" b="1" dirty="0">
                <a:latin typeface="조선일보명조" panose="02030304000000000000" pitchFamily="18" charset="-127"/>
                <a:ea typeface="조선일보명조" panose="02030304000000000000" pitchFamily="18" charset="-127"/>
                <a:cs typeface="조선일보명조" panose="02030304000000000000" pitchFamily="18" charset="-127"/>
              </a:rPr>
              <a:t>" OR "</a:t>
            </a:r>
            <a:r>
              <a:rPr lang="ko-KR" altLang="en-US" sz="1200" b="1" dirty="0">
                <a:latin typeface="조선일보명조" panose="02030304000000000000" pitchFamily="18" charset="-127"/>
                <a:ea typeface="조선일보명조" panose="02030304000000000000" pitchFamily="18" charset="-127"/>
                <a:cs typeface="조선일보명조" panose="02030304000000000000" pitchFamily="18" charset="-127"/>
              </a:rPr>
              <a:t>심상정</a:t>
            </a:r>
            <a:r>
              <a:rPr lang="en-US" altLang="ko-KR" sz="1200" b="1" dirty="0">
                <a:latin typeface="조선일보명조" panose="02030304000000000000" pitchFamily="18" charset="-127"/>
                <a:ea typeface="조선일보명조" panose="02030304000000000000" pitchFamily="18" charset="-127"/>
                <a:cs typeface="조선일보명조" panose="02030304000000000000" pitchFamily="18" charset="-127"/>
              </a:rPr>
              <a:t>"'</a:t>
            </a:r>
          </a:p>
          <a:p>
            <a:pPr algn="r"/>
            <a:r>
              <a:rPr lang="en-US" altLang="ko-KR" sz="1200" b="1" dirty="0">
                <a:latin typeface="조선일보명조" panose="02030304000000000000" pitchFamily="18" charset="-127"/>
                <a:ea typeface="조선일보명조" panose="02030304000000000000" pitchFamily="18" charset="-127"/>
                <a:cs typeface="조선일보명조" panose="02030304000000000000" pitchFamily="18" charset="-127"/>
              </a:rPr>
              <a:t>Period: (2017-04-18 ~ 2017-05-09)</a:t>
            </a:r>
          </a:p>
        </p:txBody>
      </p:sp>
      <p:sp>
        <p:nvSpPr>
          <p:cNvPr id="2" name="슬라이드 번호 개체 틀 1">
            <a:extLst>
              <a:ext uri="{FF2B5EF4-FFF2-40B4-BE49-F238E27FC236}">
                <a16:creationId xmlns:a16="http://schemas.microsoft.com/office/drawing/2014/main" id="{E83A927A-030F-405A-8570-BDAF145F1EA5}"/>
              </a:ext>
            </a:extLst>
          </p:cNvPr>
          <p:cNvSpPr>
            <a:spLocks noGrp="1"/>
          </p:cNvSpPr>
          <p:nvPr>
            <p:ph type="sldNum" sz="quarter" idx="12"/>
          </p:nvPr>
        </p:nvSpPr>
        <p:spPr/>
        <p:txBody>
          <a:bodyPr/>
          <a:lstStyle/>
          <a:p>
            <a:fld id="{4F2997A9-76DD-44FB-8883-7AC0BC848202}" type="slidenum">
              <a:rPr lang="ko-KR" altLang="en-US" smtClean="0">
                <a:latin typeface="조선일보명조" panose="02030304000000000000" pitchFamily="18" charset="-127"/>
                <a:ea typeface="조선일보명조" panose="02030304000000000000" pitchFamily="18" charset="-127"/>
                <a:cs typeface="조선일보명조" panose="02030304000000000000" pitchFamily="18" charset="-127"/>
              </a:rPr>
              <a:t>24</a:t>
            </a:fld>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3" name="TextBox 12">
            <a:extLst>
              <a:ext uri="{FF2B5EF4-FFF2-40B4-BE49-F238E27FC236}">
                <a16:creationId xmlns:a16="http://schemas.microsoft.com/office/drawing/2014/main" id="{EDA030FC-9745-4C2D-889F-0F0A0642F341}"/>
              </a:ext>
            </a:extLst>
          </p:cNvPr>
          <p:cNvSpPr txBox="1"/>
          <p:nvPr/>
        </p:nvSpPr>
        <p:spPr>
          <a:xfrm>
            <a:off x="11306909" y="6400413"/>
            <a:ext cx="495649" cy="276999"/>
          </a:xfrm>
          <a:prstGeom prst="rect">
            <a:avLst/>
          </a:prstGeom>
          <a:noFill/>
        </p:spPr>
        <p:txBody>
          <a:bodyPr wrap="none" rtlCol="0">
            <a:spAutoFit/>
          </a:bodyPr>
          <a:lstStyle/>
          <a:p>
            <a:r>
              <a:rPr lang="en-US" altLang="ko-KR" sz="1200">
                <a:latin typeface="조선일보명조" panose="02030304000000000000" pitchFamily="18" charset="-127"/>
                <a:ea typeface="조선일보명조" panose="02030304000000000000" pitchFamily="18" charset="-127"/>
                <a:cs typeface="조선일보명조" panose="02030304000000000000" pitchFamily="18" charset="-127"/>
              </a:rPr>
              <a:t>/ 29 </a:t>
            </a:r>
            <a:endParaRPr lang="ko-KR" altLang="en-US" sz="120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Tree>
    <p:extLst>
      <p:ext uri="{BB962C8B-B14F-4D97-AF65-F5344CB8AC3E}">
        <p14:creationId xmlns:p14="http://schemas.microsoft.com/office/powerpoint/2010/main" val="20453492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직사각형 21">
            <a:extLst>
              <a:ext uri="{FF2B5EF4-FFF2-40B4-BE49-F238E27FC236}">
                <a16:creationId xmlns:a16="http://schemas.microsoft.com/office/drawing/2014/main" id="{8E1368AB-EB62-4AE2-8374-B895A5FBD386}"/>
              </a:ext>
            </a:extLst>
          </p:cNvPr>
          <p:cNvSpPr/>
          <p:nvPr/>
        </p:nvSpPr>
        <p:spPr>
          <a:xfrm>
            <a:off x="349623" y="432111"/>
            <a:ext cx="125506" cy="8079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7" name="TextBox 6">
            <a:extLst>
              <a:ext uri="{FF2B5EF4-FFF2-40B4-BE49-F238E27FC236}">
                <a16:creationId xmlns:a16="http://schemas.microsoft.com/office/drawing/2014/main" id="{88E709A0-853A-4DCC-908E-0927D452C587}"/>
              </a:ext>
            </a:extLst>
          </p:cNvPr>
          <p:cNvSpPr txBox="1"/>
          <p:nvPr/>
        </p:nvSpPr>
        <p:spPr>
          <a:xfrm>
            <a:off x="475129" y="916859"/>
            <a:ext cx="6861174" cy="338554"/>
          </a:xfrm>
          <a:prstGeom prst="rect">
            <a:avLst/>
          </a:prstGeom>
          <a:noFill/>
        </p:spPr>
        <p:txBody>
          <a:bodyPr wrap="none" rtlCol="0">
            <a:spAutoFit/>
          </a:bodyPr>
          <a:lstStyle/>
          <a:p>
            <a:r>
              <a:rPr lang="en-US" altLang="ko-KR" sz="1600" b="1" dirty="0">
                <a:solidFill>
                  <a:schemeClr val="bg2">
                    <a:lumMod val="75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Twitter keywords Search API based Analysis (The 19th President Election)</a:t>
            </a:r>
          </a:p>
        </p:txBody>
      </p:sp>
      <p:sp>
        <p:nvSpPr>
          <p:cNvPr id="9" name="직사각형 8">
            <a:extLst>
              <a:ext uri="{FF2B5EF4-FFF2-40B4-BE49-F238E27FC236}">
                <a16:creationId xmlns:a16="http://schemas.microsoft.com/office/drawing/2014/main" id="{CB0ABBB0-64FF-4FF2-BCA6-A678BF51DD6E}"/>
              </a:ext>
            </a:extLst>
          </p:cNvPr>
          <p:cNvSpPr/>
          <p:nvPr/>
        </p:nvSpPr>
        <p:spPr>
          <a:xfrm>
            <a:off x="475129" y="333862"/>
            <a:ext cx="7028330" cy="646331"/>
          </a:xfrm>
          <a:prstGeom prst="rect">
            <a:avLst/>
          </a:prstGeom>
        </p:spPr>
        <p:txBody>
          <a:bodyPr wrap="square">
            <a:spAutoFit/>
          </a:bodyPr>
          <a:lstStyle/>
          <a:p>
            <a:r>
              <a:rPr lang="en-US" altLang="ko-KR" sz="3600" b="1" dirty="0">
                <a:latin typeface="조선일보명조" panose="02030304000000000000" pitchFamily="18" charset="-127"/>
                <a:ea typeface="조선일보명조" panose="02030304000000000000" pitchFamily="18" charset="-127"/>
                <a:cs typeface="조선일보명조" panose="02030304000000000000" pitchFamily="18" charset="-127"/>
              </a:rPr>
              <a:t>T-SA: Result</a:t>
            </a:r>
            <a:r>
              <a:rPr lang="en-US" altLang="ko-KR" sz="2400" b="1" dirty="0">
                <a:latin typeface="조선일보명조" panose="02030304000000000000" pitchFamily="18" charset="-127"/>
                <a:ea typeface="조선일보명조" panose="02030304000000000000" pitchFamily="18" charset="-127"/>
                <a:cs typeface="조선일보명조" panose="02030304000000000000" pitchFamily="18" charset="-127"/>
              </a:rPr>
              <a:t> (Visualization)</a:t>
            </a:r>
            <a:endParaRPr lang="ko-KR" altLang="en-US" sz="24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pic>
        <p:nvPicPr>
          <p:cNvPr id="6" name="그림 5" descr="텍스트, 지도이(가) 표시된 사진&#10;&#10;자동 생성된 설명">
            <a:extLst>
              <a:ext uri="{FF2B5EF4-FFF2-40B4-BE49-F238E27FC236}">
                <a16:creationId xmlns:a16="http://schemas.microsoft.com/office/drawing/2014/main" id="{6AC5D503-DAF3-4B4C-883C-3FDE9BBB8185}"/>
              </a:ext>
            </a:extLst>
          </p:cNvPr>
          <p:cNvPicPr>
            <a:picLocks noChangeAspect="1"/>
          </p:cNvPicPr>
          <p:nvPr/>
        </p:nvPicPr>
        <p:blipFill rotWithShape="1">
          <a:blip r:embed="rId3">
            <a:extLst>
              <a:ext uri="{28A0092B-C50C-407E-A947-70E740481C1C}">
                <a14:useLocalDpi xmlns:a14="http://schemas.microsoft.com/office/drawing/2010/main" val="0"/>
              </a:ext>
            </a:extLst>
          </a:blip>
          <a:srcRect l="7858" t="11219" r="9388" b="4377"/>
          <a:stretch/>
        </p:blipFill>
        <p:spPr>
          <a:xfrm>
            <a:off x="2279276" y="1929653"/>
            <a:ext cx="7678271" cy="3496235"/>
          </a:xfrm>
          <a:prstGeom prst="rect">
            <a:avLst/>
          </a:prstGeom>
        </p:spPr>
      </p:pic>
      <p:sp>
        <p:nvSpPr>
          <p:cNvPr id="2" name="TextBox 1">
            <a:extLst>
              <a:ext uri="{FF2B5EF4-FFF2-40B4-BE49-F238E27FC236}">
                <a16:creationId xmlns:a16="http://schemas.microsoft.com/office/drawing/2014/main" id="{7A7B80CB-5C44-4585-ADCC-B31140D88591}"/>
              </a:ext>
            </a:extLst>
          </p:cNvPr>
          <p:cNvSpPr txBox="1"/>
          <p:nvPr/>
        </p:nvSpPr>
        <p:spPr>
          <a:xfrm>
            <a:off x="1190697" y="5630232"/>
            <a:ext cx="9997256" cy="923330"/>
          </a:xfrm>
          <a:prstGeom prst="rect">
            <a:avLst/>
          </a:prstGeom>
          <a:noFill/>
        </p:spPr>
        <p:txBody>
          <a:bodyPr wrap="square" rtlCol="0">
            <a:spAutoFit/>
          </a:bodyPr>
          <a:lstStyle/>
          <a:p>
            <a:r>
              <a:rPr lang="en-US" altLang="ko-KR" b="1" dirty="0">
                <a:latin typeface="조선일보명조" panose="02030304000000000000" pitchFamily="18" charset="-127"/>
                <a:ea typeface="조선일보명조" panose="02030304000000000000" pitchFamily="18" charset="-127"/>
                <a:cs typeface="조선일보명조" panose="02030304000000000000" pitchFamily="18" charset="-127"/>
              </a:rPr>
              <a:t>Candidate </a:t>
            </a:r>
            <a:r>
              <a:rPr lang="en-US" altLang="ko-KR" b="1" dirty="0">
                <a:solidFill>
                  <a:schemeClr val="accent1"/>
                </a:solidFill>
                <a:latin typeface="조선일보명조" panose="02030304000000000000" pitchFamily="18" charset="-127"/>
                <a:ea typeface="조선일보명조" panose="02030304000000000000" pitchFamily="18" charset="-127"/>
                <a:cs typeface="조선일보명조" panose="02030304000000000000" pitchFamily="18" charset="-127"/>
              </a:rPr>
              <a:t>Moon Jae-in</a:t>
            </a:r>
            <a:r>
              <a:rPr lang="en-US" altLang="ko-KR" b="1" dirty="0">
                <a:latin typeface="조선일보명조" panose="02030304000000000000" pitchFamily="18" charset="-127"/>
                <a:ea typeface="조선일보명조" panose="02030304000000000000" pitchFamily="18" charset="-127"/>
                <a:cs typeface="조선일보명조" panose="02030304000000000000" pitchFamily="18" charset="-127"/>
              </a:rPr>
              <a:t> of the blue line graph has </a:t>
            </a:r>
            <a:r>
              <a:rPr lang="en-US" altLang="ko-KR" b="1" dirty="0">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a high frequency of mentioning daily</a:t>
            </a:r>
            <a:r>
              <a:rPr lang="en-US" altLang="ko-KR" b="1" dirty="0">
                <a:latin typeface="조선일보명조" panose="02030304000000000000" pitchFamily="18" charset="-127"/>
                <a:ea typeface="조선일보명조" panose="02030304000000000000" pitchFamily="18" charset="-127"/>
                <a:cs typeface="조선일보명조" panose="02030304000000000000" pitchFamily="18" charset="-127"/>
              </a:rPr>
              <a:t>, </a:t>
            </a:r>
          </a:p>
          <a:p>
            <a:r>
              <a:rPr lang="en-US" altLang="ko-KR" b="1" dirty="0">
                <a:latin typeface="조선일보명조" panose="02030304000000000000" pitchFamily="18" charset="-127"/>
                <a:ea typeface="조선일보명조" panose="02030304000000000000" pitchFamily="18" charset="-127"/>
                <a:cs typeface="조선일보명조" panose="02030304000000000000" pitchFamily="18" charset="-127"/>
              </a:rPr>
              <a:t>while </a:t>
            </a:r>
            <a:r>
              <a:rPr lang="en-US" altLang="ko-KR" b="1" dirty="0">
                <a:solidFill>
                  <a:schemeClr val="accent2"/>
                </a:solidFill>
                <a:latin typeface="조선일보명조" panose="02030304000000000000" pitchFamily="18" charset="-127"/>
                <a:ea typeface="조선일보명조" panose="02030304000000000000" pitchFamily="18" charset="-127"/>
                <a:cs typeface="조선일보명조" panose="02030304000000000000" pitchFamily="18" charset="-127"/>
              </a:rPr>
              <a:t>Hong Joon-</a:t>
            </a:r>
            <a:r>
              <a:rPr lang="en-US" altLang="ko-KR" b="1" dirty="0" err="1">
                <a:solidFill>
                  <a:schemeClr val="accent2"/>
                </a:solidFill>
                <a:latin typeface="조선일보명조" panose="02030304000000000000" pitchFamily="18" charset="-127"/>
                <a:ea typeface="조선일보명조" panose="02030304000000000000" pitchFamily="18" charset="-127"/>
                <a:cs typeface="조선일보명조" panose="02030304000000000000" pitchFamily="18" charset="-127"/>
              </a:rPr>
              <a:t>pyo</a:t>
            </a:r>
            <a:r>
              <a:rPr lang="en-US" altLang="ko-KR" b="1" dirty="0">
                <a:solidFill>
                  <a:schemeClr val="accent2"/>
                </a:solidFill>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b="1" dirty="0">
                <a:latin typeface="조선일보명조" panose="02030304000000000000" pitchFamily="18" charset="-127"/>
                <a:ea typeface="조선일보명조" panose="02030304000000000000" pitchFamily="18" charset="-127"/>
                <a:cs typeface="조선일보명조" panose="02030304000000000000" pitchFamily="18" charset="-127"/>
              </a:rPr>
              <a:t>shows a remarkable </a:t>
            </a:r>
            <a:r>
              <a:rPr lang="en-US" altLang="ko-KR" b="1" dirty="0">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increase</a:t>
            </a:r>
            <a:r>
              <a:rPr lang="en-US" altLang="ko-KR" b="1" dirty="0">
                <a:latin typeface="조선일보명조" panose="02030304000000000000" pitchFamily="18" charset="-127"/>
                <a:ea typeface="조선일보명조" panose="02030304000000000000" pitchFamily="18" charset="-127"/>
                <a:cs typeface="조선일보명조" panose="02030304000000000000" pitchFamily="18" charset="-127"/>
              </a:rPr>
              <a:t> in the number of referrals</a:t>
            </a:r>
          </a:p>
          <a:p>
            <a:r>
              <a:rPr lang="en-US" altLang="ko-KR" b="1" dirty="0">
                <a:latin typeface="조선일보명조" panose="02030304000000000000" pitchFamily="18" charset="-127"/>
                <a:ea typeface="조선일보명조" panose="02030304000000000000" pitchFamily="18" charset="-127"/>
                <a:cs typeface="조선일보명조" panose="02030304000000000000" pitchFamily="18" charset="-127"/>
              </a:rPr>
              <a:t>by </a:t>
            </a:r>
            <a:r>
              <a:rPr lang="en-US" altLang="ko-KR" b="1" dirty="0" err="1">
                <a:solidFill>
                  <a:schemeClr val="accent6"/>
                </a:solidFill>
                <a:latin typeface="조선일보명조" panose="02030304000000000000" pitchFamily="18" charset="-127"/>
                <a:ea typeface="조선일보명조" panose="02030304000000000000" pitchFamily="18" charset="-127"/>
                <a:cs typeface="조선일보명조" panose="02030304000000000000" pitchFamily="18" charset="-127"/>
              </a:rPr>
              <a:t>Ahn</a:t>
            </a:r>
            <a:r>
              <a:rPr lang="en-US" altLang="ko-KR" b="1" dirty="0">
                <a:solidFill>
                  <a:schemeClr val="accent6"/>
                </a:solidFill>
                <a:latin typeface="조선일보명조" panose="02030304000000000000" pitchFamily="18" charset="-127"/>
                <a:ea typeface="조선일보명조" panose="02030304000000000000" pitchFamily="18" charset="-127"/>
                <a:cs typeface="조선일보명조" panose="02030304000000000000" pitchFamily="18" charset="-127"/>
              </a:rPr>
              <a:t> Cheol-</a:t>
            </a:r>
            <a:r>
              <a:rPr lang="en-US" altLang="ko-KR" b="1" dirty="0" err="1">
                <a:solidFill>
                  <a:schemeClr val="accent6"/>
                </a:solidFill>
                <a:latin typeface="조선일보명조" panose="02030304000000000000" pitchFamily="18" charset="-127"/>
                <a:ea typeface="조선일보명조" panose="02030304000000000000" pitchFamily="18" charset="-127"/>
                <a:cs typeface="조선일보명조" panose="02030304000000000000" pitchFamily="18" charset="-127"/>
              </a:rPr>
              <a:t>soo</a:t>
            </a:r>
            <a:r>
              <a:rPr lang="en-US" altLang="ko-KR" b="1" dirty="0">
                <a:solidFill>
                  <a:schemeClr val="accent6"/>
                </a:solidFill>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b="1" dirty="0">
                <a:latin typeface="조선일보명조" panose="02030304000000000000" pitchFamily="18" charset="-127"/>
                <a:ea typeface="조선일보명조" panose="02030304000000000000" pitchFamily="18" charset="-127"/>
                <a:cs typeface="조선일보명조" panose="02030304000000000000" pitchFamily="18" charset="-127"/>
              </a:rPr>
              <a:t>while the reference is </a:t>
            </a:r>
            <a:r>
              <a:rPr lang="en-US" altLang="ko-KR" b="1" dirty="0">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decreased</a:t>
            </a:r>
            <a:r>
              <a:rPr lang="en-US" altLang="ko-KR" b="1" dirty="0">
                <a:latin typeface="조선일보명조" panose="02030304000000000000" pitchFamily="18" charset="-127"/>
                <a:ea typeface="조선일보명조" panose="02030304000000000000" pitchFamily="18" charset="-127"/>
                <a:cs typeface="조선일보명조" panose="02030304000000000000" pitchFamily="18" charset="-127"/>
              </a:rPr>
              <a:t> with time.</a:t>
            </a:r>
          </a:p>
        </p:txBody>
      </p:sp>
      <p:sp>
        <p:nvSpPr>
          <p:cNvPr id="3" name="직사각형 2">
            <a:extLst>
              <a:ext uri="{FF2B5EF4-FFF2-40B4-BE49-F238E27FC236}">
                <a16:creationId xmlns:a16="http://schemas.microsoft.com/office/drawing/2014/main" id="{A779E68D-6C42-457B-ABDE-9AB7AEEFB453}"/>
              </a:ext>
            </a:extLst>
          </p:cNvPr>
          <p:cNvSpPr/>
          <p:nvPr/>
        </p:nvSpPr>
        <p:spPr>
          <a:xfrm>
            <a:off x="7288905" y="1709626"/>
            <a:ext cx="2545890" cy="276999"/>
          </a:xfrm>
          <a:prstGeom prst="rect">
            <a:avLst/>
          </a:prstGeom>
        </p:spPr>
        <p:txBody>
          <a:bodyPr wrap="none">
            <a:spAutoFit/>
          </a:bodyPr>
          <a:lstStyle/>
          <a:p>
            <a:r>
              <a:rPr lang="en-US" altLang="ko-KR" sz="1200" b="1" dirty="0">
                <a:latin typeface="조선일보명조" panose="02030304000000000000" pitchFamily="18" charset="-127"/>
                <a:ea typeface="조선일보명조" panose="02030304000000000000" pitchFamily="18" charset="-127"/>
                <a:cs typeface="조선일보명조" panose="02030304000000000000" pitchFamily="18" charset="-127"/>
              </a:rPr>
              <a:t>Period: </a:t>
            </a:r>
            <a:r>
              <a:rPr lang="ko-KR" altLang="en-US" sz="1200" b="1" dirty="0">
                <a:latin typeface="조선일보명조" panose="02030304000000000000" pitchFamily="18" charset="-127"/>
                <a:ea typeface="조선일보명조" panose="02030304000000000000" pitchFamily="18" charset="-127"/>
                <a:cs typeface="조선일보명조" panose="02030304000000000000" pitchFamily="18" charset="-127"/>
              </a:rPr>
              <a:t>(2017-04-18 ~ 2017-05-09)</a:t>
            </a:r>
          </a:p>
        </p:txBody>
      </p:sp>
      <p:sp>
        <p:nvSpPr>
          <p:cNvPr id="4" name="직사각형 3">
            <a:extLst>
              <a:ext uri="{FF2B5EF4-FFF2-40B4-BE49-F238E27FC236}">
                <a16:creationId xmlns:a16="http://schemas.microsoft.com/office/drawing/2014/main" id="{AE21ED18-DA7B-4A72-B1DC-B98CEF678CE5}"/>
              </a:ext>
            </a:extLst>
          </p:cNvPr>
          <p:cNvSpPr/>
          <p:nvPr/>
        </p:nvSpPr>
        <p:spPr>
          <a:xfrm>
            <a:off x="1096251" y="1407867"/>
            <a:ext cx="10186147" cy="369332"/>
          </a:xfrm>
          <a:prstGeom prst="rect">
            <a:avLst/>
          </a:prstGeom>
        </p:spPr>
        <p:txBody>
          <a:bodyPr wrap="square">
            <a:spAutoFit/>
          </a:bodyPr>
          <a:lstStyle/>
          <a:p>
            <a:r>
              <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rPr>
              <a:t>The </a:t>
            </a:r>
            <a:r>
              <a:rPr lang="ko-KR" altLang="en-US" b="1" dirty="0" err="1">
                <a:latin typeface="조선일보명조" panose="02030304000000000000" pitchFamily="18" charset="-127"/>
                <a:ea typeface="조선일보명조" panose="02030304000000000000" pitchFamily="18" charset="-127"/>
                <a:cs typeface="조선일보명조" panose="02030304000000000000" pitchFamily="18" charset="-127"/>
              </a:rPr>
              <a:t>number</a:t>
            </a:r>
            <a:r>
              <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rPr>
              <a:t> of </a:t>
            </a:r>
            <a:r>
              <a:rPr lang="ko-KR" altLang="en-US" b="1" dirty="0" err="1">
                <a:latin typeface="조선일보명조" panose="02030304000000000000" pitchFamily="18" charset="-127"/>
                <a:ea typeface="조선일보명조" panose="02030304000000000000" pitchFamily="18" charset="-127"/>
                <a:cs typeface="조선일보명조" panose="02030304000000000000" pitchFamily="18" charset="-127"/>
              </a:rPr>
              <a:t>tweets</a:t>
            </a:r>
            <a:r>
              <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en-US" b="1" dirty="0" err="1">
                <a:latin typeface="조선일보명조" panose="02030304000000000000" pitchFamily="18" charset="-127"/>
                <a:ea typeface="조선일보명조" panose="02030304000000000000" pitchFamily="18" charset="-127"/>
                <a:cs typeface="조선일보명조" panose="02030304000000000000" pitchFamily="18" charset="-127"/>
              </a:rPr>
              <a:t>mentioned</a:t>
            </a:r>
            <a:r>
              <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en-US" b="1" dirty="0" err="1">
                <a:latin typeface="조선일보명조" panose="02030304000000000000" pitchFamily="18" charset="-127"/>
                <a:ea typeface="조선일보명조" panose="02030304000000000000" pitchFamily="18" charset="-127"/>
                <a:cs typeface="조선일보명조" panose="02030304000000000000" pitchFamily="18" charset="-127"/>
              </a:rPr>
              <a:t>by</a:t>
            </a:r>
            <a:r>
              <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en-US" b="1" dirty="0" err="1">
                <a:latin typeface="조선일보명조" panose="02030304000000000000" pitchFamily="18" charset="-127"/>
                <a:ea typeface="조선일보명조" panose="02030304000000000000" pitchFamily="18" charset="-127"/>
                <a:cs typeface="조선일보명조" panose="02030304000000000000" pitchFamily="18" charset="-127"/>
              </a:rPr>
              <a:t>each</a:t>
            </a:r>
            <a:r>
              <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en-US" b="1" dirty="0" err="1">
                <a:latin typeface="조선일보명조" panose="02030304000000000000" pitchFamily="18" charset="-127"/>
                <a:ea typeface="조선일보명조" panose="02030304000000000000" pitchFamily="18" charset="-127"/>
                <a:cs typeface="조선일보명조" panose="02030304000000000000" pitchFamily="18" charset="-127"/>
              </a:rPr>
              <a:t>candidate</a:t>
            </a:r>
            <a:r>
              <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en-US" b="1" dirty="0" err="1">
                <a:latin typeface="조선일보명조" panose="02030304000000000000" pitchFamily="18" charset="-127"/>
                <a:ea typeface="조선일보명조" panose="02030304000000000000" pitchFamily="18" charset="-127"/>
                <a:cs typeface="조선일보명조" panose="02030304000000000000" pitchFamily="18" charset="-127"/>
              </a:rPr>
              <a:t>during</a:t>
            </a:r>
            <a:r>
              <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en-US" b="1" dirty="0" err="1">
                <a:latin typeface="조선일보명조" panose="02030304000000000000" pitchFamily="18" charset="-127"/>
                <a:ea typeface="조선일보명조" panose="02030304000000000000" pitchFamily="18" charset="-127"/>
                <a:cs typeface="조선일보명조" panose="02030304000000000000" pitchFamily="18" charset="-127"/>
              </a:rPr>
              <a:t>the</a:t>
            </a:r>
            <a:r>
              <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rPr>
              <a:t> 19th </a:t>
            </a:r>
            <a:r>
              <a:rPr lang="ko-KR" altLang="en-US" b="1" dirty="0" err="1">
                <a:latin typeface="조선일보명조" panose="02030304000000000000" pitchFamily="18" charset="-127"/>
                <a:ea typeface="조선일보명조" panose="02030304000000000000" pitchFamily="18" charset="-127"/>
                <a:cs typeface="조선일보명조" panose="02030304000000000000" pitchFamily="18" charset="-127"/>
              </a:rPr>
              <a:t>presidential</a:t>
            </a:r>
            <a:r>
              <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en-US" b="1" dirty="0" err="1">
                <a:latin typeface="조선일보명조" panose="02030304000000000000" pitchFamily="18" charset="-127"/>
                <a:ea typeface="조선일보명조" panose="02030304000000000000" pitchFamily="18" charset="-127"/>
                <a:cs typeface="조선일보명조" panose="02030304000000000000" pitchFamily="18" charset="-127"/>
              </a:rPr>
              <a:t>election</a:t>
            </a:r>
            <a:endPar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5" name="슬라이드 번호 개체 틀 4">
            <a:extLst>
              <a:ext uri="{FF2B5EF4-FFF2-40B4-BE49-F238E27FC236}">
                <a16:creationId xmlns:a16="http://schemas.microsoft.com/office/drawing/2014/main" id="{B5D65FA4-ED91-4E79-B77B-B2F445B24FD3}"/>
              </a:ext>
            </a:extLst>
          </p:cNvPr>
          <p:cNvSpPr>
            <a:spLocks noGrp="1"/>
          </p:cNvSpPr>
          <p:nvPr>
            <p:ph type="sldNum" sz="quarter" idx="12"/>
          </p:nvPr>
        </p:nvSpPr>
        <p:spPr/>
        <p:txBody>
          <a:bodyPr/>
          <a:lstStyle/>
          <a:p>
            <a:fld id="{4F2997A9-76DD-44FB-8883-7AC0BC848202}" type="slidenum">
              <a:rPr lang="ko-KR" altLang="en-US" smtClean="0">
                <a:latin typeface="조선일보명조" panose="02030304000000000000" pitchFamily="18" charset="-127"/>
                <a:ea typeface="조선일보명조" panose="02030304000000000000" pitchFamily="18" charset="-127"/>
                <a:cs typeface="조선일보명조" panose="02030304000000000000" pitchFamily="18" charset="-127"/>
              </a:rPr>
              <a:t>25</a:t>
            </a:fld>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0" name="TextBox 9">
            <a:extLst>
              <a:ext uri="{FF2B5EF4-FFF2-40B4-BE49-F238E27FC236}">
                <a16:creationId xmlns:a16="http://schemas.microsoft.com/office/drawing/2014/main" id="{90ADEF6E-4B1B-4789-9C36-602A741A1D74}"/>
              </a:ext>
            </a:extLst>
          </p:cNvPr>
          <p:cNvSpPr txBox="1"/>
          <p:nvPr/>
        </p:nvSpPr>
        <p:spPr>
          <a:xfrm>
            <a:off x="11306909" y="6400413"/>
            <a:ext cx="495649" cy="276999"/>
          </a:xfrm>
          <a:prstGeom prst="rect">
            <a:avLst/>
          </a:prstGeom>
          <a:noFill/>
        </p:spPr>
        <p:txBody>
          <a:bodyPr wrap="none" rtlCol="0">
            <a:spAutoFit/>
          </a:bodyPr>
          <a:lstStyle/>
          <a:p>
            <a:r>
              <a:rPr lang="en-US" altLang="ko-KR" sz="1200">
                <a:latin typeface="조선일보명조" panose="02030304000000000000" pitchFamily="18" charset="-127"/>
                <a:ea typeface="조선일보명조" panose="02030304000000000000" pitchFamily="18" charset="-127"/>
                <a:cs typeface="조선일보명조" panose="02030304000000000000" pitchFamily="18" charset="-127"/>
              </a:rPr>
              <a:t>/ 29 </a:t>
            </a:r>
            <a:endParaRPr lang="ko-KR" altLang="en-US" sz="120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Tree>
    <p:extLst>
      <p:ext uri="{BB962C8B-B14F-4D97-AF65-F5344CB8AC3E}">
        <p14:creationId xmlns:p14="http://schemas.microsoft.com/office/powerpoint/2010/main" val="22928797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C6884EF8-13B8-4906-AFA1-F7D11047E8A5}"/>
              </a:ext>
            </a:extLst>
          </p:cNvPr>
          <p:cNvSpPr/>
          <p:nvPr/>
        </p:nvSpPr>
        <p:spPr>
          <a:xfrm>
            <a:off x="349623" y="432111"/>
            <a:ext cx="125506" cy="8079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8" name="TextBox 7">
            <a:extLst>
              <a:ext uri="{FF2B5EF4-FFF2-40B4-BE49-F238E27FC236}">
                <a16:creationId xmlns:a16="http://schemas.microsoft.com/office/drawing/2014/main" id="{88E709A0-853A-4DCC-908E-0927D452C587}"/>
              </a:ext>
            </a:extLst>
          </p:cNvPr>
          <p:cNvSpPr txBox="1"/>
          <p:nvPr/>
        </p:nvSpPr>
        <p:spPr>
          <a:xfrm>
            <a:off x="475129" y="916859"/>
            <a:ext cx="6861174" cy="338554"/>
          </a:xfrm>
          <a:prstGeom prst="rect">
            <a:avLst/>
          </a:prstGeom>
          <a:noFill/>
        </p:spPr>
        <p:txBody>
          <a:bodyPr wrap="none" rtlCol="0">
            <a:spAutoFit/>
          </a:bodyPr>
          <a:lstStyle/>
          <a:p>
            <a:r>
              <a:rPr lang="en-US" altLang="ko-KR" sz="1600" b="1" dirty="0">
                <a:solidFill>
                  <a:schemeClr val="bg2">
                    <a:lumMod val="75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Twitter keywords Search API based Analysis (The 19th President Election)</a:t>
            </a:r>
          </a:p>
        </p:txBody>
      </p:sp>
      <p:sp>
        <p:nvSpPr>
          <p:cNvPr id="7" name="직사각형 6">
            <a:extLst>
              <a:ext uri="{FF2B5EF4-FFF2-40B4-BE49-F238E27FC236}">
                <a16:creationId xmlns:a16="http://schemas.microsoft.com/office/drawing/2014/main" id="{E06E3CCE-4658-462D-AFFC-6BF0312DA9CC}"/>
              </a:ext>
            </a:extLst>
          </p:cNvPr>
          <p:cNvSpPr/>
          <p:nvPr/>
        </p:nvSpPr>
        <p:spPr>
          <a:xfrm>
            <a:off x="475129" y="333862"/>
            <a:ext cx="7028330" cy="646331"/>
          </a:xfrm>
          <a:prstGeom prst="rect">
            <a:avLst/>
          </a:prstGeom>
        </p:spPr>
        <p:txBody>
          <a:bodyPr wrap="square">
            <a:spAutoFit/>
          </a:bodyPr>
          <a:lstStyle/>
          <a:p>
            <a:r>
              <a:rPr lang="en-US" altLang="ko-KR" sz="3600" b="1" dirty="0">
                <a:latin typeface="조선일보명조" panose="02030304000000000000" pitchFamily="18" charset="-127"/>
                <a:ea typeface="조선일보명조" panose="02030304000000000000" pitchFamily="18" charset="-127"/>
                <a:cs typeface="조선일보명조" panose="02030304000000000000" pitchFamily="18" charset="-127"/>
              </a:rPr>
              <a:t>T-SA: Result</a:t>
            </a:r>
            <a:r>
              <a:rPr lang="en-US" altLang="ko-KR" sz="2400" b="1" dirty="0">
                <a:latin typeface="조선일보명조" panose="02030304000000000000" pitchFamily="18" charset="-127"/>
                <a:ea typeface="조선일보명조" panose="02030304000000000000" pitchFamily="18" charset="-127"/>
                <a:cs typeface="조선일보명조" panose="02030304000000000000" pitchFamily="18" charset="-127"/>
              </a:rPr>
              <a:t> (Visualization)</a:t>
            </a:r>
            <a:endParaRPr lang="ko-KR" altLang="en-US" sz="24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1" name="직사각형 10">
            <a:extLst>
              <a:ext uri="{FF2B5EF4-FFF2-40B4-BE49-F238E27FC236}">
                <a16:creationId xmlns:a16="http://schemas.microsoft.com/office/drawing/2014/main" id="{4357CEAF-3E5D-46A5-9CA1-0EEE5D69336C}"/>
              </a:ext>
            </a:extLst>
          </p:cNvPr>
          <p:cNvSpPr/>
          <p:nvPr/>
        </p:nvSpPr>
        <p:spPr>
          <a:xfrm>
            <a:off x="248640" y="1338273"/>
            <a:ext cx="10148932" cy="369332"/>
          </a:xfrm>
          <a:prstGeom prst="rect">
            <a:avLst/>
          </a:prstGeom>
        </p:spPr>
        <p:txBody>
          <a:bodyPr wrap="none">
            <a:spAutoFit/>
          </a:bodyPr>
          <a:lstStyle/>
          <a:p>
            <a:r>
              <a:rPr lang="en-US" altLang="ko-KR" b="1" dirty="0">
                <a:latin typeface="조선일보명조" panose="02030304000000000000" pitchFamily="18" charset="-127"/>
                <a:ea typeface="조선일보명조" panose="02030304000000000000" pitchFamily="18" charset="-127"/>
                <a:cs typeface="조선일보명조" panose="02030304000000000000" pitchFamily="18" charset="-127"/>
              </a:rPr>
              <a:t>Execution of T-SA number 51~53, Tweets and The percentage of votes based on visualization analysis</a:t>
            </a:r>
            <a:endPar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pic>
        <p:nvPicPr>
          <p:cNvPr id="9" name="그림 8" descr="텍스트, 지도이(가) 표시된 사진&#10;&#10;자동 생성된 설명">
            <a:extLst>
              <a:ext uri="{FF2B5EF4-FFF2-40B4-BE49-F238E27FC236}">
                <a16:creationId xmlns:a16="http://schemas.microsoft.com/office/drawing/2014/main" id="{CE9AD5E9-1970-4B28-96ED-58F62F1E62F4}"/>
              </a:ext>
            </a:extLst>
          </p:cNvPr>
          <p:cNvPicPr>
            <a:picLocks noChangeAspect="1"/>
          </p:cNvPicPr>
          <p:nvPr/>
        </p:nvPicPr>
        <p:blipFill rotWithShape="1">
          <a:blip r:embed="rId3">
            <a:extLst>
              <a:ext uri="{28A0092B-C50C-407E-A947-70E740481C1C}">
                <a14:useLocalDpi xmlns:a14="http://schemas.microsoft.com/office/drawing/2010/main" val="0"/>
              </a:ext>
            </a:extLst>
          </a:blip>
          <a:srcRect t="19087" b="19314"/>
          <a:stretch/>
        </p:blipFill>
        <p:spPr>
          <a:xfrm>
            <a:off x="1596017" y="2622176"/>
            <a:ext cx="8812306" cy="2951630"/>
          </a:xfrm>
          <a:prstGeom prst="rect">
            <a:avLst/>
          </a:prstGeom>
        </p:spPr>
      </p:pic>
      <p:sp>
        <p:nvSpPr>
          <p:cNvPr id="2" name="직사각형 1">
            <a:extLst>
              <a:ext uri="{FF2B5EF4-FFF2-40B4-BE49-F238E27FC236}">
                <a16:creationId xmlns:a16="http://schemas.microsoft.com/office/drawing/2014/main" id="{0484A4A5-ADB0-4380-8BEB-D08DAB45E6CB}"/>
              </a:ext>
            </a:extLst>
          </p:cNvPr>
          <p:cNvSpPr/>
          <p:nvPr/>
        </p:nvSpPr>
        <p:spPr>
          <a:xfrm>
            <a:off x="3700472" y="6256475"/>
            <a:ext cx="4237057" cy="369332"/>
          </a:xfrm>
          <a:prstGeom prst="rect">
            <a:avLst/>
          </a:prstGeom>
        </p:spPr>
        <p:txBody>
          <a:bodyPr wrap="none">
            <a:spAutoFit/>
          </a:bodyPr>
          <a:lstStyle/>
          <a:p>
            <a:r>
              <a:rPr lang="ko-KR" altLang="en-US" b="1" dirty="0" err="1">
                <a:latin typeface="조선일보명조" panose="02030304000000000000" pitchFamily="18" charset="-127"/>
                <a:ea typeface="조선일보명조" panose="02030304000000000000" pitchFamily="18" charset="-127"/>
                <a:cs typeface="조선일보명조" panose="02030304000000000000" pitchFamily="18" charset="-127"/>
              </a:rPr>
              <a:t>As</a:t>
            </a:r>
            <a:r>
              <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en-US" b="1" dirty="0" err="1">
                <a:latin typeface="조선일보명조" panose="02030304000000000000" pitchFamily="18" charset="-127"/>
                <a:ea typeface="조선일보명조" panose="02030304000000000000" pitchFamily="18" charset="-127"/>
                <a:cs typeface="조선일보명조" panose="02030304000000000000" pitchFamily="18" charset="-127"/>
              </a:rPr>
              <a:t>a</a:t>
            </a:r>
            <a:r>
              <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en-US" b="1" dirty="0" err="1">
                <a:latin typeface="조선일보명조" panose="02030304000000000000" pitchFamily="18" charset="-127"/>
                <a:ea typeface="조선일보명조" panose="02030304000000000000" pitchFamily="18" charset="-127"/>
                <a:cs typeface="조선일보명조" panose="02030304000000000000" pitchFamily="18" charset="-127"/>
              </a:rPr>
              <a:t>result</a:t>
            </a:r>
            <a:r>
              <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en-US" b="1" dirty="0" err="1">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the</a:t>
            </a:r>
            <a:r>
              <a:rPr lang="ko-KR" altLang="en-US" b="1" dirty="0">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en-US" b="1" dirty="0" err="1">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two</a:t>
            </a:r>
            <a:r>
              <a:rPr lang="ko-KR" altLang="en-US" b="1" dirty="0">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en-US" b="1" dirty="0" err="1">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indicators</a:t>
            </a:r>
            <a:r>
              <a:rPr lang="ko-KR" altLang="en-US" b="1" dirty="0">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en-US" b="1" dirty="0" err="1">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are</a:t>
            </a:r>
            <a:r>
              <a:rPr lang="ko-KR" altLang="en-US" b="1" dirty="0">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en-US" b="1" dirty="0" err="1">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similar</a:t>
            </a:r>
            <a:r>
              <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rPr>
              <a:t>.</a:t>
            </a:r>
          </a:p>
        </p:txBody>
      </p:sp>
      <p:sp>
        <p:nvSpPr>
          <p:cNvPr id="3" name="직사각형 2">
            <a:extLst>
              <a:ext uri="{FF2B5EF4-FFF2-40B4-BE49-F238E27FC236}">
                <a16:creationId xmlns:a16="http://schemas.microsoft.com/office/drawing/2014/main" id="{6DA8BFAE-826B-4C84-82CF-E10B421619A3}"/>
              </a:ext>
            </a:extLst>
          </p:cNvPr>
          <p:cNvSpPr/>
          <p:nvPr/>
        </p:nvSpPr>
        <p:spPr>
          <a:xfrm>
            <a:off x="1493743" y="5573806"/>
            <a:ext cx="9204511" cy="646331"/>
          </a:xfrm>
          <a:prstGeom prst="rect">
            <a:avLst/>
          </a:prstGeom>
        </p:spPr>
        <p:txBody>
          <a:bodyPr wrap="square">
            <a:spAutoFit/>
          </a:bodyPr>
          <a:lstStyle/>
          <a:p>
            <a:pPr algn="ctr"/>
            <a:r>
              <a:rPr lang="ko-KR" altLang="en-US" b="1" dirty="0" err="1">
                <a:latin typeface="조선일보명조" panose="02030304000000000000" pitchFamily="18" charset="-127"/>
                <a:ea typeface="조선일보명조" panose="02030304000000000000" pitchFamily="18" charset="-127"/>
                <a:cs typeface="조선일보명조" panose="02030304000000000000" pitchFamily="18" charset="-127"/>
              </a:rPr>
              <a:t>You</a:t>
            </a:r>
            <a:r>
              <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en-US" b="1" dirty="0" err="1">
                <a:latin typeface="조선일보명조" panose="02030304000000000000" pitchFamily="18" charset="-127"/>
                <a:ea typeface="조선일보명조" panose="02030304000000000000" pitchFamily="18" charset="-127"/>
                <a:cs typeface="조선일보명조" panose="02030304000000000000" pitchFamily="18" charset="-127"/>
              </a:rPr>
              <a:t>can</a:t>
            </a:r>
            <a:r>
              <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en-US" b="1" dirty="0" err="1">
                <a:latin typeface="조선일보명조" panose="02030304000000000000" pitchFamily="18" charset="-127"/>
                <a:ea typeface="조선일보명조" panose="02030304000000000000" pitchFamily="18" charset="-127"/>
                <a:cs typeface="조선일보명조" panose="02030304000000000000" pitchFamily="18" charset="-127"/>
              </a:rPr>
              <a:t>see</a:t>
            </a:r>
            <a:r>
              <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en-US" b="1" dirty="0" err="1">
                <a:latin typeface="조선일보명조" panose="02030304000000000000" pitchFamily="18" charset="-127"/>
                <a:ea typeface="조선일보명조" panose="02030304000000000000" pitchFamily="18" charset="-127"/>
                <a:cs typeface="조선일보명조" panose="02030304000000000000" pitchFamily="18" charset="-127"/>
              </a:rPr>
              <a:t>the</a:t>
            </a:r>
            <a:r>
              <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en-US" b="1" dirty="0" err="1">
                <a:latin typeface="조선일보명조" panose="02030304000000000000" pitchFamily="18" charset="-127"/>
                <a:ea typeface="조선일보명조" panose="02030304000000000000" pitchFamily="18" charset="-127"/>
                <a:cs typeface="조선일보명조" panose="02030304000000000000" pitchFamily="18" charset="-127"/>
              </a:rPr>
              <a:t>correlation</a:t>
            </a:r>
            <a:r>
              <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en-US" b="1" dirty="0" err="1">
                <a:latin typeface="조선일보명조" panose="02030304000000000000" pitchFamily="18" charset="-127"/>
                <a:ea typeface="조선일보명조" panose="02030304000000000000" pitchFamily="18" charset="-127"/>
                <a:cs typeface="조선일보명조" panose="02030304000000000000" pitchFamily="18" charset="-127"/>
              </a:rPr>
              <a:t>between</a:t>
            </a:r>
            <a:r>
              <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en-US" b="1" dirty="0" err="1">
                <a:latin typeface="조선일보명조" panose="02030304000000000000" pitchFamily="18" charset="-127"/>
                <a:ea typeface="조선일보명조" panose="02030304000000000000" pitchFamily="18" charset="-127"/>
                <a:cs typeface="조선일보명조" panose="02030304000000000000" pitchFamily="18" charset="-127"/>
              </a:rPr>
              <a:t>the</a:t>
            </a:r>
            <a:r>
              <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en-US" b="1" dirty="0" err="1">
                <a:latin typeface="조선일보명조" panose="02030304000000000000" pitchFamily="18" charset="-127"/>
                <a:ea typeface="조선일보명조" panose="02030304000000000000" pitchFamily="18" charset="-127"/>
                <a:cs typeface="조선일보명조" panose="02030304000000000000" pitchFamily="18" charset="-127"/>
              </a:rPr>
              <a:t>top</a:t>
            </a:r>
            <a:r>
              <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en-US" b="1" dirty="0" err="1">
                <a:latin typeface="조선일보명조" panose="02030304000000000000" pitchFamily="18" charset="-127"/>
                <a:ea typeface="조선일보명조" panose="02030304000000000000" pitchFamily="18" charset="-127"/>
                <a:cs typeface="조선일보명조" panose="02030304000000000000" pitchFamily="18" charset="-127"/>
              </a:rPr>
              <a:t>five</a:t>
            </a:r>
            <a:r>
              <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en-US" b="1" dirty="0" err="1">
                <a:latin typeface="조선일보명조" panose="02030304000000000000" pitchFamily="18" charset="-127"/>
                <a:ea typeface="조선일보명조" panose="02030304000000000000" pitchFamily="18" charset="-127"/>
                <a:cs typeface="조선일보명조" panose="02030304000000000000" pitchFamily="18" charset="-127"/>
              </a:rPr>
              <a:t>candidates</a:t>
            </a:r>
            <a:r>
              <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rPr>
              <a:t> and </a:t>
            </a:r>
            <a:r>
              <a:rPr lang="ko-KR" altLang="en-US" b="1" dirty="0" err="1">
                <a:latin typeface="조선일보명조" panose="02030304000000000000" pitchFamily="18" charset="-127"/>
                <a:ea typeface="조선일보명조" panose="02030304000000000000" pitchFamily="18" charset="-127"/>
                <a:cs typeface="조선일보명조" panose="02030304000000000000" pitchFamily="18" charset="-127"/>
              </a:rPr>
              <a:t>the</a:t>
            </a:r>
            <a:r>
              <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en-US" b="1" dirty="0" err="1">
                <a:latin typeface="조선일보명조" panose="02030304000000000000" pitchFamily="18" charset="-127"/>
                <a:ea typeface="조선일보명조" panose="02030304000000000000" pitchFamily="18" charset="-127"/>
                <a:cs typeface="조선일보명조" panose="02030304000000000000" pitchFamily="18" charset="-127"/>
              </a:rPr>
              <a:t>actual</a:t>
            </a:r>
            <a:r>
              <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en-US" b="1" dirty="0" err="1">
                <a:latin typeface="조선일보명조" panose="02030304000000000000" pitchFamily="18" charset="-127"/>
                <a:ea typeface="조선일보명조" panose="02030304000000000000" pitchFamily="18" charset="-127"/>
                <a:cs typeface="조선일보명조" panose="02030304000000000000" pitchFamily="18" charset="-127"/>
              </a:rPr>
              <a:t>rate</a:t>
            </a:r>
            <a:endParaRPr lang="en-US" altLang="ko-KR" b="1" dirty="0">
              <a:latin typeface="조선일보명조" panose="02030304000000000000" pitchFamily="18" charset="-127"/>
              <a:ea typeface="조선일보명조" panose="02030304000000000000" pitchFamily="18" charset="-127"/>
              <a:cs typeface="조선일보명조" panose="02030304000000000000" pitchFamily="18" charset="-127"/>
            </a:endParaRPr>
          </a:p>
          <a:p>
            <a:pPr algn="ctr"/>
            <a:r>
              <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rPr>
              <a:t> of </a:t>
            </a:r>
            <a:r>
              <a:rPr lang="ko-KR" altLang="en-US" b="1" dirty="0" err="1">
                <a:latin typeface="조선일보명조" panose="02030304000000000000" pitchFamily="18" charset="-127"/>
                <a:ea typeface="조선일보명조" panose="02030304000000000000" pitchFamily="18" charset="-127"/>
                <a:cs typeface="조선일보명조" panose="02030304000000000000" pitchFamily="18" charset="-127"/>
              </a:rPr>
              <a:t>voting</a:t>
            </a:r>
            <a:r>
              <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en-US" b="1" dirty="0" err="1">
                <a:latin typeface="조선일보명조" panose="02030304000000000000" pitchFamily="18" charset="-127"/>
                <a:ea typeface="조선일보명조" panose="02030304000000000000" pitchFamily="18" charset="-127"/>
                <a:cs typeface="조선일보명조" panose="02030304000000000000" pitchFamily="18" charset="-127"/>
              </a:rPr>
              <a:t>during</a:t>
            </a:r>
            <a:r>
              <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en-US" b="1" dirty="0" err="1">
                <a:latin typeface="조선일보명조" panose="02030304000000000000" pitchFamily="18" charset="-127"/>
                <a:ea typeface="조선일보명조" panose="02030304000000000000" pitchFamily="18" charset="-127"/>
                <a:cs typeface="조선일보명조" panose="02030304000000000000" pitchFamily="18" charset="-127"/>
              </a:rPr>
              <a:t>the</a:t>
            </a:r>
            <a:r>
              <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en-US" b="1" dirty="0" err="1">
                <a:latin typeface="조선일보명조" panose="02030304000000000000" pitchFamily="18" charset="-127"/>
                <a:ea typeface="조선일보명조" panose="02030304000000000000" pitchFamily="18" charset="-127"/>
                <a:cs typeface="조선일보명조" panose="02030304000000000000" pitchFamily="18" charset="-127"/>
              </a:rPr>
              <a:t>election</a:t>
            </a:r>
            <a:r>
              <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en-US" b="1" dirty="0" err="1">
                <a:latin typeface="조선일보명조" panose="02030304000000000000" pitchFamily="18" charset="-127"/>
                <a:ea typeface="조선일보명조" panose="02030304000000000000" pitchFamily="18" charset="-127"/>
                <a:cs typeface="조선일보명조" panose="02030304000000000000" pitchFamily="18" charset="-127"/>
              </a:rPr>
              <a:t>period</a:t>
            </a:r>
            <a:r>
              <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rPr>
              <a:t>.</a:t>
            </a:r>
          </a:p>
        </p:txBody>
      </p:sp>
      <p:sp>
        <p:nvSpPr>
          <p:cNvPr id="10" name="직사각형 9">
            <a:extLst>
              <a:ext uri="{FF2B5EF4-FFF2-40B4-BE49-F238E27FC236}">
                <a16:creationId xmlns:a16="http://schemas.microsoft.com/office/drawing/2014/main" id="{C26C3AFC-D1CC-4ED1-A095-45AD350BEB1F}"/>
              </a:ext>
            </a:extLst>
          </p:cNvPr>
          <p:cNvSpPr/>
          <p:nvPr/>
        </p:nvSpPr>
        <p:spPr>
          <a:xfrm>
            <a:off x="2680354" y="1849798"/>
            <a:ext cx="6643631" cy="400110"/>
          </a:xfrm>
          <a:prstGeom prst="rect">
            <a:avLst/>
          </a:prstGeom>
        </p:spPr>
        <p:txBody>
          <a:bodyPr wrap="square">
            <a:spAutoFit/>
          </a:bodyPr>
          <a:lstStyle/>
          <a:p>
            <a:r>
              <a:rPr lang="en-US" altLang="ko-KR" sz="2000" b="1" dirty="0">
                <a:latin typeface="조선일보명조" panose="02030304000000000000" pitchFamily="18" charset="-127"/>
                <a:ea typeface="조선일보명조" panose="02030304000000000000" pitchFamily="18" charset="-127"/>
                <a:cs typeface="조선일보명조" panose="02030304000000000000" pitchFamily="18" charset="-127"/>
              </a:rPr>
              <a:t>Top 5 Candidate Tweets Referenced and Actual Vote</a:t>
            </a:r>
            <a:endParaRPr lang="ko-KR" altLang="en-US" sz="20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2" name="직사각형 11">
            <a:extLst>
              <a:ext uri="{FF2B5EF4-FFF2-40B4-BE49-F238E27FC236}">
                <a16:creationId xmlns:a16="http://schemas.microsoft.com/office/drawing/2014/main" id="{D87DDA3E-AD71-4F7E-AFD3-8E782F63801E}"/>
              </a:ext>
            </a:extLst>
          </p:cNvPr>
          <p:cNvSpPr/>
          <p:nvPr/>
        </p:nvSpPr>
        <p:spPr>
          <a:xfrm>
            <a:off x="3125149" y="2335997"/>
            <a:ext cx="1415772" cy="276999"/>
          </a:xfrm>
          <a:prstGeom prst="rect">
            <a:avLst/>
          </a:prstGeom>
        </p:spPr>
        <p:txBody>
          <a:bodyPr wrap="none">
            <a:spAutoFit/>
          </a:bodyPr>
          <a:lstStyle/>
          <a:p>
            <a:r>
              <a:rPr lang="en-US" altLang="ko-KR" sz="1200" b="1" dirty="0">
                <a:latin typeface="조선일보명조" panose="02030304000000000000" pitchFamily="18" charset="-127"/>
                <a:ea typeface="조선일보명조" panose="02030304000000000000" pitchFamily="18" charset="-127"/>
                <a:cs typeface="조선일보명조" panose="02030304000000000000" pitchFamily="18" charset="-127"/>
              </a:rPr>
              <a:t>Tweets Referenced</a:t>
            </a:r>
            <a:endParaRPr lang="ko-KR" altLang="en-US" sz="12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3" name="직사각형 12">
            <a:extLst>
              <a:ext uri="{FF2B5EF4-FFF2-40B4-BE49-F238E27FC236}">
                <a16:creationId xmlns:a16="http://schemas.microsoft.com/office/drawing/2014/main" id="{35737F6F-74D4-4612-AC02-4A916220B81A}"/>
              </a:ext>
            </a:extLst>
          </p:cNvPr>
          <p:cNvSpPr/>
          <p:nvPr/>
        </p:nvSpPr>
        <p:spPr>
          <a:xfrm>
            <a:off x="7691718" y="2301990"/>
            <a:ext cx="933269" cy="276999"/>
          </a:xfrm>
          <a:prstGeom prst="rect">
            <a:avLst/>
          </a:prstGeom>
        </p:spPr>
        <p:txBody>
          <a:bodyPr wrap="none">
            <a:spAutoFit/>
          </a:bodyPr>
          <a:lstStyle/>
          <a:p>
            <a:r>
              <a:rPr lang="en-US" altLang="ko-KR" sz="1200" b="1" dirty="0">
                <a:latin typeface="조선일보명조" panose="02030304000000000000" pitchFamily="18" charset="-127"/>
                <a:ea typeface="조선일보명조" panose="02030304000000000000" pitchFamily="18" charset="-127"/>
                <a:cs typeface="조선일보명조" panose="02030304000000000000" pitchFamily="18" charset="-127"/>
              </a:rPr>
              <a:t>Actual Vote</a:t>
            </a:r>
            <a:endParaRPr lang="ko-KR" altLang="en-US" sz="12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5" name="슬라이드 번호 개체 틀 4">
            <a:extLst>
              <a:ext uri="{FF2B5EF4-FFF2-40B4-BE49-F238E27FC236}">
                <a16:creationId xmlns:a16="http://schemas.microsoft.com/office/drawing/2014/main" id="{4D9F2FD0-B4C7-4AC8-A312-E023B8F68FA4}"/>
              </a:ext>
            </a:extLst>
          </p:cNvPr>
          <p:cNvSpPr>
            <a:spLocks noGrp="1"/>
          </p:cNvSpPr>
          <p:nvPr>
            <p:ph type="sldNum" sz="quarter" idx="12"/>
          </p:nvPr>
        </p:nvSpPr>
        <p:spPr/>
        <p:txBody>
          <a:bodyPr/>
          <a:lstStyle/>
          <a:p>
            <a:fld id="{4F2997A9-76DD-44FB-8883-7AC0BC848202}" type="slidenum">
              <a:rPr lang="ko-KR" altLang="en-US" smtClean="0">
                <a:latin typeface="조선일보명조" panose="02030304000000000000" pitchFamily="18" charset="-127"/>
                <a:ea typeface="조선일보명조" panose="02030304000000000000" pitchFamily="18" charset="-127"/>
                <a:cs typeface="조선일보명조" panose="02030304000000000000" pitchFamily="18" charset="-127"/>
              </a:rPr>
              <a:t>26</a:t>
            </a:fld>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4" name="TextBox 13">
            <a:extLst>
              <a:ext uri="{FF2B5EF4-FFF2-40B4-BE49-F238E27FC236}">
                <a16:creationId xmlns:a16="http://schemas.microsoft.com/office/drawing/2014/main" id="{CE8F1EEA-3070-4BBB-B319-B39E30A95D5A}"/>
              </a:ext>
            </a:extLst>
          </p:cNvPr>
          <p:cNvSpPr txBox="1"/>
          <p:nvPr/>
        </p:nvSpPr>
        <p:spPr>
          <a:xfrm>
            <a:off x="11306909" y="6400413"/>
            <a:ext cx="495649" cy="276999"/>
          </a:xfrm>
          <a:prstGeom prst="rect">
            <a:avLst/>
          </a:prstGeom>
          <a:noFill/>
        </p:spPr>
        <p:txBody>
          <a:bodyPr wrap="none" rtlCol="0">
            <a:spAutoFit/>
          </a:bodyPr>
          <a:lstStyle/>
          <a:p>
            <a:r>
              <a:rPr lang="en-US" altLang="ko-KR" sz="1200">
                <a:latin typeface="조선일보명조" panose="02030304000000000000" pitchFamily="18" charset="-127"/>
                <a:ea typeface="조선일보명조" panose="02030304000000000000" pitchFamily="18" charset="-127"/>
                <a:cs typeface="조선일보명조" panose="02030304000000000000" pitchFamily="18" charset="-127"/>
              </a:rPr>
              <a:t>/ 29 </a:t>
            </a:r>
            <a:endParaRPr lang="ko-KR" altLang="en-US" sz="120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Tree>
    <p:extLst>
      <p:ext uri="{BB962C8B-B14F-4D97-AF65-F5344CB8AC3E}">
        <p14:creationId xmlns:p14="http://schemas.microsoft.com/office/powerpoint/2010/main" val="40698272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C6884EF8-13B8-4906-AFA1-F7D11047E8A5}"/>
              </a:ext>
            </a:extLst>
          </p:cNvPr>
          <p:cNvSpPr/>
          <p:nvPr/>
        </p:nvSpPr>
        <p:spPr>
          <a:xfrm>
            <a:off x="349623" y="432111"/>
            <a:ext cx="125506" cy="8079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8" name="TextBox 7">
            <a:extLst>
              <a:ext uri="{FF2B5EF4-FFF2-40B4-BE49-F238E27FC236}">
                <a16:creationId xmlns:a16="http://schemas.microsoft.com/office/drawing/2014/main" id="{88E709A0-853A-4DCC-908E-0927D452C587}"/>
              </a:ext>
            </a:extLst>
          </p:cNvPr>
          <p:cNvSpPr txBox="1"/>
          <p:nvPr/>
        </p:nvSpPr>
        <p:spPr>
          <a:xfrm>
            <a:off x="475129" y="916859"/>
            <a:ext cx="6861174" cy="338554"/>
          </a:xfrm>
          <a:prstGeom prst="rect">
            <a:avLst/>
          </a:prstGeom>
          <a:noFill/>
        </p:spPr>
        <p:txBody>
          <a:bodyPr wrap="none" rtlCol="0">
            <a:spAutoFit/>
          </a:bodyPr>
          <a:lstStyle/>
          <a:p>
            <a:r>
              <a:rPr lang="en-US" altLang="ko-KR" sz="1600" b="1" dirty="0">
                <a:solidFill>
                  <a:schemeClr val="bg2">
                    <a:lumMod val="75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Twitter keywords Search API based Analysis (The 19th President Election)</a:t>
            </a:r>
          </a:p>
        </p:txBody>
      </p:sp>
      <p:sp>
        <p:nvSpPr>
          <p:cNvPr id="7" name="직사각형 6">
            <a:extLst>
              <a:ext uri="{FF2B5EF4-FFF2-40B4-BE49-F238E27FC236}">
                <a16:creationId xmlns:a16="http://schemas.microsoft.com/office/drawing/2014/main" id="{E06E3CCE-4658-462D-AFFC-6BF0312DA9CC}"/>
              </a:ext>
            </a:extLst>
          </p:cNvPr>
          <p:cNvSpPr/>
          <p:nvPr/>
        </p:nvSpPr>
        <p:spPr>
          <a:xfrm>
            <a:off x="475129" y="333862"/>
            <a:ext cx="7028330" cy="646331"/>
          </a:xfrm>
          <a:prstGeom prst="rect">
            <a:avLst/>
          </a:prstGeom>
        </p:spPr>
        <p:txBody>
          <a:bodyPr wrap="square">
            <a:spAutoFit/>
          </a:bodyPr>
          <a:lstStyle/>
          <a:p>
            <a:r>
              <a:rPr lang="en-US" altLang="ko-KR" sz="3600" b="1" dirty="0">
                <a:latin typeface="조선일보명조" panose="02030304000000000000" pitchFamily="18" charset="-127"/>
                <a:ea typeface="조선일보명조" panose="02030304000000000000" pitchFamily="18" charset="-127"/>
                <a:cs typeface="조선일보명조" panose="02030304000000000000" pitchFamily="18" charset="-127"/>
              </a:rPr>
              <a:t>T-SA: Conclusion</a:t>
            </a:r>
            <a:endParaRPr lang="ko-KR" altLang="en-US" sz="24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5" name="슬라이드 번호 개체 틀 4">
            <a:extLst>
              <a:ext uri="{FF2B5EF4-FFF2-40B4-BE49-F238E27FC236}">
                <a16:creationId xmlns:a16="http://schemas.microsoft.com/office/drawing/2014/main" id="{0103BC1E-3507-4401-862E-AD069BCDF177}"/>
              </a:ext>
            </a:extLst>
          </p:cNvPr>
          <p:cNvSpPr>
            <a:spLocks noGrp="1"/>
          </p:cNvSpPr>
          <p:nvPr>
            <p:ph type="sldNum" sz="quarter" idx="12"/>
          </p:nvPr>
        </p:nvSpPr>
        <p:spPr/>
        <p:txBody>
          <a:bodyPr/>
          <a:lstStyle/>
          <a:p>
            <a:fld id="{4F2997A9-76DD-44FB-8883-7AC0BC848202}" type="slidenum">
              <a:rPr lang="ko-KR" altLang="en-US" smtClean="0">
                <a:latin typeface="조선일보명조" panose="02030304000000000000" pitchFamily="18" charset="-127"/>
                <a:ea typeface="조선일보명조" panose="02030304000000000000" pitchFamily="18" charset="-127"/>
                <a:cs typeface="조선일보명조" panose="02030304000000000000" pitchFamily="18" charset="-127"/>
              </a:rPr>
              <a:t>27</a:t>
            </a:fld>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0" name="직사각형 9">
            <a:extLst>
              <a:ext uri="{FF2B5EF4-FFF2-40B4-BE49-F238E27FC236}">
                <a16:creationId xmlns:a16="http://schemas.microsoft.com/office/drawing/2014/main" id="{22D32AA7-E8A4-4666-A46D-1BCC3337FCD9}"/>
              </a:ext>
            </a:extLst>
          </p:cNvPr>
          <p:cNvSpPr/>
          <p:nvPr/>
        </p:nvSpPr>
        <p:spPr>
          <a:xfrm>
            <a:off x="349623" y="1563190"/>
            <a:ext cx="11273258" cy="2328843"/>
          </a:xfrm>
          <a:prstGeom prst="rect">
            <a:avLst/>
          </a:prstGeom>
        </p:spPr>
        <p:txBody>
          <a:bodyPr wrap="square">
            <a:spAutoFit/>
          </a:bodyPr>
          <a:lstStyle/>
          <a:p>
            <a:pPr>
              <a:lnSpc>
                <a:spcPct val="107000"/>
              </a:lnSpc>
            </a:pPr>
            <a:r>
              <a:rPr lang="en-US" altLang="ko-KR" sz="2400" b="1" kern="100" dirty="0">
                <a:latin typeface="조선일보명조" panose="02030304000000000000" pitchFamily="18" charset="-127"/>
                <a:ea typeface="조선일보명조" panose="02030304000000000000" pitchFamily="18" charset="-127"/>
                <a:cs typeface="조선일보명조" panose="02030304000000000000" pitchFamily="18" charset="-127"/>
              </a:rPr>
              <a:t>Expectation Effectiveness</a:t>
            </a:r>
          </a:p>
          <a:p>
            <a:pPr>
              <a:lnSpc>
                <a:spcPct val="107000"/>
              </a:lnSpc>
            </a:pPr>
            <a:r>
              <a:rPr lang="en-US" altLang="ko-KR" kern="100" dirty="0">
                <a:latin typeface="조선일보명조" panose="02030304000000000000" pitchFamily="18" charset="-127"/>
                <a:ea typeface="조선일보명조" panose="02030304000000000000" pitchFamily="18" charset="-127"/>
                <a:cs typeface="조선일보명조" panose="02030304000000000000" pitchFamily="18" charset="-127"/>
              </a:rPr>
              <a:t>The 19th presidential election can confirm </a:t>
            </a:r>
            <a:r>
              <a:rPr lang="en-US" altLang="ko-KR" kern="100" dirty="0">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a similar pattern of tweets and actual voter turnout</a:t>
            </a:r>
            <a:r>
              <a:rPr lang="en-US" altLang="ko-KR" kern="100" dirty="0">
                <a:latin typeface="조선일보명조" panose="02030304000000000000" pitchFamily="18" charset="-127"/>
                <a:ea typeface="조선일보명조" panose="02030304000000000000" pitchFamily="18" charset="-127"/>
                <a:cs typeface="조선일보명조" panose="02030304000000000000" pitchFamily="18" charset="-127"/>
              </a:rPr>
              <a:t>.</a:t>
            </a:r>
          </a:p>
          <a:p>
            <a:pPr>
              <a:lnSpc>
                <a:spcPct val="107000"/>
              </a:lnSpc>
            </a:pPr>
            <a:r>
              <a:rPr lang="en-US" altLang="ko-KR" kern="100" dirty="0">
                <a:latin typeface="조선일보명조" panose="02030304000000000000" pitchFamily="18" charset="-127"/>
                <a:ea typeface="조선일보명조" panose="02030304000000000000" pitchFamily="18" charset="-127"/>
                <a:cs typeface="조선일보명조" panose="02030304000000000000" pitchFamily="18" charset="-127"/>
              </a:rPr>
              <a:t>As a result, we hope that the next presidential election will be able to predict the president-elect based on this.</a:t>
            </a:r>
          </a:p>
          <a:p>
            <a:pPr>
              <a:lnSpc>
                <a:spcPct val="107000"/>
              </a:lnSpc>
            </a:pPr>
            <a:endParaRPr lang="en-US" altLang="ko-KR" kern="100" dirty="0">
              <a:latin typeface="조선일보명조" panose="02030304000000000000" pitchFamily="18" charset="-127"/>
              <a:ea typeface="조선일보명조" panose="02030304000000000000" pitchFamily="18" charset="-127"/>
              <a:cs typeface="조선일보명조" panose="02030304000000000000" pitchFamily="18" charset="-127"/>
            </a:endParaRPr>
          </a:p>
          <a:p>
            <a:pPr>
              <a:lnSpc>
                <a:spcPct val="107000"/>
              </a:lnSpc>
            </a:pPr>
            <a:r>
              <a:rPr lang="en-US" altLang="ko-KR" sz="2400" b="1" kern="100" dirty="0">
                <a:latin typeface="조선일보명조" panose="02030304000000000000" pitchFamily="18" charset="-127"/>
                <a:ea typeface="조선일보명조" panose="02030304000000000000" pitchFamily="18" charset="-127"/>
                <a:cs typeface="조선일보명조" panose="02030304000000000000" pitchFamily="18" charset="-127"/>
              </a:rPr>
              <a:t>Future plans.</a:t>
            </a:r>
          </a:p>
          <a:p>
            <a:pPr>
              <a:lnSpc>
                <a:spcPct val="107000"/>
              </a:lnSpc>
            </a:pPr>
            <a:r>
              <a:rPr lang="en-US" altLang="ko-KR" kern="100" dirty="0">
                <a:latin typeface="조선일보명조" panose="02030304000000000000" pitchFamily="18" charset="-127"/>
                <a:ea typeface="조선일보명조" panose="02030304000000000000" pitchFamily="18" charset="-127"/>
                <a:cs typeface="조선일보명조" panose="02030304000000000000" pitchFamily="18" charset="-127"/>
              </a:rPr>
              <a:t>1. We will be apply to other elections to raise the accuracy of the project.</a:t>
            </a:r>
          </a:p>
          <a:p>
            <a:pPr>
              <a:lnSpc>
                <a:spcPct val="107000"/>
              </a:lnSpc>
            </a:pPr>
            <a:r>
              <a:rPr lang="en-US" altLang="ko-KR" kern="100" dirty="0">
                <a:latin typeface="조선일보명조" panose="02030304000000000000" pitchFamily="18" charset="-127"/>
                <a:ea typeface="조선일보명조" panose="02030304000000000000" pitchFamily="18" charset="-127"/>
                <a:cs typeface="조선일보명조" panose="02030304000000000000" pitchFamily="18" charset="-127"/>
              </a:rPr>
              <a:t>2. We will collect and apply the pre-election data to see how it affects the outcome.</a:t>
            </a:r>
            <a:endParaRPr lang="en-US" altLang="ko-KR" kern="100" dirty="0" err="1">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9" name="TextBox 8">
            <a:extLst>
              <a:ext uri="{FF2B5EF4-FFF2-40B4-BE49-F238E27FC236}">
                <a16:creationId xmlns:a16="http://schemas.microsoft.com/office/drawing/2014/main" id="{8F5E7ABF-CDE5-4B52-8F69-42E643190B57}"/>
              </a:ext>
            </a:extLst>
          </p:cNvPr>
          <p:cNvSpPr txBox="1"/>
          <p:nvPr/>
        </p:nvSpPr>
        <p:spPr>
          <a:xfrm>
            <a:off x="11306909" y="6400413"/>
            <a:ext cx="495649" cy="276999"/>
          </a:xfrm>
          <a:prstGeom prst="rect">
            <a:avLst/>
          </a:prstGeom>
          <a:noFill/>
        </p:spPr>
        <p:txBody>
          <a:bodyPr wrap="none" rtlCol="0">
            <a:spAutoFit/>
          </a:bodyPr>
          <a:lstStyle/>
          <a:p>
            <a:r>
              <a:rPr lang="en-US" altLang="ko-KR" sz="1200">
                <a:latin typeface="조선일보명조" panose="02030304000000000000" pitchFamily="18" charset="-127"/>
                <a:ea typeface="조선일보명조" panose="02030304000000000000" pitchFamily="18" charset="-127"/>
                <a:cs typeface="조선일보명조" panose="02030304000000000000" pitchFamily="18" charset="-127"/>
              </a:rPr>
              <a:t>/ 29 </a:t>
            </a:r>
            <a:endParaRPr lang="ko-KR" altLang="en-US" sz="120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Tree>
    <p:extLst>
      <p:ext uri="{BB962C8B-B14F-4D97-AF65-F5344CB8AC3E}">
        <p14:creationId xmlns:p14="http://schemas.microsoft.com/office/powerpoint/2010/main" val="9020504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C6884EF8-13B8-4906-AFA1-F7D11047E8A5}"/>
              </a:ext>
            </a:extLst>
          </p:cNvPr>
          <p:cNvSpPr/>
          <p:nvPr/>
        </p:nvSpPr>
        <p:spPr>
          <a:xfrm>
            <a:off x="349623" y="432111"/>
            <a:ext cx="125506" cy="8079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8" name="TextBox 7">
            <a:extLst>
              <a:ext uri="{FF2B5EF4-FFF2-40B4-BE49-F238E27FC236}">
                <a16:creationId xmlns:a16="http://schemas.microsoft.com/office/drawing/2014/main" id="{88E709A0-853A-4DCC-908E-0927D452C587}"/>
              </a:ext>
            </a:extLst>
          </p:cNvPr>
          <p:cNvSpPr txBox="1"/>
          <p:nvPr/>
        </p:nvSpPr>
        <p:spPr>
          <a:xfrm>
            <a:off x="475129" y="916859"/>
            <a:ext cx="6861174" cy="338554"/>
          </a:xfrm>
          <a:prstGeom prst="rect">
            <a:avLst/>
          </a:prstGeom>
          <a:noFill/>
        </p:spPr>
        <p:txBody>
          <a:bodyPr wrap="none" rtlCol="0">
            <a:spAutoFit/>
          </a:bodyPr>
          <a:lstStyle/>
          <a:p>
            <a:r>
              <a:rPr lang="en-US" altLang="ko-KR" sz="1600" b="1" dirty="0">
                <a:solidFill>
                  <a:schemeClr val="bg2">
                    <a:lumMod val="75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Twitter keywords Search API based Analysis (The 19th President Election)</a:t>
            </a:r>
          </a:p>
        </p:txBody>
      </p:sp>
      <p:sp>
        <p:nvSpPr>
          <p:cNvPr id="7" name="직사각형 6">
            <a:extLst>
              <a:ext uri="{FF2B5EF4-FFF2-40B4-BE49-F238E27FC236}">
                <a16:creationId xmlns:a16="http://schemas.microsoft.com/office/drawing/2014/main" id="{E06E3CCE-4658-462D-AFFC-6BF0312DA9CC}"/>
              </a:ext>
            </a:extLst>
          </p:cNvPr>
          <p:cNvSpPr/>
          <p:nvPr/>
        </p:nvSpPr>
        <p:spPr>
          <a:xfrm>
            <a:off x="475129" y="333862"/>
            <a:ext cx="7028330" cy="646331"/>
          </a:xfrm>
          <a:prstGeom prst="rect">
            <a:avLst/>
          </a:prstGeom>
        </p:spPr>
        <p:txBody>
          <a:bodyPr wrap="square">
            <a:spAutoFit/>
          </a:bodyPr>
          <a:lstStyle/>
          <a:p>
            <a:r>
              <a:rPr lang="en-US" altLang="ko-KR" sz="3600" b="1" dirty="0">
                <a:latin typeface="조선일보명조" panose="02030304000000000000" pitchFamily="18" charset="-127"/>
                <a:ea typeface="조선일보명조" panose="02030304000000000000" pitchFamily="18" charset="-127"/>
                <a:cs typeface="조선일보명조" panose="02030304000000000000" pitchFamily="18" charset="-127"/>
              </a:rPr>
              <a:t>T-SA: Review</a:t>
            </a:r>
            <a:endParaRPr lang="ko-KR" altLang="en-US" sz="24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2" name="슬라이드 번호 개체 틀 1">
            <a:extLst>
              <a:ext uri="{FF2B5EF4-FFF2-40B4-BE49-F238E27FC236}">
                <a16:creationId xmlns:a16="http://schemas.microsoft.com/office/drawing/2014/main" id="{3CDE4344-CE0C-4916-A944-7CA51E7235F8}"/>
              </a:ext>
            </a:extLst>
          </p:cNvPr>
          <p:cNvSpPr>
            <a:spLocks noGrp="1"/>
          </p:cNvSpPr>
          <p:nvPr>
            <p:ph type="sldNum" sz="quarter" idx="12"/>
          </p:nvPr>
        </p:nvSpPr>
        <p:spPr/>
        <p:txBody>
          <a:bodyPr/>
          <a:lstStyle/>
          <a:p>
            <a:fld id="{4F2997A9-76DD-44FB-8883-7AC0BC848202}" type="slidenum">
              <a:rPr lang="ko-KR" altLang="en-US" smtClean="0">
                <a:latin typeface="조선일보명조" panose="02030304000000000000" pitchFamily="18" charset="-127"/>
                <a:ea typeface="조선일보명조" panose="02030304000000000000" pitchFamily="18" charset="-127"/>
                <a:cs typeface="조선일보명조" panose="02030304000000000000" pitchFamily="18" charset="-127"/>
              </a:rPr>
              <a:t>28</a:t>
            </a:fld>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9" name="TextBox 8">
            <a:extLst>
              <a:ext uri="{FF2B5EF4-FFF2-40B4-BE49-F238E27FC236}">
                <a16:creationId xmlns:a16="http://schemas.microsoft.com/office/drawing/2014/main" id="{3141ABF6-B21B-4975-9E95-14F8237F75D4}"/>
              </a:ext>
            </a:extLst>
          </p:cNvPr>
          <p:cNvSpPr txBox="1"/>
          <p:nvPr/>
        </p:nvSpPr>
        <p:spPr>
          <a:xfrm>
            <a:off x="11306909" y="6400413"/>
            <a:ext cx="495649" cy="276999"/>
          </a:xfrm>
          <a:prstGeom prst="rect">
            <a:avLst/>
          </a:prstGeom>
          <a:noFill/>
        </p:spPr>
        <p:txBody>
          <a:bodyPr wrap="none" rtlCol="0">
            <a:spAutoFit/>
          </a:bodyPr>
          <a:lstStyle/>
          <a:p>
            <a:r>
              <a:rPr lang="en-US" altLang="ko-KR" sz="1200">
                <a:latin typeface="조선일보명조" panose="02030304000000000000" pitchFamily="18" charset="-127"/>
                <a:ea typeface="조선일보명조" panose="02030304000000000000" pitchFamily="18" charset="-127"/>
                <a:cs typeface="조선일보명조" panose="02030304000000000000" pitchFamily="18" charset="-127"/>
              </a:rPr>
              <a:t>/ 29 </a:t>
            </a:r>
            <a:endParaRPr lang="ko-KR" altLang="en-US" sz="120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0" name="직사각형 9">
            <a:extLst>
              <a:ext uri="{FF2B5EF4-FFF2-40B4-BE49-F238E27FC236}">
                <a16:creationId xmlns:a16="http://schemas.microsoft.com/office/drawing/2014/main" id="{588D0A3E-B375-4D62-84CC-964EB785D88F}"/>
              </a:ext>
            </a:extLst>
          </p:cNvPr>
          <p:cNvSpPr/>
          <p:nvPr/>
        </p:nvSpPr>
        <p:spPr>
          <a:xfrm>
            <a:off x="349623" y="1380315"/>
            <a:ext cx="11273258" cy="5333576"/>
          </a:xfrm>
          <a:prstGeom prst="rect">
            <a:avLst/>
          </a:prstGeom>
        </p:spPr>
        <p:txBody>
          <a:bodyPr wrap="square">
            <a:spAutoFit/>
          </a:bodyPr>
          <a:lstStyle/>
          <a:p>
            <a:pPr>
              <a:lnSpc>
                <a:spcPct val="107000"/>
              </a:lnSpc>
            </a:pPr>
            <a:r>
              <a:rPr lang="en-US" altLang="ko-KR" sz="2000" b="1" kern="100">
                <a:latin typeface="휴먼명조" panose="02010504000101010101" pitchFamily="2" charset="-127"/>
                <a:ea typeface="조선일보명조" panose="02030304000000000000" pitchFamily="18" charset="-127"/>
                <a:cs typeface="Times New Roman" panose="02020603050405020304" pitchFamily="18" charset="0"/>
              </a:rPr>
              <a:t>Lee </a:t>
            </a:r>
            <a:r>
              <a:rPr lang="en-US" altLang="ko-KR" sz="2000" b="1">
                <a:latin typeface="조선일보명조" panose="02030304000000000000" pitchFamily="18" charset="-127"/>
                <a:ea typeface="조선일보명조" panose="02030304000000000000" pitchFamily="18" charset="-127"/>
                <a:cs typeface="조선일보명조" panose="02030304000000000000" pitchFamily="18" charset="-127"/>
              </a:rPr>
              <a:t> SeokJune - </a:t>
            </a:r>
            <a:r>
              <a:rPr lang="en-US" altLang="ko-KR" sz="2000">
                <a:latin typeface="조선일보명조" panose="02030304000000000000" pitchFamily="18" charset="-127"/>
                <a:ea typeface="조선일보명조" panose="02030304000000000000" pitchFamily="18" charset="-127"/>
                <a:cs typeface="조선일보명조" panose="02030304000000000000" pitchFamily="18" charset="-127"/>
              </a:rPr>
              <a:t>Because of my experience with the project on a per-team basis, I thought it would be okay to lead the team, but as I went on, I felt that my thoughts were different. In particular, I only worked as a team member before, but I felt a lot of pressure because I was not able to communicate well and lead the team well.</a:t>
            </a:r>
          </a:p>
          <a:p>
            <a:pPr>
              <a:lnSpc>
                <a:spcPct val="107000"/>
              </a:lnSpc>
            </a:pPr>
            <a:endParaRPr lang="en-US" altLang="ko-KR" sz="1000" kern="100" dirty="0">
              <a:latin typeface="휴먼명조" panose="02010504000101010101" pitchFamily="2" charset="-127"/>
              <a:ea typeface="조선일보명조" panose="02030304000000000000" pitchFamily="18" charset="-127"/>
              <a:cs typeface="Times New Roman" panose="02020603050405020304" pitchFamily="18" charset="0"/>
            </a:endParaRPr>
          </a:p>
          <a:p>
            <a:pPr>
              <a:lnSpc>
                <a:spcPct val="107000"/>
              </a:lnSpc>
            </a:pPr>
            <a:r>
              <a:rPr lang="en-US" altLang="ko-KR" sz="2000" b="1" kern="100" dirty="0">
                <a:latin typeface="휴먼명조" panose="02010504000101010101" pitchFamily="2" charset="-127"/>
                <a:ea typeface="조선일보명조" panose="02030304000000000000" pitchFamily="18" charset="-127"/>
                <a:cs typeface="Times New Roman" panose="02020603050405020304" pitchFamily="18" charset="0"/>
              </a:rPr>
              <a:t>Bae </a:t>
            </a:r>
            <a:r>
              <a:rPr lang="en-US" altLang="ko-KR" sz="2000" b="1" dirty="0" err="1">
                <a:latin typeface="조선일보명조" panose="02030304000000000000" pitchFamily="18" charset="-127"/>
                <a:ea typeface="조선일보명조" panose="02030304000000000000" pitchFamily="18" charset="-127"/>
                <a:cs typeface="조선일보명조" panose="02030304000000000000" pitchFamily="18" charset="-127"/>
              </a:rPr>
              <a:t>InGyu</a:t>
            </a:r>
            <a:r>
              <a:rPr lang="en-US" altLang="ko-KR" sz="2000" b="1" dirty="0">
                <a:latin typeface="조선일보명조" panose="02030304000000000000" pitchFamily="18" charset="-127"/>
                <a:ea typeface="조선일보명조" panose="02030304000000000000" pitchFamily="18" charset="-127"/>
                <a:cs typeface="조선일보명조" panose="02030304000000000000" pitchFamily="18" charset="-127"/>
              </a:rPr>
              <a:t> - </a:t>
            </a:r>
            <a:r>
              <a:rPr lang="en-US" altLang="ko-KR" sz="2000" dirty="0">
                <a:latin typeface="조선일보명조" panose="02030304000000000000" pitchFamily="18" charset="-127"/>
                <a:ea typeface="조선일보명조" panose="02030304000000000000" pitchFamily="18" charset="-127"/>
                <a:cs typeface="조선일보명조" panose="02030304000000000000" pitchFamily="18" charset="-127"/>
              </a:rPr>
              <a:t>I didn't know how to use APIs, but I found out through this project. a comparative analysis of the 19th presidential election. It was interesting to see that the actual rate of votes cast and the rate of twittering was quite </a:t>
            </a:r>
            <a:r>
              <a:rPr lang="en-US" altLang="ko-KR" sz="2000">
                <a:latin typeface="조선일보명조" panose="02030304000000000000" pitchFamily="18" charset="-127"/>
                <a:ea typeface="조선일보명조" panose="02030304000000000000" pitchFamily="18" charset="-127"/>
                <a:cs typeface="조선일보명조" panose="02030304000000000000" pitchFamily="18" charset="-127"/>
              </a:rPr>
              <a:t>similar.</a:t>
            </a:r>
          </a:p>
          <a:p>
            <a:pPr>
              <a:lnSpc>
                <a:spcPct val="107000"/>
              </a:lnSpc>
            </a:pPr>
            <a:endParaRPr lang="en-US" altLang="ko-KR" sz="1000" kern="100" dirty="0">
              <a:latin typeface="휴먼명조" panose="02010504000101010101" pitchFamily="2" charset="-127"/>
              <a:ea typeface="조선일보명조" panose="02030304000000000000" pitchFamily="18" charset="-127"/>
              <a:cs typeface="Times New Roman" panose="02020603050405020304" pitchFamily="18" charset="0"/>
            </a:endParaRPr>
          </a:p>
          <a:p>
            <a:pPr>
              <a:lnSpc>
                <a:spcPct val="107000"/>
              </a:lnSpc>
            </a:pPr>
            <a:r>
              <a:rPr lang="en-US" altLang="ko-KR" sz="2000" b="1" kern="100" dirty="0">
                <a:latin typeface="휴먼명조" panose="02010504000101010101" pitchFamily="2" charset="-127"/>
                <a:ea typeface="조선일보명조" panose="02030304000000000000" pitchFamily="18" charset="-127"/>
                <a:cs typeface="Times New Roman" panose="02020603050405020304" pitchFamily="18" charset="0"/>
              </a:rPr>
              <a:t>Lee </a:t>
            </a:r>
            <a:r>
              <a:rPr lang="en-US" altLang="ko-KR" sz="2000" b="1" dirty="0">
                <a:latin typeface="조선일보명조" panose="02030304000000000000" pitchFamily="18" charset="-127"/>
                <a:ea typeface="조선일보명조" panose="02030304000000000000" pitchFamily="18" charset="-127"/>
                <a:cs typeface="조선일보명조" panose="02030304000000000000" pitchFamily="18" charset="-127"/>
              </a:rPr>
              <a:t>Yunhyuck - </a:t>
            </a:r>
            <a:r>
              <a:rPr lang="en-US" altLang="ko-KR" sz="2000" dirty="0">
                <a:latin typeface="조선일보명조" panose="02030304000000000000" pitchFamily="18" charset="-127"/>
                <a:ea typeface="조선일보명조" panose="02030304000000000000" pitchFamily="18" charset="-127"/>
                <a:cs typeface="조선일보명조" panose="02030304000000000000" pitchFamily="18" charset="-127"/>
              </a:rPr>
              <a:t>As I was working on the project, I was able to understand how to use APIs provided by Twitter. In this project, if the version of Hadoop's implementation was not compatible, the interaction would not work, which led us to rethink how to efficiently handle distributed </a:t>
            </a:r>
            <a:r>
              <a:rPr lang="en-US" altLang="ko-KR" sz="2000">
                <a:latin typeface="조선일보명조" panose="02030304000000000000" pitchFamily="18" charset="-127"/>
                <a:ea typeface="조선일보명조" panose="02030304000000000000" pitchFamily="18" charset="-127"/>
                <a:cs typeface="조선일보명조" panose="02030304000000000000" pitchFamily="18" charset="-127"/>
              </a:rPr>
              <a:t>data.</a:t>
            </a:r>
          </a:p>
          <a:p>
            <a:pPr>
              <a:lnSpc>
                <a:spcPct val="107000"/>
              </a:lnSpc>
            </a:pPr>
            <a:r>
              <a:rPr lang="en-US" altLang="ko-KR" sz="2000">
                <a:latin typeface="조선일보명조" panose="02030304000000000000" pitchFamily="18" charset="-127"/>
                <a:ea typeface="조선일보명조" panose="02030304000000000000" pitchFamily="18" charset="-127"/>
                <a:cs typeface="조선일보명조" panose="02030304000000000000" pitchFamily="18" charset="-127"/>
              </a:rPr>
              <a:t>  </a:t>
            </a:r>
            <a:endParaRPr lang="en-US" altLang="ko-KR" sz="2000" kern="100" dirty="0">
              <a:latin typeface="휴먼명조" panose="02010504000101010101" pitchFamily="2" charset="-127"/>
              <a:ea typeface="조선일보명조" panose="02030304000000000000" pitchFamily="18" charset="-127"/>
              <a:cs typeface="Times New Roman" panose="02020603050405020304" pitchFamily="18" charset="0"/>
            </a:endParaRPr>
          </a:p>
          <a:p>
            <a:pPr>
              <a:lnSpc>
                <a:spcPct val="107000"/>
              </a:lnSpc>
            </a:pPr>
            <a:r>
              <a:rPr lang="en-US" altLang="ko-KR" sz="2000" b="1" kern="100" dirty="0" err="1">
                <a:latin typeface="휴먼명조" panose="02010504000101010101" pitchFamily="2" charset="-127"/>
                <a:ea typeface="조선일보명조" panose="02030304000000000000" pitchFamily="18" charset="-127"/>
                <a:cs typeface="Times New Roman" panose="02020603050405020304" pitchFamily="18" charset="0"/>
              </a:rPr>
              <a:t>Seo</a:t>
            </a:r>
            <a:r>
              <a:rPr lang="en-US" altLang="ko-KR" sz="2000" b="1" kern="100" dirty="0">
                <a:latin typeface="휴먼명조" panose="02010504000101010101" pitchFamily="2" charset="-127"/>
                <a:ea typeface="조선일보명조" panose="02030304000000000000" pitchFamily="18" charset="-127"/>
                <a:cs typeface="Times New Roman" panose="02020603050405020304" pitchFamily="18" charset="0"/>
              </a:rPr>
              <a:t> </a:t>
            </a:r>
            <a:r>
              <a:rPr lang="en-US" altLang="ko-KR" sz="2000" b="1" dirty="0" err="1">
                <a:latin typeface="조선일보명조" panose="02030304000000000000" pitchFamily="18" charset="-127"/>
                <a:ea typeface="조선일보명조" panose="02030304000000000000" pitchFamily="18" charset="-127"/>
                <a:cs typeface="조선일보명조" panose="02030304000000000000" pitchFamily="18" charset="-127"/>
              </a:rPr>
              <a:t>JaeIck</a:t>
            </a:r>
            <a:r>
              <a:rPr lang="en-US" altLang="ko-KR" sz="2000" b="1" dirty="0">
                <a:latin typeface="조선일보명조" panose="02030304000000000000" pitchFamily="18" charset="-127"/>
                <a:ea typeface="조선일보명조" panose="02030304000000000000" pitchFamily="18" charset="-127"/>
                <a:cs typeface="조선일보명조" panose="02030304000000000000" pitchFamily="18" charset="-127"/>
              </a:rPr>
              <a:t> - </a:t>
            </a:r>
            <a:r>
              <a:rPr lang="en-US" altLang="ko-KR" sz="2000" dirty="0">
                <a:latin typeface="조선일보명조" panose="02030304000000000000" pitchFamily="18" charset="-127"/>
                <a:ea typeface="조선일보명조" panose="02030304000000000000" pitchFamily="18" charset="-127"/>
                <a:cs typeface="조선일보명조" panose="02030304000000000000" pitchFamily="18" charset="-127"/>
              </a:rPr>
              <a:t>As I was working on the team project this time, I felt that there was a huge difference between working on the project alone. The process showed that the data was easier to use by removing unnecessary data and using only the data to be used. That is why we can see the importance of the pre-processing process.</a:t>
            </a:r>
            <a:endParaRPr lang="en-US" altLang="ko-KR" sz="2000" kern="100" dirty="0">
              <a:latin typeface="휴먼명조" panose="02010504000101010101" pitchFamily="2" charset="-127"/>
              <a:ea typeface="조선일보명조" panose="02030304000000000000" pitchFamily="18" charset="-127"/>
              <a:cs typeface="Times New Roman" panose="02020603050405020304" pitchFamily="18" charset="0"/>
            </a:endParaRPr>
          </a:p>
        </p:txBody>
      </p:sp>
    </p:spTree>
    <p:extLst>
      <p:ext uri="{BB962C8B-B14F-4D97-AF65-F5344CB8AC3E}">
        <p14:creationId xmlns:p14="http://schemas.microsoft.com/office/powerpoint/2010/main" val="2478301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C6884EF8-13B8-4906-AFA1-F7D11047E8A5}"/>
              </a:ext>
            </a:extLst>
          </p:cNvPr>
          <p:cNvSpPr/>
          <p:nvPr/>
        </p:nvSpPr>
        <p:spPr>
          <a:xfrm>
            <a:off x="349623" y="432111"/>
            <a:ext cx="125506" cy="8079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6" name="직사각형 5">
            <a:extLst>
              <a:ext uri="{FF2B5EF4-FFF2-40B4-BE49-F238E27FC236}">
                <a16:creationId xmlns:a16="http://schemas.microsoft.com/office/drawing/2014/main" id="{B2E0AF2E-A9E8-4669-AA0E-A190B65FCAD7}"/>
              </a:ext>
            </a:extLst>
          </p:cNvPr>
          <p:cNvSpPr/>
          <p:nvPr/>
        </p:nvSpPr>
        <p:spPr>
          <a:xfrm>
            <a:off x="475129" y="333862"/>
            <a:ext cx="7028330" cy="646331"/>
          </a:xfrm>
          <a:prstGeom prst="rect">
            <a:avLst/>
          </a:prstGeom>
        </p:spPr>
        <p:txBody>
          <a:bodyPr wrap="square">
            <a:spAutoFit/>
          </a:bodyPr>
          <a:lstStyle/>
          <a:p>
            <a:r>
              <a:rPr lang="en-US" altLang="ko-KR" sz="3600" b="1" dirty="0">
                <a:latin typeface="조선일보명조" panose="02030304000000000000" pitchFamily="18" charset="-127"/>
                <a:ea typeface="조선일보명조" panose="02030304000000000000" pitchFamily="18" charset="-127"/>
                <a:cs typeface="조선일보명조" panose="02030304000000000000" pitchFamily="18" charset="-127"/>
              </a:rPr>
              <a:t>T-SA: Reference</a:t>
            </a:r>
            <a:endParaRPr lang="ko-KR" altLang="en-US" sz="24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2" name="직사각형 1">
            <a:extLst>
              <a:ext uri="{FF2B5EF4-FFF2-40B4-BE49-F238E27FC236}">
                <a16:creationId xmlns:a16="http://schemas.microsoft.com/office/drawing/2014/main" id="{F56C176E-0D1D-4EC1-A3D3-6455FB829963}"/>
              </a:ext>
            </a:extLst>
          </p:cNvPr>
          <p:cNvSpPr/>
          <p:nvPr/>
        </p:nvSpPr>
        <p:spPr>
          <a:xfrm>
            <a:off x="349623" y="1563190"/>
            <a:ext cx="11273258" cy="3298275"/>
          </a:xfrm>
          <a:prstGeom prst="rect">
            <a:avLst/>
          </a:prstGeom>
        </p:spPr>
        <p:txBody>
          <a:bodyPr wrap="square">
            <a:spAutoFit/>
          </a:bodyPr>
          <a:lstStyle/>
          <a:p>
            <a:pPr>
              <a:lnSpc>
                <a:spcPct val="107000"/>
              </a:lnSpc>
            </a:pPr>
            <a:r>
              <a:rPr lang="en-US" altLang="ko-KR" kern="100" dirty="0" err="1">
                <a:latin typeface="조선일보명조" panose="02030304000000000000" pitchFamily="18" charset="-127"/>
                <a:ea typeface="조선일보명조" panose="02030304000000000000" pitchFamily="18" charset="-127"/>
                <a:cs typeface="조선일보명조" panose="02030304000000000000" pitchFamily="18" charset="-127"/>
              </a:rPr>
              <a:t>Tweetrend</a:t>
            </a:r>
            <a:r>
              <a:rPr lang="en-US" altLang="ko-KR" kern="100" dirty="0">
                <a:latin typeface="조선일보명조" panose="02030304000000000000" pitchFamily="18" charset="-127"/>
                <a:ea typeface="조선일보명조" panose="02030304000000000000" pitchFamily="18" charset="-127"/>
                <a:cs typeface="조선일보명조" panose="02030304000000000000" pitchFamily="18" charset="-127"/>
              </a:rPr>
              <a:t>,</a:t>
            </a:r>
            <a:r>
              <a:rPr lang="ko-KR" altLang="en-US" kern="100"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u="sng" kern="100" dirty="0">
                <a:latin typeface="조선일보명조" panose="02030304000000000000" pitchFamily="18" charset="-127"/>
                <a:ea typeface="조선일보명조" panose="02030304000000000000" pitchFamily="18" charset="-127"/>
                <a:cs typeface="조선일보명조" panose="02030304000000000000" pitchFamily="18" charset="-127"/>
              </a:rPr>
              <a:t>http://tweetrend.com/</a:t>
            </a:r>
            <a:endParaRPr lang="ko-KR" altLang="ko-KR" sz="2000" u="sng" kern="100" dirty="0">
              <a:latin typeface="조선일보명조" panose="02030304000000000000" pitchFamily="18" charset="-127"/>
              <a:ea typeface="조선일보명조" panose="02030304000000000000" pitchFamily="18" charset="-127"/>
              <a:cs typeface="조선일보명조" panose="02030304000000000000" pitchFamily="18" charset="-127"/>
            </a:endParaRPr>
          </a:p>
          <a:p>
            <a:pPr>
              <a:lnSpc>
                <a:spcPct val="107000"/>
              </a:lnSpc>
            </a:pPr>
            <a:r>
              <a:rPr lang="en-US" altLang="ko-KR" kern="100" dirty="0">
                <a:latin typeface="조선일보명조" panose="02030304000000000000" pitchFamily="18" charset="-127"/>
                <a:ea typeface="조선일보명조" panose="02030304000000000000" pitchFamily="18" charset="-127"/>
                <a:cs typeface="조선일보명조" panose="02030304000000000000" pitchFamily="18" charset="-127"/>
              </a:rPr>
              <a:t> </a:t>
            </a:r>
            <a:endParaRPr lang="ko-KR" altLang="ko-KR" sz="2000" kern="100" dirty="0">
              <a:latin typeface="조선일보명조" panose="02030304000000000000" pitchFamily="18" charset="-127"/>
              <a:ea typeface="조선일보명조" panose="02030304000000000000" pitchFamily="18" charset="-127"/>
              <a:cs typeface="조선일보명조" panose="02030304000000000000" pitchFamily="18" charset="-127"/>
            </a:endParaRPr>
          </a:p>
          <a:p>
            <a:pPr>
              <a:lnSpc>
                <a:spcPct val="107000"/>
              </a:lnSpc>
            </a:pPr>
            <a:r>
              <a:rPr lang="en-US" altLang="ko-KR" kern="100" dirty="0">
                <a:latin typeface="조선일보명조" panose="02030304000000000000" pitchFamily="18" charset="-127"/>
                <a:ea typeface="조선일보명조" panose="02030304000000000000" pitchFamily="18" charset="-127"/>
                <a:cs typeface="조선일보명조" panose="02030304000000000000" pitchFamily="18" charset="-127"/>
              </a:rPr>
              <a:t>Foller.me beta, </a:t>
            </a:r>
            <a:r>
              <a:rPr lang="en-US" altLang="ko-KR" kern="100" dirty="0">
                <a:latin typeface="조선일보명조" panose="02030304000000000000" pitchFamily="18" charset="-127"/>
                <a:ea typeface="조선일보명조" panose="02030304000000000000" pitchFamily="18" charset="-127"/>
                <a:cs typeface="조선일보명조" panose="02030304000000000000" pitchFamily="18" charset="-127"/>
                <a:hlinkClick r:id="rId3">
                  <a:extLst>
                    <a:ext uri="{A12FA001-AC4F-418D-AE19-62706E023703}">
                      <ahyp:hlinkClr xmlns:ahyp="http://schemas.microsoft.com/office/drawing/2018/hyperlinkcolor" val="tx"/>
                    </a:ext>
                  </a:extLst>
                </a:hlinkClick>
              </a:rPr>
              <a:t>https://foller.me/</a:t>
            </a:r>
            <a:endParaRPr lang="en-US" altLang="ko-KR" kern="100" dirty="0">
              <a:latin typeface="조선일보명조" panose="02030304000000000000" pitchFamily="18" charset="-127"/>
              <a:ea typeface="조선일보명조" panose="02030304000000000000" pitchFamily="18" charset="-127"/>
              <a:cs typeface="조선일보명조" panose="02030304000000000000" pitchFamily="18" charset="-127"/>
            </a:endParaRPr>
          </a:p>
          <a:p>
            <a:pPr>
              <a:lnSpc>
                <a:spcPct val="107000"/>
              </a:lnSpc>
            </a:pPr>
            <a:endParaRPr lang="en-US" altLang="ko-KR" kern="100" dirty="0">
              <a:latin typeface="조선일보명조" panose="02030304000000000000" pitchFamily="18" charset="-127"/>
              <a:ea typeface="조선일보명조" panose="02030304000000000000" pitchFamily="18" charset="-127"/>
              <a:cs typeface="조선일보명조" panose="02030304000000000000" pitchFamily="18" charset="-127"/>
            </a:endParaRPr>
          </a:p>
          <a:p>
            <a:pPr>
              <a:lnSpc>
                <a:spcPct val="107000"/>
              </a:lnSpc>
            </a:pPr>
            <a:r>
              <a:rPr lang="ko-KR" altLang="en-US" kern="100" dirty="0">
                <a:latin typeface="조선일보명조" panose="02030304000000000000" pitchFamily="18" charset="-127"/>
                <a:ea typeface="조선일보명조" panose="02030304000000000000" pitchFamily="18" charset="-127"/>
                <a:cs typeface="조선일보명조" panose="02030304000000000000" pitchFamily="18" charset="-127"/>
              </a:rPr>
              <a:t>중앙선거관리위원회 선거통계시스템</a:t>
            </a:r>
            <a:r>
              <a:rPr lang="en-US" altLang="ko-KR" kern="100"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kern="100" dirty="0">
                <a:latin typeface="조선일보명조" panose="02030304000000000000" pitchFamily="18" charset="-127"/>
                <a:ea typeface="조선일보명조" panose="02030304000000000000" pitchFamily="18" charset="-127"/>
                <a:cs typeface="조선일보명조" panose="02030304000000000000" pitchFamily="18" charset="-127"/>
                <a:hlinkClick r:id="rId4">
                  <a:extLst>
                    <a:ext uri="{A12FA001-AC4F-418D-AE19-62706E023703}">
                      <ahyp:hlinkClr xmlns:ahyp="http://schemas.microsoft.com/office/drawing/2018/hyperlinkcolor" val="tx"/>
                    </a:ext>
                  </a:extLst>
                </a:hlinkClick>
              </a:rPr>
              <a:t>http://info.nec.go.kr/</a:t>
            </a:r>
            <a:endParaRPr lang="en-US" altLang="ko-KR" kern="100" dirty="0">
              <a:latin typeface="조선일보명조" panose="02030304000000000000" pitchFamily="18" charset="-127"/>
              <a:ea typeface="조선일보명조" panose="02030304000000000000" pitchFamily="18" charset="-127"/>
              <a:cs typeface="조선일보명조" panose="02030304000000000000" pitchFamily="18" charset="-127"/>
            </a:endParaRPr>
          </a:p>
          <a:p>
            <a:pPr>
              <a:lnSpc>
                <a:spcPct val="107000"/>
              </a:lnSpc>
            </a:pPr>
            <a:endParaRPr lang="en-US" altLang="ko-KR" kern="100" dirty="0">
              <a:latin typeface="조선일보명조" panose="02030304000000000000" pitchFamily="18" charset="-127"/>
              <a:ea typeface="조선일보명조" panose="02030304000000000000" pitchFamily="18" charset="-127"/>
              <a:cs typeface="조선일보명조" panose="02030304000000000000" pitchFamily="18" charset="-127"/>
            </a:endParaRPr>
          </a:p>
          <a:p>
            <a:pPr>
              <a:lnSpc>
                <a:spcPct val="107000"/>
              </a:lnSpc>
            </a:pPr>
            <a:r>
              <a:rPr lang="en-US" altLang="ko-KR" kern="100" dirty="0">
                <a:latin typeface="조선일보명조" panose="02030304000000000000" pitchFamily="18" charset="-127"/>
                <a:ea typeface="조선일보명조" panose="02030304000000000000" pitchFamily="18" charset="-127"/>
                <a:cs typeface="조선일보명조" panose="02030304000000000000" pitchFamily="18" charset="-127"/>
              </a:rPr>
              <a:t>Twitter Developer, </a:t>
            </a:r>
            <a:r>
              <a:rPr lang="en-US" altLang="ko-KR" kern="100" dirty="0">
                <a:latin typeface="조선일보명조" panose="02030304000000000000" pitchFamily="18" charset="-127"/>
                <a:ea typeface="조선일보명조" panose="02030304000000000000" pitchFamily="18" charset="-127"/>
                <a:cs typeface="조선일보명조" panose="02030304000000000000" pitchFamily="18" charset="-127"/>
                <a:hlinkClick r:id="rId5">
                  <a:extLst>
                    <a:ext uri="{A12FA001-AC4F-418D-AE19-62706E023703}">
                      <ahyp:hlinkClr xmlns:ahyp="http://schemas.microsoft.com/office/drawing/2018/hyperlinkcolor" val="tx"/>
                    </a:ext>
                  </a:extLst>
                </a:hlinkClick>
              </a:rPr>
              <a:t>https://developer.twitter.com/</a:t>
            </a:r>
            <a:endParaRPr lang="en-US" altLang="ko-KR" kern="100" dirty="0">
              <a:latin typeface="조선일보명조" panose="02030304000000000000" pitchFamily="18" charset="-127"/>
              <a:ea typeface="조선일보명조" panose="02030304000000000000" pitchFamily="18" charset="-127"/>
              <a:cs typeface="조선일보명조" panose="02030304000000000000" pitchFamily="18" charset="-127"/>
            </a:endParaRPr>
          </a:p>
          <a:p>
            <a:pPr>
              <a:lnSpc>
                <a:spcPct val="107000"/>
              </a:lnSpc>
            </a:pPr>
            <a:endParaRPr lang="en-US" altLang="ko-KR" kern="100" dirty="0">
              <a:latin typeface="조선일보명조" panose="02030304000000000000" pitchFamily="18" charset="-127"/>
              <a:ea typeface="조선일보명조" panose="02030304000000000000" pitchFamily="18" charset="-127"/>
              <a:cs typeface="조선일보명조" panose="02030304000000000000" pitchFamily="18" charset="-127"/>
            </a:endParaRPr>
          </a:p>
          <a:p>
            <a:pPr>
              <a:lnSpc>
                <a:spcPct val="107000"/>
              </a:lnSpc>
            </a:pPr>
            <a:r>
              <a:rPr lang="en-US" altLang="ko-KR" kern="100" dirty="0">
                <a:latin typeface="조선일보명조" panose="02030304000000000000" pitchFamily="18" charset="-127"/>
                <a:ea typeface="조선일보명조" panose="02030304000000000000" pitchFamily="18" charset="-127"/>
                <a:cs typeface="조선일보명조" panose="02030304000000000000" pitchFamily="18" charset="-127"/>
              </a:rPr>
              <a:t>Search Tweets, </a:t>
            </a:r>
            <a:r>
              <a:rPr lang="en-US" altLang="ko-KR" u="sng" kern="100" dirty="0">
                <a:latin typeface="조선일보명조" panose="02030304000000000000" pitchFamily="18" charset="-127"/>
                <a:ea typeface="조선일보명조" panose="02030304000000000000" pitchFamily="18" charset="-127"/>
                <a:cs typeface="조선일보명조" panose="02030304000000000000" pitchFamily="18" charset="-127"/>
              </a:rPr>
              <a:t>https://developer.twitter.com/en/docs/tweets/search/guides/standard-operators</a:t>
            </a:r>
          </a:p>
          <a:p>
            <a:pPr>
              <a:lnSpc>
                <a:spcPct val="107000"/>
              </a:lnSpc>
            </a:pPr>
            <a:endParaRPr lang="en-US" altLang="ko-KR" kern="100" dirty="0">
              <a:latin typeface="조선일보명조" panose="02030304000000000000" pitchFamily="18" charset="-127"/>
              <a:ea typeface="조선일보명조" panose="02030304000000000000" pitchFamily="18" charset="-127"/>
              <a:cs typeface="조선일보명조" panose="02030304000000000000" pitchFamily="18" charset="-127"/>
            </a:endParaRPr>
          </a:p>
          <a:p>
            <a:pPr>
              <a:lnSpc>
                <a:spcPct val="107000"/>
              </a:lnSpc>
            </a:pPr>
            <a:r>
              <a:rPr lang="ko-KR" altLang="ko-KR" sz="1600" dirty="0">
                <a:latin typeface="조선일보명조" panose="02030304000000000000" pitchFamily="18" charset="-127"/>
                <a:ea typeface="조선일보명조" panose="02030304000000000000" pitchFamily="18" charset="-127"/>
                <a:cs typeface="조선일보명조" panose="02030304000000000000" pitchFamily="18" charset="-127"/>
              </a:rPr>
              <a:t>정재화</a:t>
            </a:r>
            <a:r>
              <a:rPr lang="en-US" altLang="ko-KR" sz="1600"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ko-KR" sz="1600" dirty="0">
                <a:latin typeface="조선일보명조" panose="02030304000000000000" pitchFamily="18" charset="-127"/>
                <a:ea typeface="조선일보명조" panose="02030304000000000000" pitchFamily="18" charset="-127"/>
                <a:cs typeface="조선일보명조" panose="02030304000000000000" pitchFamily="18" charset="-127"/>
              </a:rPr>
              <a:t>시작하세요</a:t>
            </a:r>
            <a:r>
              <a:rPr lang="en-US" altLang="ko-KR" sz="1600"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ko-KR" sz="1600" dirty="0" err="1">
                <a:latin typeface="조선일보명조" panose="02030304000000000000" pitchFamily="18" charset="-127"/>
                <a:ea typeface="조선일보명조" panose="02030304000000000000" pitchFamily="18" charset="-127"/>
                <a:cs typeface="조선일보명조" panose="02030304000000000000" pitchFamily="18" charset="-127"/>
              </a:rPr>
              <a:t>하둡</a:t>
            </a:r>
            <a:r>
              <a:rPr lang="ko-KR" altLang="ko-KR" sz="1600" dirty="0">
                <a:latin typeface="조선일보명조" panose="02030304000000000000" pitchFamily="18" charset="-127"/>
                <a:ea typeface="조선일보명조" panose="02030304000000000000" pitchFamily="18" charset="-127"/>
                <a:cs typeface="조선일보명조" panose="02030304000000000000" pitchFamily="18" charset="-127"/>
              </a:rPr>
              <a:t> 프로그래밍 빅데이터 분석을 위한 </a:t>
            </a:r>
            <a:r>
              <a:rPr lang="ko-KR" altLang="ko-KR" sz="1600" dirty="0" err="1">
                <a:latin typeface="조선일보명조" panose="02030304000000000000" pitchFamily="18" charset="-127"/>
                <a:ea typeface="조선일보명조" panose="02030304000000000000" pitchFamily="18" charset="-127"/>
                <a:cs typeface="조선일보명조" panose="02030304000000000000" pitchFamily="18" charset="-127"/>
              </a:rPr>
              <a:t>하둡</a:t>
            </a:r>
            <a:r>
              <a:rPr lang="ko-KR" altLang="ko-KR" sz="1600" dirty="0">
                <a:latin typeface="조선일보명조" panose="02030304000000000000" pitchFamily="18" charset="-127"/>
                <a:ea typeface="조선일보명조" panose="02030304000000000000" pitchFamily="18" charset="-127"/>
                <a:cs typeface="조선일보명조" panose="02030304000000000000" pitchFamily="18" charset="-127"/>
              </a:rPr>
              <a:t> 기초부터</a:t>
            </a:r>
            <a:r>
              <a:rPr lang="en-US" altLang="ko-KR" sz="1600" dirty="0">
                <a:latin typeface="조선일보명조" panose="02030304000000000000" pitchFamily="18" charset="-127"/>
                <a:ea typeface="조선일보명조" panose="02030304000000000000" pitchFamily="18" charset="-127"/>
                <a:cs typeface="조선일보명조" panose="02030304000000000000" pitchFamily="18" charset="-127"/>
              </a:rPr>
              <a:t> YARN</a:t>
            </a:r>
            <a:r>
              <a:rPr lang="ko-KR" altLang="ko-KR" sz="1600" dirty="0">
                <a:latin typeface="조선일보명조" panose="02030304000000000000" pitchFamily="18" charset="-127"/>
                <a:ea typeface="조선일보명조" panose="02030304000000000000" pitchFamily="18" charset="-127"/>
                <a:cs typeface="조선일보명조" panose="02030304000000000000" pitchFamily="18" charset="-127"/>
              </a:rPr>
              <a:t>까지</a:t>
            </a:r>
            <a:r>
              <a:rPr lang="en-US" altLang="ko-KR" sz="1600" dirty="0">
                <a:latin typeface="조선일보명조" panose="02030304000000000000" pitchFamily="18" charset="-127"/>
                <a:ea typeface="조선일보명조" panose="02030304000000000000" pitchFamily="18" charset="-127"/>
                <a:cs typeface="조선일보명조" panose="02030304000000000000" pitchFamily="18" charset="-127"/>
              </a:rPr>
              <a:t>[</a:t>
            </a:r>
            <a:r>
              <a:rPr lang="ko-KR" altLang="ko-KR" sz="1600" dirty="0">
                <a:latin typeface="조선일보명조" panose="02030304000000000000" pitchFamily="18" charset="-127"/>
                <a:ea typeface="조선일보명조" panose="02030304000000000000" pitchFamily="18" charset="-127"/>
                <a:cs typeface="조선일보명조" panose="02030304000000000000" pitchFamily="18" charset="-127"/>
              </a:rPr>
              <a:t>개정</a:t>
            </a:r>
            <a:r>
              <a:rPr lang="en-US" altLang="ko-KR" sz="1600" dirty="0">
                <a:latin typeface="조선일보명조" panose="02030304000000000000" pitchFamily="18" charset="-127"/>
                <a:ea typeface="조선일보명조" panose="02030304000000000000" pitchFamily="18" charset="-127"/>
                <a:cs typeface="조선일보명조" panose="02030304000000000000" pitchFamily="18" charset="-127"/>
              </a:rPr>
              <a:t>2</a:t>
            </a:r>
            <a:r>
              <a:rPr lang="ko-KR" altLang="ko-KR" sz="1600" dirty="0">
                <a:latin typeface="조선일보명조" panose="02030304000000000000" pitchFamily="18" charset="-127"/>
                <a:ea typeface="조선일보명조" panose="02030304000000000000" pitchFamily="18" charset="-127"/>
                <a:cs typeface="조선일보명조" panose="02030304000000000000" pitchFamily="18" charset="-127"/>
              </a:rPr>
              <a:t>판</a:t>
            </a:r>
            <a:r>
              <a:rPr lang="en-US" altLang="ko-KR" sz="1600" dirty="0">
                <a:latin typeface="조선일보명조" panose="02030304000000000000" pitchFamily="18" charset="-127"/>
                <a:ea typeface="조선일보명조" panose="02030304000000000000" pitchFamily="18" charset="-127"/>
                <a:cs typeface="조선일보명조" panose="02030304000000000000" pitchFamily="18" charset="-127"/>
              </a:rPr>
              <a:t>], 2016.05.13, </a:t>
            </a:r>
            <a:r>
              <a:rPr lang="ko-KR" altLang="ko-KR" sz="1600" dirty="0" err="1">
                <a:latin typeface="조선일보명조" panose="02030304000000000000" pitchFamily="18" charset="-127"/>
                <a:ea typeface="조선일보명조" panose="02030304000000000000" pitchFamily="18" charset="-127"/>
                <a:cs typeface="조선일보명조" panose="02030304000000000000" pitchFamily="18" charset="-127"/>
              </a:rPr>
              <a:t>위키북스</a:t>
            </a:r>
            <a:endParaRPr lang="ko-KR" altLang="ko-KR" sz="1600"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7" name="TextBox 6">
            <a:extLst>
              <a:ext uri="{FF2B5EF4-FFF2-40B4-BE49-F238E27FC236}">
                <a16:creationId xmlns:a16="http://schemas.microsoft.com/office/drawing/2014/main" id="{88E709A0-853A-4DCC-908E-0927D452C587}"/>
              </a:ext>
            </a:extLst>
          </p:cNvPr>
          <p:cNvSpPr txBox="1"/>
          <p:nvPr/>
        </p:nvSpPr>
        <p:spPr>
          <a:xfrm>
            <a:off x="475129" y="916859"/>
            <a:ext cx="6861174" cy="338554"/>
          </a:xfrm>
          <a:prstGeom prst="rect">
            <a:avLst/>
          </a:prstGeom>
          <a:noFill/>
        </p:spPr>
        <p:txBody>
          <a:bodyPr wrap="none" rtlCol="0">
            <a:spAutoFit/>
          </a:bodyPr>
          <a:lstStyle/>
          <a:p>
            <a:r>
              <a:rPr lang="en-US" altLang="ko-KR" sz="1600" b="1" dirty="0">
                <a:solidFill>
                  <a:schemeClr val="bg2">
                    <a:lumMod val="75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Twitter keywords Search API based Analysis (The 19th President Election)</a:t>
            </a:r>
          </a:p>
        </p:txBody>
      </p:sp>
      <p:sp>
        <p:nvSpPr>
          <p:cNvPr id="3" name="슬라이드 번호 개체 틀 2">
            <a:extLst>
              <a:ext uri="{FF2B5EF4-FFF2-40B4-BE49-F238E27FC236}">
                <a16:creationId xmlns:a16="http://schemas.microsoft.com/office/drawing/2014/main" id="{32B1A569-01B7-4372-B837-69D6B8A92D7A}"/>
              </a:ext>
            </a:extLst>
          </p:cNvPr>
          <p:cNvSpPr>
            <a:spLocks noGrp="1"/>
          </p:cNvSpPr>
          <p:nvPr>
            <p:ph type="sldNum" sz="quarter" idx="12"/>
          </p:nvPr>
        </p:nvSpPr>
        <p:spPr/>
        <p:txBody>
          <a:bodyPr/>
          <a:lstStyle/>
          <a:p>
            <a:fld id="{4F2997A9-76DD-44FB-8883-7AC0BC848202}" type="slidenum">
              <a:rPr lang="ko-KR" altLang="en-US" smtClean="0">
                <a:latin typeface="조선일보명조" panose="02030304000000000000" pitchFamily="18" charset="-127"/>
                <a:ea typeface="조선일보명조" panose="02030304000000000000" pitchFamily="18" charset="-127"/>
                <a:cs typeface="조선일보명조" panose="02030304000000000000" pitchFamily="18" charset="-127"/>
              </a:rPr>
              <a:t>29</a:t>
            </a:fld>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8" name="TextBox 7">
            <a:extLst>
              <a:ext uri="{FF2B5EF4-FFF2-40B4-BE49-F238E27FC236}">
                <a16:creationId xmlns:a16="http://schemas.microsoft.com/office/drawing/2014/main" id="{2AF7489B-84A3-4EFB-99B8-BE299BB0E7FC}"/>
              </a:ext>
            </a:extLst>
          </p:cNvPr>
          <p:cNvSpPr txBox="1"/>
          <p:nvPr/>
        </p:nvSpPr>
        <p:spPr>
          <a:xfrm>
            <a:off x="11306909" y="6400413"/>
            <a:ext cx="495649" cy="276999"/>
          </a:xfrm>
          <a:prstGeom prst="rect">
            <a:avLst/>
          </a:prstGeom>
          <a:noFill/>
        </p:spPr>
        <p:txBody>
          <a:bodyPr wrap="none" rtlCol="0">
            <a:spAutoFit/>
          </a:bodyPr>
          <a:lstStyle/>
          <a:p>
            <a:r>
              <a:rPr lang="en-US" altLang="ko-KR" sz="1200">
                <a:latin typeface="조선일보명조" panose="02030304000000000000" pitchFamily="18" charset="-127"/>
                <a:ea typeface="조선일보명조" panose="02030304000000000000" pitchFamily="18" charset="-127"/>
                <a:cs typeface="조선일보명조" panose="02030304000000000000" pitchFamily="18" charset="-127"/>
              </a:rPr>
              <a:t>/ 29 </a:t>
            </a:r>
            <a:endParaRPr lang="ko-KR" altLang="en-US" sz="120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Tree>
    <p:extLst>
      <p:ext uri="{BB962C8B-B14F-4D97-AF65-F5344CB8AC3E}">
        <p14:creationId xmlns:p14="http://schemas.microsoft.com/office/powerpoint/2010/main" val="2757737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C6884EF8-13B8-4906-AFA1-F7D11047E8A5}"/>
              </a:ext>
            </a:extLst>
          </p:cNvPr>
          <p:cNvSpPr/>
          <p:nvPr/>
        </p:nvSpPr>
        <p:spPr>
          <a:xfrm>
            <a:off x="349623" y="432111"/>
            <a:ext cx="125506" cy="8079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6" name="직사각형 5">
            <a:extLst>
              <a:ext uri="{FF2B5EF4-FFF2-40B4-BE49-F238E27FC236}">
                <a16:creationId xmlns:a16="http://schemas.microsoft.com/office/drawing/2014/main" id="{B2E0AF2E-A9E8-4669-AA0E-A190B65FCAD7}"/>
              </a:ext>
            </a:extLst>
          </p:cNvPr>
          <p:cNvSpPr/>
          <p:nvPr/>
        </p:nvSpPr>
        <p:spPr>
          <a:xfrm>
            <a:off x="475129" y="333862"/>
            <a:ext cx="3971366" cy="646331"/>
          </a:xfrm>
          <a:prstGeom prst="rect">
            <a:avLst/>
          </a:prstGeom>
        </p:spPr>
        <p:txBody>
          <a:bodyPr wrap="square">
            <a:spAutoFit/>
          </a:bodyPr>
          <a:lstStyle/>
          <a:p>
            <a:r>
              <a:rPr lang="en-US" altLang="ko-KR" sz="3600" b="1" dirty="0">
                <a:latin typeface="조선일보명조" panose="02030304000000000000" pitchFamily="18" charset="-127"/>
                <a:ea typeface="조선일보명조" panose="02030304000000000000" pitchFamily="18" charset="-127"/>
                <a:cs typeface="조선일보명조" panose="02030304000000000000" pitchFamily="18" charset="-127"/>
              </a:rPr>
              <a:t>T-SA:</a:t>
            </a:r>
            <a:r>
              <a:rPr lang="en-US" altLang="ko-KR" sz="2800" b="1"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2400" b="1" dirty="0">
                <a:latin typeface="조선일보명조" panose="02030304000000000000" pitchFamily="18" charset="-127"/>
                <a:ea typeface="조선일보명조" panose="02030304000000000000" pitchFamily="18" charset="-127"/>
                <a:cs typeface="조선일보명조" panose="02030304000000000000" pitchFamily="18" charset="-127"/>
              </a:rPr>
              <a:t>Team Introduction</a:t>
            </a:r>
            <a:endParaRPr lang="ko-KR" altLang="en-US" sz="24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grpSp>
        <p:nvGrpSpPr>
          <p:cNvPr id="177" name="그룹 176">
            <a:extLst>
              <a:ext uri="{FF2B5EF4-FFF2-40B4-BE49-F238E27FC236}">
                <a16:creationId xmlns:a16="http://schemas.microsoft.com/office/drawing/2014/main" id="{352607BD-DFC2-4E2B-9BC3-04341A8B98DD}"/>
              </a:ext>
            </a:extLst>
          </p:cNvPr>
          <p:cNvGrpSpPr/>
          <p:nvPr/>
        </p:nvGrpSpPr>
        <p:grpSpPr>
          <a:xfrm>
            <a:off x="0" y="1874689"/>
            <a:ext cx="12192000" cy="4225703"/>
            <a:chOff x="-424553" y="1333965"/>
            <a:chExt cx="13015672" cy="4539038"/>
          </a:xfrm>
        </p:grpSpPr>
        <p:sp>
          <p:nvSpPr>
            <p:cNvPr id="152" name="TextBox 151">
              <a:extLst>
                <a:ext uri="{FF2B5EF4-FFF2-40B4-BE49-F238E27FC236}">
                  <a16:creationId xmlns:a16="http://schemas.microsoft.com/office/drawing/2014/main" id="{C9CA5E24-5508-48CB-A8A7-BB3440D26370}"/>
                </a:ext>
              </a:extLst>
            </p:cNvPr>
            <p:cNvSpPr txBox="1"/>
            <p:nvPr/>
          </p:nvSpPr>
          <p:spPr>
            <a:xfrm>
              <a:off x="-424553" y="1398224"/>
              <a:ext cx="3651208" cy="2281127"/>
            </a:xfrm>
            <a:prstGeom prst="rect">
              <a:avLst/>
            </a:prstGeom>
            <a:noFill/>
          </p:spPr>
          <p:txBody>
            <a:bodyPr wrap="square" rtlCol="0">
              <a:spAutoFit/>
            </a:bodyPr>
            <a:lstStyle/>
            <a:p>
              <a:pPr algn="r"/>
              <a:r>
                <a:rPr lang="en-US" altLang="ko-KR" sz="1600" b="1" dirty="0">
                  <a:latin typeface="조선일보명조" panose="02030304000000000000" pitchFamily="18" charset="-127"/>
                  <a:ea typeface="조선일보명조" panose="02030304000000000000" pitchFamily="18" charset="-127"/>
                  <a:cs typeface="조선일보명조" panose="02030304000000000000" pitchFamily="18" charset="-127"/>
                </a:rPr>
                <a:t>Lee </a:t>
              </a:r>
              <a:r>
                <a:rPr lang="en-US" altLang="ko-KR" sz="1600" b="1" dirty="0" err="1">
                  <a:latin typeface="조선일보명조" panose="02030304000000000000" pitchFamily="18" charset="-127"/>
                  <a:ea typeface="조선일보명조" panose="02030304000000000000" pitchFamily="18" charset="-127"/>
                  <a:cs typeface="조선일보명조" panose="02030304000000000000" pitchFamily="18" charset="-127"/>
                </a:rPr>
                <a:t>SeokJune</a:t>
              </a:r>
              <a:endParaRPr lang="en-US" altLang="ko-KR" sz="16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a:p>
              <a:pPr algn="r"/>
              <a:endParaRPr lang="en-US" altLang="ko-KR" sz="400" dirty="0">
                <a:latin typeface="조선일보명조" panose="02030304000000000000" pitchFamily="18" charset="-127"/>
                <a:ea typeface="조선일보명조" panose="02030304000000000000" pitchFamily="18" charset="-127"/>
                <a:cs typeface="조선일보명조" panose="02030304000000000000" pitchFamily="18" charset="-127"/>
              </a:endParaRPr>
            </a:p>
            <a:p>
              <a:pPr algn="r"/>
              <a:r>
                <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rPr>
                <a:t>Computer Engineering, </a:t>
              </a:r>
              <a:r>
                <a:rPr lang="en-US" altLang="ko-KR" sz="1400" dirty="0" err="1">
                  <a:latin typeface="조선일보명조" panose="02030304000000000000" pitchFamily="18" charset="-127"/>
                  <a:ea typeface="조선일보명조" panose="02030304000000000000" pitchFamily="18" charset="-127"/>
                  <a:cs typeface="조선일보명조" panose="02030304000000000000" pitchFamily="18" charset="-127"/>
                </a:rPr>
                <a:t>Chosun</a:t>
              </a:r>
              <a:r>
                <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rPr>
                <a:t> University (20165072)</a:t>
              </a:r>
            </a:p>
            <a:p>
              <a:pPr algn="r"/>
              <a:r>
                <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hlinkClick r:id="rId3"/>
                </a:rPr>
                <a:t>op2se1@gmail.com</a:t>
              </a:r>
              <a:endPar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endParaRPr>
            </a:p>
            <a:p>
              <a:pPr algn="r"/>
              <a:endPar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endParaRPr>
            </a:p>
            <a:p>
              <a:pPr algn="r"/>
              <a:r>
                <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rPr>
                <a:t>Establishing and managing the MariaDB</a:t>
              </a:r>
            </a:p>
            <a:p>
              <a:pPr algn="r"/>
              <a:r>
                <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rPr>
                <a:t>Implementing Twitter APIs</a:t>
              </a:r>
            </a:p>
            <a:p>
              <a:pPr algn="r"/>
              <a:r>
                <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rPr>
                <a:t>Visualization Implementation</a:t>
              </a:r>
            </a:p>
            <a:p>
              <a:pPr algn="r"/>
              <a:r>
                <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rPr>
                <a:t>Creating and modifying documents</a:t>
              </a:r>
            </a:p>
          </p:txBody>
        </p:sp>
        <p:sp>
          <p:nvSpPr>
            <p:cNvPr id="153" name="TextBox 152">
              <a:extLst>
                <a:ext uri="{FF2B5EF4-FFF2-40B4-BE49-F238E27FC236}">
                  <a16:creationId xmlns:a16="http://schemas.microsoft.com/office/drawing/2014/main" id="{98F8918C-BADE-4616-8004-840E151D6CD1}"/>
                </a:ext>
              </a:extLst>
            </p:cNvPr>
            <p:cNvSpPr txBox="1"/>
            <p:nvPr/>
          </p:nvSpPr>
          <p:spPr>
            <a:xfrm>
              <a:off x="8537737" y="1333965"/>
              <a:ext cx="3835656" cy="2049709"/>
            </a:xfrm>
            <a:prstGeom prst="rect">
              <a:avLst/>
            </a:prstGeom>
            <a:noFill/>
          </p:spPr>
          <p:txBody>
            <a:bodyPr wrap="square" rtlCol="0">
              <a:spAutoFit/>
            </a:bodyPr>
            <a:lstStyle/>
            <a:p>
              <a:r>
                <a:rPr lang="en-US" altLang="ko-KR" sz="1600" b="1" dirty="0">
                  <a:latin typeface="조선일보명조" panose="02030304000000000000" pitchFamily="18" charset="-127"/>
                  <a:ea typeface="조선일보명조" panose="02030304000000000000" pitchFamily="18" charset="-127"/>
                  <a:cs typeface="조선일보명조" panose="02030304000000000000" pitchFamily="18" charset="-127"/>
                </a:rPr>
                <a:t>Lee Yunhyuck</a:t>
              </a:r>
            </a:p>
            <a:p>
              <a:endParaRPr lang="en-US" altLang="ko-KR" sz="400" dirty="0">
                <a:latin typeface="조선일보명조" panose="02030304000000000000" pitchFamily="18" charset="-127"/>
                <a:ea typeface="조선일보명조" panose="02030304000000000000" pitchFamily="18" charset="-127"/>
                <a:cs typeface="조선일보명조" panose="02030304000000000000" pitchFamily="18" charset="-127"/>
              </a:endParaRPr>
            </a:p>
            <a:p>
              <a:r>
                <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rPr>
                <a:t>Computer Engineering, </a:t>
              </a:r>
              <a:r>
                <a:rPr lang="en-US" altLang="ko-KR" sz="1400" dirty="0" err="1">
                  <a:latin typeface="조선일보명조" panose="02030304000000000000" pitchFamily="18" charset="-127"/>
                  <a:ea typeface="조선일보명조" panose="02030304000000000000" pitchFamily="18" charset="-127"/>
                  <a:cs typeface="조선일보명조" panose="02030304000000000000" pitchFamily="18" charset="-127"/>
                </a:rPr>
                <a:t>Chosun</a:t>
              </a:r>
              <a:r>
                <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rPr>
                <a:t> University (20165062)</a:t>
              </a:r>
            </a:p>
            <a:p>
              <a:r>
                <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hlinkClick r:id="rId4"/>
                </a:rPr>
                <a:t>leeyh5134@naver.com</a:t>
              </a:r>
              <a:endPar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endParaRPr>
            </a:p>
            <a:p>
              <a:endPar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endParaRPr>
            </a:p>
            <a:p>
              <a:r>
                <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rPr>
                <a:t>Hadoop3, Establishment of Sqoop Environment</a:t>
              </a:r>
            </a:p>
            <a:p>
              <a:r>
                <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rPr>
                <a:t>Hadoop (Map/Reduce)Implementation</a:t>
              </a:r>
            </a:p>
          </p:txBody>
        </p:sp>
        <p:sp>
          <p:nvSpPr>
            <p:cNvPr id="154" name="TextBox 153">
              <a:extLst>
                <a:ext uri="{FF2B5EF4-FFF2-40B4-BE49-F238E27FC236}">
                  <a16:creationId xmlns:a16="http://schemas.microsoft.com/office/drawing/2014/main" id="{4FA23E72-7940-4740-9007-4C27CBB7F2E2}"/>
                </a:ext>
              </a:extLst>
            </p:cNvPr>
            <p:cNvSpPr txBox="1"/>
            <p:nvPr/>
          </p:nvSpPr>
          <p:spPr>
            <a:xfrm>
              <a:off x="8939911" y="3693361"/>
              <a:ext cx="3651208" cy="1586872"/>
            </a:xfrm>
            <a:prstGeom prst="rect">
              <a:avLst/>
            </a:prstGeom>
            <a:noFill/>
          </p:spPr>
          <p:txBody>
            <a:bodyPr wrap="square" rtlCol="0">
              <a:spAutoFit/>
            </a:bodyPr>
            <a:lstStyle/>
            <a:p>
              <a:r>
                <a:rPr lang="en-US" altLang="ko-KR" sz="1600" b="1" dirty="0">
                  <a:latin typeface="조선일보명조" panose="02030304000000000000" pitchFamily="18" charset="-127"/>
                  <a:ea typeface="조선일보명조" panose="02030304000000000000" pitchFamily="18" charset="-127"/>
                  <a:cs typeface="조선일보명조" panose="02030304000000000000" pitchFamily="18" charset="-127"/>
                </a:rPr>
                <a:t>Bae </a:t>
              </a:r>
              <a:r>
                <a:rPr lang="en-US" altLang="ko-KR" sz="1600" b="1" dirty="0" err="1">
                  <a:latin typeface="조선일보명조" panose="02030304000000000000" pitchFamily="18" charset="-127"/>
                  <a:ea typeface="조선일보명조" panose="02030304000000000000" pitchFamily="18" charset="-127"/>
                  <a:cs typeface="조선일보명조" panose="02030304000000000000" pitchFamily="18" charset="-127"/>
                </a:rPr>
                <a:t>InGyu</a:t>
              </a:r>
              <a:endParaRPr lang="en-US" altLang="ko-KR" sz="16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a:p>
              <a:endParaRPr lang="en-US" altLang="ko-KR" sz="400" dirty="0">
                <a:latin typeface="조선일보명조" panose="02030304000000000000" pitchFamily="18" charset="-127"/>
                <a:ea typeface="조선일보명조" panose="02030304000000000000" pitchFamily="18" charset="-127"/>
                <a:cs typeface="조선일보명조" panose="02030304000000000000" pitchFamily="18" charset="-127"/>
              </a:endParaRPr>
            </a:p>
            <a:p>
              <a:r>
                <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rPr>
                <a:t>Computer Engineering, </a:t>
              </a:r>
              <a:r>
                <a:rPr lang="en-US" altLang="ko-KR" sz="1400" dirty="0" err="1">
                  <a:latin typeface="조선일보명조" panose="02030304000000000000" pitchFamily="18" charset="-127"/>
                  <a:ea typeface="조선일보명조" panose="02030304000000000000" pitchFamily="18" charset="-127"/>
                  <a:cs typeface="조선일보명조" panose="02030304000000000000" pitchFamily="18" charset="-127"/>
                </a:rPr>
                <a:t>Chosun</a:t>
              </a:r>
              <a:r>
                <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rPr>
                <a:t> University (20165073)</a:t>
              </a:r>
            </a:p>
            <a:p>
              <a:r>
                <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hlinkClick r:id="rId5"/>
                </a:rPr>
                <a:t>happykkk789@naver.com</a:t>
              </a:r>
              <a:endPar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endParaRPr>
            </a:p>
            <a:p>
              <a:endPar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endParaRPr>
            </a:p>
            <a:p>
              <a:r>
                <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rPr>
                <a:t>Python, DB Interlink Implementation</a:t>
              </a:r>
            </a:p>
          </p:txBody>
        </p:sp>
        <p:sp>
          <p:nvSpPr>
            <p:cNvPr id="155" name="TextBox 154">
              <a:extLst>
                <a:ext uri="{FF2B5EF4-FFF2-40B4-BE49-F238E27FC236}">
                  <a16:creationId xmlns:a16="http://schemas.microsoft.com/office/drawing/2014/main" id="{6EB3B9F2-6B36-434B-B406-A080DFCA0916}"/>
                </a:ext>
              </a:extLst>
            </p:cNvPr>
            <p:cNvSpPr txBox="1"/>
            <p:nvPr/>
          </p:nvSpPr>
          <p:spPr>
            <a:xfrm>
              <a:off x="-162432" y="4286131"/>
              <a:ext cx="3651208" cy="1586872"/>
            </a:xfrm>
            <a:prstGeom prst="rect">
              <a:avLst/>
            </a:prstGeom>
            <a:noFill/>
          </p:spPr>
          <p:txBody>
            <a:bodyPr wrap="square" rtlCol="0">
              <a:spAutoFit/>
            </a:bodyPr>
            <a:lstStyle/>
            <a:p>
              <a:pPr algn="r"/>
              <a:r>
                <a:rPr lang="en-US" altLang="ko-KR" sz="1600" b="1" dirty="0" err="1">
                  <a:latin typeface="조선일보명조" panose="02030304000000000000" pitchFamily="18" charset="-127"/>
                  <a:ea typeface="조선일보명조" panose="02030304000000000000" pitchFamily="18" charset="-127"/>
                  <a:cs typeface="조선일보명조" panose="02030304000000000000" pitchFamily="18" charset="-127"/>
                </a:rPr>
                <a:t>Seo</a:t>
              </a:r>
              <a:r>
                <a:rPr lang="en-US" altLang="ko-KR" sz="1600" b="1"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1600" b="1" dirty="0" err="1">
                  <a:latin typeface="조선일보명조" panose="02030304000000000000" pitchFamily="18" charset="-127"/>
                  <a:ea typeface="조선일보명조" panose="02030304000000000000" pitchFamily="18" charset="-127"/>
                  <a:cs typeface="조선일보명조" panose="02030304000000000000" pitchFamily="18" charset="-127"/>
                </a:rPr>
                <a:t>JaeIck</a:t>
              </a:r>
              <a:endParaRPr lang="en-US" altLang="ko-KR" sz="16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a:p>
              <a:pPr algn="r"/>
              <a:endParaRPr lang="en-US" altLang="ko-KR" sz="400" dirty="0">
                <a:latin typeface="조선일보명조" panose="02030304000000000000" pitchFamily="18" charset="-127"/>
                <a:ea typeface="조선일보명조" panose="02030304000000000000" pitchFamily="18" charset="-127"/>
                <a:cs typeface="조선일보명조" panose="02030304000000000000" pitchFamily="18" charset="-127"/>
              </a:endParaRPr>
            </a:p>
            <a:p>
              <a:pPr algn="r"/>
              <a:r>
                <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rPr>
                <a:t>Computer Engineering, Chosun University (20144773)</a:t>
              </a:r>
            </a:p>
            <a:p>
              <a:pPr algn="r"/>
              <a:r>
                <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hlinkClick r:id="rId6"/>
                </a:rPr>
                <a:t>nero8879@naver.com</a:t>
              </a:r>
              <a:endPar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endParaRPr>
            </a:p>
            <a:p>
              <a:pPr algn="r"/>
              <a:endPar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endParaRPr>
            </a:p>
            <a:p>
              <a:pPr algn="r"/>
              <a:r>
                <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rPr>
                <a:t>Visualization Implementation</a:t>
              </a:r>
            </a:p>
          </p:txBody>
        </p:sp>
        <p:cxnSp>
          <p:nvCxnSpPr>
            <p:cNvPr id="159" name="직선 연결선 158">
              <a:extLst>
                <a:ext uri="{FF2B5EF4-FFF2-40B4-BE49-F238E27FC236}">
                  <a16:creationId xmlns:a16="http://schemas.microsoft.com/office/drawing/2014/main" id="{9CB7CEFE-1184-45CD-89A4-5CD5CF60AFFB}"/>
                </a:ext>
              </a:extLst>
            </p:cNvPr>
            <p:cNvCxnSpPr/>
            <p:nvPr/>
          </p:nvCxnSpPr>
          <p:spPr>
            <a:xfrm>
              <a:off x="1147482" y="1712259"/>
              <a:ext cx="2079173" cy="0"/>
            </a:xfrm>
            <a:prstGeom prst="line">
              <a:avLst/>
            </a:prstGeom>
          </p:spPr>
          <p:style>
            <a:lnRef idx="3">
              <a:schemeClr val="dk1"/>
            </a:lnRef>
            <a:fillRef idx="0">
              <a:schemeClr val="dk1"/>
            </a:fillRef>
            <a:effectRef idx="2">
              <a:schemeClr val="dk1"/>
            </a:effectRef>
            <a:fontRef idx="minor">
              <a:schemeClr val="tx1"/>
            </a:fontRef>
          </p:style>
        </p:cxnSp>
        <p:cxnSp>
          <p:nvCxnSpPr>
            <p:cNvPr id="161" name="직선 연결선 160">
              <a:extLst>
                <a:ext uri="{FF2B5EF4-FFF2-40B4-BE49-F238E27FC236}">
                  <a16:creationId xmlns:a16="http://schemas.microsoft.com/office/drawing/2014/main" id="{D0757317-3584-47A7-9334-E26485D11E74}"/>
                </a:ext>
              </a:extLst>
            </p:cNvPr>
            <p:cNvCxnSpPr>
              <a:cxnSpLocks/>
              <a:endCxn id="148" idx="2"/>
            </p:cNvCxnSpPr>
            <p:nvPr/>
          </p:nvCxnSpPr>
          <p:spPr>
            <a:xfrm>
              <a:off x="3226655" y="1712259"/>
              <a:ext cx="427610" cy="969097"/>
            </a:xfrm>
            <a:prstGeom prst="line">
              <a:avLst/>
            </a:prstGeom>
          </p:spPr>
          <p:style>
            <a:lnRef idx="3">
              <a:schemeClr val="dk1"/>
            </a:lnRef>
            <a:fillRef idx="0">
              <a:schemeClr val="dk1"/>
            </a:fillRef>
            <a:effectRef idx="2">
              <a:schemeClr val="dk1"/>
            </a:effectRef>
            <a:fontRef idx="minor">
              <a:schemeClr val="tx1"/>
            </a:fontRef>
          </p:style>
        </p:cxnSp>
        <p:cxnSp>
          <p:nvCxnSpPr>
            <p:cNvPr id="168" name="직선 연결선 167">
              <a:extLst>
                <a:ext uri="{FF2B5EF4-FFF2-40B4-BE49-F238E27FC236}">
                  <a16:creationId xmlns:a16="http://schemas.microsoft.com/office/drawing/2014/main" id="{B0A56EEA-9328-4602-934A-7E2FCBBBF528}"/>
                </a:ext>
              </a:extLst>
            </p:cNvPr>
            <p:cNvCxnSpPr/>
            <p:nvPr/>
          </p:nvCxnSpPr>
          <p:spPr>
            <a:xfrm flipV="1">
              <a:off x="3452916" y="4159623"/>
              <a:ext cx="850142" cy="439270"/>
            </a:xfrm>
            <a:prstGeom prst="line">
              <a:avLst/>
            </a:prstGeom>
          </p:spPr>
          <p:style>
            <a:lnRef idx="3">
              <a:schemeClr val="dk1"/>
            </a:lnRef>
            <a:fillRef idx="0">
              <a:schemeClr val="dk1"/>
            </a:fillRef>
            <a:effectRef idx="2">
              <a:schemeClr val="dk1"/>
            </a:effectRef>
            <a:fontRef idx="minor">
              <a:schemeClr val="tx1"/>
            </a:fontRef>
          </p:style>
        </p:cxnSp>
        <p:cxnSp>
          <p:nvCxnSpPr>
            <p:cNvPr id="166" name="직선 연결선 165">
              <a:extLst>
                <a:ext uri="{FF2B5EF4-FFF2-40B4-BE49-F238E27FC236}">
                  <a16:creationId xmlns:a16="http://schemas.microsoft.com/office/drawing/2014/main" id="{5F0623C9-A913-444F-B47B-CC8D8DE05FB4}"/>
                </a:ext>
              </a:extLst>
            </p:cNvPr>
            <p:cNvCxnSpPr/>
            <p:nvPr/>
          </p:nvCxnSpPr>
          <p:spPr>
            <a:xfrm>
              <a:off x="1672137" y="4598894"/>
              <a:ext cx="1777288" cy="0"/>
            </a:xfrm>
            <a:prstGeom prst="line">
              <a:avLst/>
            </a:prstGeom>
          </p:spPr>
          <p:style>
            <a:lnRef idx="3">
              <a:schemeClr val="dk1"/>
            </a:lnRef>
            <a:fillRef idx="0">
              <a:schemeClr val="dk1"/>
            </a:fillRef>
            <a:effectRef idx="2">
              <a:schemeClr val="dk1"/>
            </a:effectRef>
            <a:fontRef idx="minor">
              <a:schemeClr val="tx1"/>
            </a:fontRef>
          </p:style>
        </p:cxnSp>
        <p:cxnSp>
          <p:nvCxnSpPr>
            <p:cNvPr id="170" name="직선 연결선 169">
              <a:extLst>
                <a:ext uri="{FF2B5EF4-FFF2-40B4-BE49-F238E27FC236}">
                  <a16:creationId xmlns:a16="http://schemas.microsoft.com/office/drawing/2014/main" id="{790EC3C0-3027-4A83-BA4F-E9A677F883B1}"/>
                </a:ext>
              </a:extLst>
            </p:cNvPr>
            <p:cNvCxnSpPr/>
            <p:nvPr/>
          </p:nvCxnSpPr>
          <p:spPr>
            <a:xfrm>
              <a:off x="8610605" y="1649506"/>
              <a:ext cx="2003607" cy="0"/>
            </a:xfrm>
            <a:prstGeom prst="line">
              <a:avLst/>
            </a:prstGeom>
          </p:spPr>
          <p:style>
            <a:lnRef idx="3">
              <a:schemeClr val="dk1"/>
            </a:lnRef>
            <a:fillRef idx="0">
              <a:schemeClr val="dk1"/>
            </a:fillRef>
            <a:effectRef idx="2">
              <a:schemeClr val="dk1"/>
            </a:effectRef>
            <a:fontRef idx="minor">
              <a:schemeClr val="tx1"/>
            </a:fontRef>
          </p:style>
        </p:cxnSp>
        <p:cxnSp>
          <p:nvCxnSpPr>
            <p:cNvPr id="171" name="직선 연결선 170">
              <a:extLst>
                <a:ext uri="{FF2B5EF4-FFF2-40B4-BE49-F238E27FC236}">
                  <a16:creationId xmlns:a16="http://schemas.microsoft.com/office/drawing/2014/main" id="{9EC7112D-0638-4EC2-8146-8837E4A166B7}"/>
                </a:ext>
              </a:extLst>
            </p:cNvPr>
            <p:cNvCxnSpPr>
              <a:cxnSpLocks/>
            </p:cNvCxnSpPr>
            <p:nvPr/>
          </p:nvCxnSpPr>
          <p:spPr>
            <a:xfrm>
              <a:off x="9027459" y="4025154"/>
              <a:ext cx="1640541" cy="0"/>
            </a:xfrm>
            <a:prstGeom prst="line">
              <a:avLst/>
            </a:prstGeom>
          </p:spPr>
          <p:style>
            <a:lnRef idx="3">
              <a:schemeClr val="dk1"/>
            </a:lnRef>
            <a:fillRef idx="0">
              <a:schemeClr val="dk1"/>
            </a:fillRef>
            <a:effectRef idx="2">
              <a:schemeClr val="dk1"/>
            </a:effectRef>
            <a:fontRef idx="minor">
              <a:schemeClr val="tx1"/>
            </a:fontRef>
          </p:style>
        </p:cxnSp>
        <p:cxnSp>
          <p:nvCxnSpPr>
            <p:cNvPr id="174" name="직선 연결선 173">
              <a:extLst>
                <a:ext uri="{FF2B5EF4-FFF2-40B4-BE49-F238E27FC236}">
                  <a16:creationId xmlns:a16="http://schemas.microsoft.com/office/drawing/2014/main" id="{5DE992A4-7653-4D39-9941-3F40B185E969}"/>
                </a:ext>
              </a:extLst>
            </p:cNvPr>
            <p:cNvCxnSpPr/>
            <p:nvPr/>
          </p:nvCxnSpPr>
          <p:spPr>
            <a:xfrm flipH="1">
              <a:off x="7987553" y="1649506"/>
              <a:ext cx="623052" cy="1885655"/>
            </a:xfrm>
            <a:prstGeom prst="line">
              <a:avLst/>
            </a:prstGeom>
          </p:spPr>
          <p:style>
            <a:lnRef idx="3">
              <a:schemeClr val="dk1"/>
            </a:lnRef>
            <a:fillRef idx="0">
              <a:schemeClr val="dk1"/>
            </a:fillRef>
            <a:effectRef idx="2">
              <a:schemeClr val="dk1"/>
            </a:effectRef>
            <a:fontRef idx="minor">
              <a:schemeClr val="tx1"/>
            </a:fontRef>
          </p:style>
        </p:cxnSp>
        <p:cxnSp>
          <p:nvCxnSpPr>
            <p:cNvPr id="176" name="직선 연결선 175">
              <a:extLst>
                <a:ext uri="{FF2B5EF4-FFF2-40B4-BE49-F238E27FC236}">
                  <a16:creationId xmlns:a16="http://schemas.microsoft.com/office/drawing/2014/main" id="{72133D1C-589A-41D3-B27D-2AC189794ADE}"/>
                </a:ext>
              </a:extLst>
            </p:cNvPr>
            <p:cNvCxnSpPr/>
            <p:nvPr/>
          </p:nvCxnSpPr>
          <p:spPr>
            <a:xfrm flipH="1">
              <a:off x="8382000" y="4025154"/>
              <a:ext cx="645459" cy="1145534"/>
            </a:xfrm>
            <a:prstGeom prst="line">
              <a:avLst/>
            </a:prstGeom>
          </p:spPr>
          <p:style>
            <a:lnRef idx="3">
              <a:schemeClr val="dk1"/>
            </a:lnRef>
            <a:fillRef idx="0">
              <a:schemeClr val="dk1"/>
            </a:fillRef>
            <a:effectRef idx="2">
              <a:schemeClr val="dk1"/>
            </a:effectRef>
            <a:fontRef idx="minor">
              <a:schemeClr val="tx1"/>
            </a:fontRef>
          </p:style>
        </p:cxnSp>
        <p:grpSp>
          <p:nvGrpSpPr>
            <p:cNvPr id="5" name="그룹 4">
              <a:extLst>
                <a:ext uri="{FF2B5EF4-FFF2-40B4-BE49-F238E27FC236}">
                  <a16:creationId xmlns:a16="http://schemas.microsoft.com/office/drawing/2014/main" id="{4274CAAF-CD41-4DA5-B590-E13AB8A09E47}"/>
                </a:ext>
              </a:extLst>
            </p:cNvPr>
            <p:cNvGrpSpPr/>
            <p:nvPr/>
          </p:nvGrpSpPr>
          <p:grpSpPr>
            <a:xfrm>
              <a:off x="3654265" y="1827551"/>
              <a:ext cx="4837531" cy="3940438"/>
              <a:chOff x="3783634" y="1625944"/>
              <a:chExt cx="4837531" cy="3940438"/>
            </a:xfrm>
          </p:grpSpPr>
          <p:pic>
            <p:nvPicPr>
              <p:cNvPr id="148" name="그림 147">
                <a:extLst>
                  <a:ext uri="{FF2B5EF4-FFF2-40B4-BE49-F238E27FC236}">
                    <a16:creationId xmlns:a16="http://schemas.microsoft.com/office/drawing/2014/main" id="{E69EB02C-80F3-47BF-93EF-C1FD424A8D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83634" y="1625944"/>
                <a:ext cx="2160000" cy="170761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49" name="그림 148">
                <a:extLst>
                  <a:ext uri="{FF2B5EF4-FFF2-40B4-BE49-F238E27FC236}">
                    <a16:creationId xmlns:a16="http://schemas.microsoft.com/office/drawing/2014/main" id="{D747C98F-7F0E-47D8-9023-B9A6107DFA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04932" y="2001882"/>
                <a:ext cx="2160000" cy="162756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50" name="그림 149">
                <a:extLst>
                  <a:ext uri="{FF2B5EF4-FFF2-40B4-BE49-F238E27FC236}">
                    <a16:creationId xmlns:a16="http://schemas.microsoft.com/office/drawing/2014/main" id="{B152BB28-4B23-4207-9867-5F19327AE4F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61165" y="3792607"/>
                <a:ext cx="2160000" cy="177377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51" name="그림 150">
                <a:extLst>
                  <a:ext uri="{FF2B5EF4-FFF2-40B4-BE49-F238E27FC236}">
                    <a16:creationId xmlns:a16="http://schemas.microsoft.com/office/drawing/2014/main" id="{2925B9F0-3206-4FD5-B3F7-29416E4B735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12940" y="3491754"/>
                <a:ext cx="2160000" cy="166764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grpSp>
      </p:grpSp>
      <p:sp>
        <p:nvSpPr>
          <p:cNvPr id="23" name="TextBox 22">
            <a:extLst>
              <a:ext uri="{FF2B5EF4-FFF2-40B4-BE49-F238E27FC236}">
                <a16:creationId xmlns:a16="http://schemas.microsoft.com/office/drawing/2014/main" id="{88E709A0-853A-4DCC-908E-0927D452C587}"/>
              </a:ext>
            </a:extLst>
          </p:cNvPr>
          <p:cNvSpPr txBox="1"/>
          <p:nvPr/>
        </p:nvSpPr>
        <p:spPr>
          <a:xfrm>
            <a:off x="475129" y="916859"/>
            <a:ext cx="6861174" cy="338554"/>
          </a:xfrm>
          <a:prstGeom prst="rect">
            <a:avLst/>
          </a:prstGeom>
          <a:noFill/>
        </p:spPr>
        <p:txBody>
          <a:bodyPr wrap="none" rtlCol="0">
            <a:spAutoFit/>
          </a:bodyPr>
          <a:lstStyle/>
          <a:p>
            <a:r>
              <a:rPr lang="en-US" altLang="ko-KR" sz="1600" b="1" dirty="0">
                <a:solidFill>
                  <a:schemeClr val="bg2">
                    <a:lumMod val="75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Twitter keywords Search API based Analysis (The 19th President Election)</a:t>
            </a:r>
          </a:p>
        </p:txBody>
      </p:sp>
      <p:sp>
        <p:nvSpPr>
          <p:cNvPr id="2" name="슬라이드 번호 개체 틀 1">
            <a:extLst>
              <a:ext uri="{FF2B5EF4-FFF2-40B4-BE49-F238E27FC236}">
                <a16:creationId xmlns:a16="http://schemas.microsoft.com/office/drawing/2014/main" id="{393B156A-6B62-4AEE-98AF-F2563F5794EA}"/>
              </a:ext>
            </a:extLst>
          </p:cNvPr>
          <p:cNvSpPr>
            <a:spLocks noGrp="1"/>
          </p:cNvSpPr>
          <p:nvPr>
            <p:ph type="sldNum" sz="quarter" idx="12"/>
          </p:nvPr>
        </p:nvSpPr>
        <p:spPr/>
        <p:txBody>
          <a:bodyPr/>
          <a:lstStyle/>
          <a:p>
            <a:fld id="{4F2997A9-76DD-44FB-8883-7AC0BC848202}" type="slidenum">
              <a:rPr lang="ko-KR" altLang="en-US" smtClean="0">
                <a:latin typeface="조선일보명조" panose="02030304000000000000" pitchFamily="18" charset="-127"/>
                <a:ea typeface="조선일보명조" panose="02030304000000000000" pitchFamily="18" charset="-127"/>
                <a:cs typeface="조선일보명조" panose="02030304000000000000" pitchFamily="18" charset="-127"/>
              </a:rPr>
              <a:t>3</a:t>
            </a:fld>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24" name="TextBox 23">
            <a:extLst>
              <a:ext uri="{FF2B5EF4-FFF2-40B4-BE49-F238E27FC236}">
                <a16:creationId xmlns:a16="http://schemas.microsoft.com/office/drawing/2014/main" id="{20496547-B746-4027-A71B-FF4AE8EC465C}"/>
              </a:ext>
            </a:extLst>
          </p:cNvPr>
          <p:cNvSpPr txBox="1"/>
          <p:nvPr/>
        </p:nvSpPr>
        <p:spPr>
          <a:xfrm>
            <a:off x="11306909" y="6400413"/>
            <a:ext cx="495649" cy="276999"/>
          </a:xfrm>
          <a:prstGeom prst="rect">
            <a:avLst/>
          </a:prstGeom>
          <a:noFill/>
        </p:spPr>
        <p:txBody>
          <a:bodyPr wrap="none" rtlCol="0">
            <a:spAutoFit/>
          </a:bodyPr>
          <a:lstStyle/>
          <a:p>
            <a:r>
              <a:rPr lang="en-US" altLang="ko-KR" sz="1200">
                <a:latin typeface="조선일보명조" panose="02030304000000000000" pitchFamily="18" charset="-127"/>
                <a:ea typeface="조선일보명조" panose="02030304000000000000" pitchFamily="18" charset="-127"/>
                <a:cs typeface="조선일보명조" panose="02030304000000000000" pitchFamily="18" charset="-127"/>
              </a:rPr>
              <a:t>/ 29 </a:t>
            </a:r>
            <a:endParaRPr lang="ko-KR" altLang="en-US" sz="120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Tree>
    <p:extLst>
      <p:ext uri="{BB962C8B-B14F-4D97-AF65-F5344CB8AC3E}">
        <p14:creationId xmlns:p14="http://schemas.microsoft.com/office/powerpoint/2010/main" val="30042089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17A081-4FAA-41EF-84C3-C085F4784A31}"/>
              </a:ext>
            </a:extLst>
          </p:cNvPr>
          <p:cNvSpPr txBox="1"/>
          <p:nvPr/>
        </p:nvSpPr>
        <p:spPr>
          <a:xfrm>
            <a:off x="2644258" y="2547982"/>
            <a:ext cx="6903484" cy="1862048"/>
          </a:xfrm>
          <a:prstGeom prst="rect">
            <a:avLst/>
          </a:prstGeom>
          <a:noFill/>
        </p:spPr>
        <p:txBody>
          <a:bodyPr wrap="square" rtlCol="0">
            <a:spAutoFit/>
          </a:bodyPr>
          <a:lstStyle/>
          <a:p>
            <a:r>
              <a:rPr lang="en-US" altLang="ko-KR" sz="11500" b="1" dirty="0">
                <a:latin typeface="조선일보명조" panose="02030304000000000000" pitchFamily="18" charset="-127"/>
                <a:ea typeface="조선일보명조" panose="02030304000000000000" pitchFamily="18" charset="-127"/>
                <a:cs typeface="조선일보명조" panose="02030304000000000000" pitchFamily="18" charset="-127"/>
              </a:rPr>
              <a:t>Thank you</a:t>
            </a:r>
            <a:endParaRPr lang="ko-KR" altLang="en-US" sz="115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Tree>
    <p:extLst>
      <p:ext uri="{BB962C8B-B14F-4D97-AF65-F5344CB8AC3E}">
        <p14:creationId xmlns:p14="http://schemas.microsoft.com/office/powerpoint/2010/main" val="26576687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17A081-4FAA-41EF-84C3-C085F4784A31}"/>
              </a:ext>
            </a:extLst>
          </p:cNvPr>
          <p:cNvSpPr txBox="1"/>
          <p:nvPr/>
        </p:nvSpPr>
        <p:spPr>
          <a:xfrm>
            <a:off x="3602620" y="2206012"/>
            <a:ext cx="4986761" cy="1862048"/>
          </a:xfrm>
          <a:prstGeom prst="rect">
            <a:avLst/>
          </a:prstGeom>
          <a:noFill/>
        </p:spPr>
        <p:txBody>
          <a:bodyPr wrap="square" rtlCol="0">
            <a:spAutoFit/>
          </a:bodyPr>
          <a:lstStyle/>
          <a:p>
            <a:pPr algn="ctr"/>
            <a:r>
              <a:rPr lang="en-US" altLang="ko-KR" sz="11500" b="1" dirty="0">
                <a:latin typeface="조선일보명조" panose="02030304000000000000" pitchFamily="18" charset="-127"/>
                <a:ea typeface="조선일보명조" panose="02030304000000000000" pitchFamily="18" charset="-127"/>
                <a:cs typeface="조선일보명조" panose="02030304000000000000" pitchFamily="18" charset="-127"/>
              </a:rPr>
              <a:t>Q &amp; A</a:t>
            </a:r>
            <a:endParaRPr lang="ko-KR" altLang="en-US" sz="115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Tree>
    <p:extLst>
      <p:ext uri="{BB962C8B-B14F-4D97-AF65-F5344CB8AC3E}">
        <p14:creationId xmlns:p14="http://schemas.microsoft.com/office/powerpoint/2010/main" val="38979205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C6884EF8-13B8-4906-AFA1-F7D11047E8A5}"/>
              </a:ext>
            </a:extLst>
          </p:cNvPr>
          <p:cNvSpPr/>
          <p:nvPr/>
        </p:nvSpPr>
        <p:spPr>
          <a:xfrm>
            <a:off x="349623" y="432111"/>
            <a:ext cx="125506" cy="8079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6" name="직사각형 5">
            <a:extLst>
              <a:ext uri="{FF2B5EF4-FFF2-40B4-BE49-F238E27FC236}">
                <a16:creationId xmlns:a16="http://schemas.microsoft.com/office/drawing/2014/main" id="{B2E0AF2E-A9E8-4669-AA0E-A190B65FCAD7}"/>
              </a:ext>
            </a:extLst>
          </p:cNvPr>
          <p:cNvSpPr/>
          <p:nvPr/>
        </p:nvSpPr>
        <p:spPr>
          <a:xfrm>
            <a:off x="475129" y="333862"/>
            <a:ext cx="3971366" cy="646331"/>
          </a:xfrm>
          <a:prstGeom prst="rect">
            <a:avLst/>
          </a:prstGeom>
        </p:spPr>
        <p:txBody>
          <a:bodyPr wrap="square">
            <a:spAutoFit/>
          </a:bodyPr>
          <a:lstStyle/>
          <a:p>
            <a:r>
              <a:rPr lang="en-US" altLang="ko-KR" sz="3600" b="1" dirty="0">
                <a:latin typeface="조선일보명조" panose="02030304000000000000" pitchFamily="18" charset="-127"/>
                <a:ea typeface="조선일보명조" panose="02030304000000000000" pitchFamily="18" charset="-127"/>
                <a:cs typeface="조선일보명조" panose="02030304000000000000" pitchFamily="18" charset="-127"/>
              </a:rPr>
              <a:t>T-SA:</a:t>
            </a:r>
            <a:r>
              <a:rPr lang="en-US" altLang="ko-KR" sz="2800" b="1"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2400" b="1" dirty="0">
                <a:latin typeface="조선일보명조" panose="02030304000000000000" pitchFamily="18" charset="-127"/>
                <a:ea typeface="조선일보명조" panose="02030304000000000000" pitchFamily="18" charset="-127"/>
                <a:cs typeface="조선일보명조" panose="02030304000000000000" pitchFamily="18" charset="-127"/>
              </a:rPr>
              <a:t>Team Introduction</a:t>
            </a:r>
            <a:endParaRPr lang="ko-KR" altLang="en-US" sz="24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grpSp>
        <p:nvGrpSpPr>
          <p:cNvPr id="177" name="그룹 176">
            <a:extLst>
              <a:ext uri="{FF2B5EF4-FFF2-40B4-BE49-F238E27FC236}">
                <a16:creationId xmlns:a16="http://schemas.microsoft.com/office/drawing/2014/main" id="{352607BD-DFC2-4E2B-9BC3-04341A8B98DD}"/>
              </a:ext>
            </a:extLst>
          </p:cNvPr>
          <p:cNvGrpSpPr/>
          <p:nvPr/>
        </p:nvGrpSpPr>
        <p:grpSpPr>
          <a:xfrm>
            <a:off x="0" y="1874689"/>
            <a:ext cx="12192000" cy="4225703"/>
            <a:chOff x="-424553" y="1333965"/>
            <a:chExt cx="13015672" cy="4539038"/>
          </a:xfrm>
        </p:grpSpPr>
        <p:sp>
          <p:nvSpPr>
            <p:cNvPr id="152" name="TextBox 151">
              <a:extLst>
                <a:ext uri="{FF2B5EF4-FFF2-40B4-BE49-F238E27FC236}">
                  <a16:creationId xmlns:a16="http://schemas.microsoft.com/office/drawing/2014/main" id="{C9CA5E24-5508-48CB-A8A7-BB3440D26370}"/>
                </a:ext>
              </a:extLst>
            </p:cNvPr>
            <p:cNvSpPr txBox="1"/>
            <p:nvPr/>
          </p:nvSpPr>
          <p:spPr>
            <a:xfrm>
              <a:off x="-424553" y="1398224"/>
              <a:ext cx="3651208" cy="2281127"/>
            </a:xfrm>
            <a:prstGeom prst="rect">
              <a:avLst/>
            </a:prstGeom>
            <a:noFill/>
          </p:spPr>
          <p:txBody>
            <a:bodyPr wrap="square" rtlCol="0">
              <a:spAutoFit/>
            </a:bodyPr>
            <a:lstStyle/>
            <a:p>
              <a:pPr algn="r"/>
              <a:r>
                <a:rPr lang="en-US" altLang="ko-KR" sz="1600" b="1" dirty="0">
                  <a:latin typeface="조선일보명조" panose="02030304000000000000" pitchFamily="18" charset="-127"/>
                  <a:ea typeface="조선일보명조" panose="02030304000000000000" pitchFamily="18" charset="-127"/>
                  <a:cs typeface="조선일보명조" panose="02030304000000000000" pitchFamily="18" charset="-127"/>
                </a:rPr>
                <a:t>Lee </a:t>
              </a:r>
              <a:r>
                <a:rPr lang="en-US" altLang="ko-KR" sz="1600" b="1" dirty="0" err="1">
                  <a:latin typeface="조선일보명조" panose="02030304000000000000" pitchFamily="18" charset="-127"/>
                  <a:ea typeface="조선일보명조" panose="02030304000000000000" pitchFamily="18" charset="-127"/>
                  <a:cs typeface="조선일보명조" panose="02030304000000000000" pitchFamily="18" charset="-127"/>
                </a:rPr>
                <a:t>SeokJune</a:t>
              </a:r>
              <a:endParaRPr lang="en-US" altLang="ko-KR" sz="16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a:p>
              <a:pPr algn="r"/>
              <a:endParaRPr lang="en-US" altLang="ko-KR" sz="400" dirty="0">
                <a:latin typeface="조선일보명조" panose="02030304000000000000" pitchFamily="18" charset="-127"/>
                <a:ea typeface="조선일보명조" panose="02030304000000000000" pitchFamily="18" charset="-127"/>
                <a:cs typeface="조선일보명조" panose="02030304000000000000" pitchFamily="18" charset="-127"/>
              </a:endParaRPr>
            </a:p>
            <a:p>
              <a:pPr algn="r"/>
              <a:r>
                <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rPr>
                <a:t>Computer Engineering, </a:t>
              </a:r>
              <a:r>
                <a:rPr lang="en-US" altLang="ko-KR" sz="1400" dirty="0" err="1">
                  <a:latin typeface="조선일보명조" panose="02030304000000000000" pitchFamily="18" charset="-127"/>
                  <a:ea typeface="조선일보명조" panose="02030304000000000000" pitchFamily="18" charset="-127"/>
                  <a:cs typeface="조선일보명조" panose="02030304000000000000" pitchFamily="18" charset="-127"/>
                </a:rPr>
                <a:t>Chosun</a:t>
              </a:r>
              <a:r>
                <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rPr>
                <a:t> University (20165072)</a:t>
              </a:r>
            </a:p>
            <a:p>
              <a:pPr algn="r"/>
              <a:r>
                <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hlinkClick r:id="rId3"/>
                </a:rPr>
                <a:t>op2se1@gmail.com</a:t>
              </a:r>
              <a:endPar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endParaRPr>
            </a:p>
            <a:p>
              <a:pPr algn="r"/>
              <a:endPar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endParaRPr>
            </a:p>
            <a:p>
              <a:pPr algn="r"/>
              <a:r>
                <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rPr>
                <a:t>Establishing and managing the MariaDB</a:t>
              </a:r>
            </a:p>
            <a:p>
              <a:pPr algn="r"/>
              <a:r>
                <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rPr>
                <a:t>Implementing Twitter APIs</a:t>
              </a:r>
            </a:p>
            <a:p>
              <a:pPr algn="r"/>
              <a:r>
                <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rPr>
                <a:t>Visualization Implementation</a:t>
              </a:r>
            </a:p>
            <a:p>
              <a:pPr algn="r"/>
              <a:r>
                <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rPr>
                <a:t>Creating and modifying documents</a:t>
              </a:r>
            </a:p>
          </p:txBody>
        </p:sp>
        <p:sp>
          <p:nvSpPr>
            <p:cNvPr id="153" name="TextBox 152">
              <a:extLst>
                <a:ext uri="{FF2B5EF4-FFF2-40B4-BE49-F238E27FC236}">
                  <a16:creationId xmlns:a16="http://schemas.microsoft.com/office/drawing/2014/main" id="{98F8918C-BADE-4616-8004-840E151D6CD1}"/>
                </a:ext>
              </a:extLst>
            </p:cNvPr>
            <p:cNvSpPr txBox="1"/>
            <p:nvPr/>
          </p:nvSpPr>
          <p:spPr>
            <a:xfrm>
              <a:off x="8537737" y="1333965"/>
              <a:ext cx="3835656" cy="2049709"/>
            </a:xfrm>
            <a:prstGeom prst="rect">
              <a:avLst/>
            </a:prstGeom>
            <a:noFill/>
          </p:spPr>
          <p:txBody>
            <a:bodyPr wrap="square" rtlCol="0">
              <a:spAutoFit/>
            </a:bodyPr>
            <a:lstStyle/>
            <a:p>
              <a:r>
                <a:rPr lang="en-US" altLang="ko-KR" sz="1600" b="1" dirty="0">
                  <a:latin typeface="조선일보명조" panose="02030304000000000000" pitchFamily="18" charset="-127"/>
                  <a:ea typeface="조선일보명조" panose="02030304000000000000" pitchFamily="18" charset="-127"/>
                  <a:cs typeface="조선일보명조" panose="02030304000000000000" pitchFamily="18" charset="-127"/>
                </a:rPr>
                <a:t>Lee Yunhyuck</a:t>
              </a:r>
            </a:p>
            <a:p>
              <a:endParaRPr lang="en-US" altLang="ko-KR" sz="400" dirty="0">
                <a:latin typeface="조선일보명조" panose="02030304000000000000" pitchFamily="18" charset="-127"/>
                <a:ea typeface="조선일보명조" panose="02030304000000000000" pitchFamily="18" charset="-127"/>
                <a:cs typeface="조선일보명조" panose="02030304000000000000" pitchFamily="18" charset="-127"/>
              </a:endParaRPr>
            </a:p>
            <a:p>
              <a:r>
                <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rPr>
                <a:t>Computer Engineering, </a:t>
              </a:r>
              <a:r>
                <a:rPr lang="en-US" altLang="ko-KR" sz="1400" dirty="0" err="1">
                  <a:latin typeface="조선일보명조" panose="02030304000000000000" pitchFamily="18" charset="-127"/>
                  <a:ea typeface="조선일보명조" panose="02030304000000000000" pitchFamily="18" charset="-127"/>
                  <a:cs typeface="조선일보명조" panose="02030304000000000000" pitchFamily="18" charset="-127"/>
                </a:rPr>
                <a:t>Chosun</a:t>
              </a:r>
              <a:r>
                <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rPr>
                <a:t> University (20165062)</a:t>
              </a:r>
            </a:p>
            <a:p>
              <a:r>
                <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hlinkClick r:id="rId4"/>
                </a:rPr>
                <a:t>leeyh5134@naver.com</a:t>
              </a:r>
              <a:endPar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endParaRPr>
            </a:p>
            <a:p>
              <a:endPar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endParaRPr>
            </a:p>
            <a:p>
              <a:r>
                <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rPr>
                <a:t>Hadoop3, Establishment of Sqoop Environment</a:t>
              </a:r>
            </a:p>
            <a:p>
              <a:r>
                <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rPr>
                <a:t>Hadoop (Map/Reduce)Implementation</a:t>
              </a:r>
            </a:p>
          </p:txBody>
        </p:sp>
        <p:sp>
          <p:nvSpPr>
            <p:cNvPr id="154" name="TextBox 153">
              <a:extLst>
                <a:ext uri="{FF2B5EF4-FFF2-40B4-BE49-F238E27FC236}">
                  <a16:creationId xmlns:a16="http://schemas.microsoft.com/office/drawing/2014/main" id="{4FA23E72-7940-4740-9007-4C27CBB7F2E2}"/>
                </a:ext>
              </a:extLst>
            </p:cNvPr>
            <p:cNvSpPr txBox="1"/>
            <p:nvPr/>
          </p:nvSpPr>
          <p:spPr>
            <a:xfrm>
              <a:off x="8939911" y="3693361"/>
              <a:ext cx="3651208" cy="1586872"/>
            </a:xfrm>
            <a:prstGeom prst="rect">
              <a:avLst/>
            </a:prstGeom>
            <a:noFill/>
          </p:spPr>
          <p:txBody>
            <a:bodyPr wrap="square" rtlCol="0">
              <a:spAutoFit/>
            </a:bodyPr>
            <a:lstStyle/>
            <a:p>
              <a:r>
                <a:rPr lang="en-US" altLang="ko-KR" sz="1600" b="1" dirty="0">
                  <a:latin typeface="조선일보명조" panose="02030304000000000000" pitchFamily="18" charset="-127"/>
                  <a:ea typeface="조선일보명조" panose="02030304000000000000" pitchFamily="18" charset="-127"/>
                  <a:cs typeface="조선일보명조" panose="02030304000000000000" pitchFamily="18" charset="-127"/>
                </a:rPr>
                <a:t>Bae </a:t>
              </a:r>
              <a:r>
                <a:rPr lang="en-US" altLang="ko-KR" sz="1600" b="1" dirty="0" err="1">
                  <a:latin typeface="조선일보명조" panose="02030304000000000000" pitchFamily="18" charset="-127"/>
                  <a:ea typeface="조선일보명조" panose="02030304000000000000" pitchFamily="18" charset="-127"/>
                  <a:cs typeface="조선일보명조" panose="02030304000000000000" pitchFamily="18" charset="-127"/>
                </a:rPr>
                <a:t>InGyu</a:t>
              </a:r>
              <a:endParaRPr lang="en-US" altLang="ko-KR" sz="16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a:p>
              <a:endParaRPr lang="en-US" altLang="ko-KR" sz="400" dirty="0">
                <a:latin typeface="조선일보명조" panose="02030304000000000000" pitchFamily="18" charset="-127"/>
                <a:ea typeface="조선일보명조" panose="02030304000000000000" pitchFamily="18" charset="-127"/>
                <a:cs typeface="조선일보명조" panose="02030304000000000000" pitchFamily="18" charset="-127"/>
              </a:endParaRPr>
            </a:p>
            <a:p>
              <a:r>
                <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rPr>
                <a:t>Computer Engineering, </a:t>
              </a:r>
              <a:r>
                <a:rPr lang="en-US" altLang="ko-KR" sz="1400" dirty="0" err="1">
                  <a:latin typeface="조선일보명조" panose="02030304000000000000" pitchFamily="18" charset="-127"/>
                  <a:ea typeface="조선일보명조" panose="02030304000000000000" pitchFamily="18" charset="-127"/>
                  <a:cs typeface="조선일보명조" panose="02030304000000000000" pitchFamily="18" charset="-127"/>
                </a:rPr>
                <a:t>Chosun</a:t>
              </a:r>
              <a:r>
                <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rPr>
                <a:t> University (20165073)</a:t>
              </a:r>
            </a:p>
            <a:p>
              <a:r>
                <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hlinkClick r:id="rId5"/>
                </a:rPr>
                <a:t>happykkk789@naver.com</a:t>
              </a:r>
              <a:endPar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endParaRPr>
            </a:p>
            <a:p>
              <a:endPar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endParaRPr>
            </a:p>
            <a:p>
              <a:r>
                <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rPr>
                <a:t>Python, DB Interlink Implementation</a:t>
              </a:r>
            </a:p>
          </p:txBody>
        </p:sp>
        <p:sp>
          <p:nvSpPr>
            <p:cNvPr id="155" name="TextBox 154">
              <a:extLst>
                <a:ext uri="{FF2B5EF4-FFF2-40B4-BE49-F238E27FC236}">
                  <a16:creationId xmlns:a16="http://schemas.microsoft.com/office/drawing/2014/main" id="{6EB3B9F2-6B36-434B-B406-A080DFCA0916}"/>
                </a:ext>
              </a:extLst>
            </p:cNvPr>
            <p:cNvSpPr txBox="1"/>
            <p:nvPr/>
          </p:nvSpPr>
          <p:spPr>
            <a:xfrm>
              <a:off x="-162432" y="4286131"/>
              <a:ext cx="3651208" cy="1586872"/>
            </a:xfrm>
            <a:prstGeom prst="rect">
              <a:avLst/>
            </a:prstGeom>
            <a:noFill/>
          </p:spPr>
          <p:txBody>
            <a:bodyPr wrap="square" rtlCol="0">
              <a:spAutoFit/>
            </a:bodyPr>
            <a:lstStyle/>
            <a:p>
              <a:pPr algn="r"/>
              <a:r>
                <a:rPr lang="en-US" altLang="ko-KR" sz="1600" b="1" dirty="0" err="1">
                  <a:latin typeface="조선일보명조" panose="02030304000000000000" pitchFamily="18" charset="-127"/>
                  <a:ea typeface="조선일보명조" panose="02030304000000000000" pitchFamily="18" charset="-127"/>
                  <a:cs typeface="조선일보명조" panose="02030304000000000000" pitchFamily="18" charset="-127"/>
                </a:rPr>
                <a:t>Seo</a:t>
              </a:r>
              <a:r>
                <a:rPr lang="en-US" altLang="ko-KR" sz="1600" b="1"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1600" b="1" dirty="0" err="1">
                  <a:latin typeface="조선일보명조" panose="02030304000000000000" pitchFamily="18" charset="-127"/>
                  <a:ea typeface="조선일보명조" panose="02030304000000000000" pitchFamily="18" charset="-127"/>
                  <a:cs typeface="조선일보명조" panose="02030304000000000000" pitchFamily="18" charset="-127"/>
                </a:rPr>
                <a:t>JaeIck</a:t>
              </a:r>
              <a:endParaRPr lang="en-US" altLang="ko-KR" sz="16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a:p>
              <a:pPr algn="r"/>
              <a:endParaRPr lang="en-US" altLang="ko-KR" sz="400" dirty="0">
                <a:latin typeface="조선일보명조" panose="02030304000000000000" pitchFamily="18" charset="-127"/>
                <a:ea typeface="조선일보명조" panose="02030304000000000000" pitchFamily="18" charset="-127"/>
                <a:cs typeface="조선일보명조" panose="02030304000000000000" pitchFamily="18" charset="-127"/>
              </a:endParaRPr>
            </a:p>
            <a:p>
              <a:pPr algn="r"/>
              <a:r>
                <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rPr>
                <a:t>Computer Engineering, Chosun University (20144773)</a:t>
              </a:r>
            </a:p>
            <a:p>
              <a:pPr algn="r"/>
              <a:r>
                <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hlinkClick r:id="rId6"/>
                </a:rPr>
                <a:t>nero8879@naver.com</a:t>
              </a:r>
              <a:endPar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endParaRPr>
            </a:p>
            <a:p>
              <a:pPr algn="r"/>
              <a:endPar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endParaRPr>
            </a:p>
            <a:p>
              <a:pPr algn="r"/>
              <a:r>
                <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rPr>
                <a:t>Visualization Implementation</a:t>
              </a:r>
            </a:p>
          </p:txBody>
        </p:sp>
        <p:cxnSp>
          <p:nvCxnSpPr>
            <p:cNvPr id="159" name="직선 연결선 158">
              <a:extLst>
                <a:ext uri="{FF2B5EF4-FFF2-40B4-BE49-F238E27FC236}">
                  <a16:creationId xmlns:a16="http://schemas.microsoft.com/office/drawing/2014/main" id="{9CB7CEFE-1184-45CD-89A4-5CD5CF60AFFB}"/>
                </a:ext>
              </a:extLst>
            </p:cNvPr>
            <p:cNvCxnSpPr/>
            <p:nvPr/>
          </p:nvCxnSpPr>
          <p:spPr>
            <a:xfrm>
              <a:off x="1147482" y="1712259"/>
              <a:ext cx="2079173" cy="0"/>
            </a:xfrm>
            <a:prstGeom prst="line">
              <a:avLst/>
            </a:prstGeom>
          </p:spPr>
          <p:style>
            <a:lnRef idx="3">
              <a:schemeClr val="dk1"/>
            </a:lnRef>
            <a:fillRef idx="0">
              <a:schemeClr val="dk1"/>
            </a:fillRef>
            <a:effectRef idx="2">
              <a:schemeClr val="dk1"/>
            </a:effectRef>
            <a:fontRef idx="minor">
              <a:schemeClr val="tx1"/>
            </a:fontRef>
          </p:style>
        </p:cxnSp>
        <p:cxnSp>
          <p:nvCxnSpPr>
            <p:cNvPr id="161" name="직선 연결선 160">
              <a:extLst>
                <a:ext uri="{FF2B5EF4-FFF2-40B4-BE49-F238E27FC236}">
                  <a16:creationId xmlns:a16="http://schemas.microsoft.com/office/drawing/2014/main" id="{D0757317-3584-47A7-9334-E26485D11E74}"/>
                </a:ext>
              </a:extLst>
            </p:cNvPr>
            <p:cNvCxnSpPr>
              <a:cxnSpLocks/>
              <a:endCxn id="148" idx="2"/>
            </p:cNvCxnSpPr>
            <p:nvPr/>
          </p:nvCxnSpPr>
          <p:spPr>
            <a:xfrm>
              <a:off x="3226655" y="1712259"/>
              <a:ext cx="427610" cy="969097"/>
            </a:xfrm>
            <a:prstGeom prst="line">
              <a:avLst/>
            </a:prstGeom>
          </p:spPr>
          <p:style>
            <a:lnRef idx="3">
              <a:schemeClr val="dk1"/>
            </a:lnRef>
            <a:fillRef idx="0">
              <a:schemeClr val="dk1"/>
            </a:fillRef>
            <a:effectRef idx="2">
              <a:schemeClr val="dk1"/>
            </a:effectRef>
            <a:fontRef idx="minor">
              <a:schemeClr val="tx1"/>
            </a:fontRef>
          </p:style>
        </p:cxnSp>
        <p:cxnSp>
          <p:nvCxnSpPr>
            <p:cNvPr id="168" name="직선 연결선 167">
              <a:extLst>
                <a:ext uri="{FF2B5EF4-FFF2-40B4-BE49-F238E27FC236}">
                  <a16:creationId xmlns:a16="http://schemas.microsoft.com/office/drawing/2014/main" id="{B0A56EEA-9328-4602-934A-7E2FCBBBF528}"/>
                </a:ext>
              </a:extLst>
            </p:cNvPr>
            <p:cNvCxnSpPr/>
            <p:nvPr/>
          </p:nvCxnSpPr>
          <p:spPr>
            <a:xfrm flipV="1">
              <a:off x="3452916" y="4159623"/>
              <a:ext cx="850142" cy="439270"/>
            </a:xfrm>
            <a:prstGeom prst="line">
              <a:avLst/>
            </a:prstGeom>
          </p:spPr>
          <p:style>
            <a:lnRef idx="3">
              <a:schemeClr val="dk1"/>
            </a:lnRef>
            <a:fillRef idx="0">
              <a:schemeClr val="dk1"/>
            </a:fillRef>
            <a:effectRef idx="2">
              <a:schemeClr val="dk1"/>
            </a:effectRef>
            <a:fontRef idx="minor">
              <a:schemeClr val="tx1"/>
            </a:fontRef>
          </p:style>
        </p:cxnSp>
        <p:cxnSp>
          <p:nvCxnSpPr>
            <p:cNvPr id="166" name="직선 연결선 165">
              <a:extLst>
                <a:ext uri="{FF2B5EF4-FFF2-40B4-BE49-F238E27FC236}">
                  <a16:creationId xmlns:a16="http://schemas.microsoft.com/office/drawing/2014/main" id="{5F0623C9-A913-444F-B47B-CC8D8DE05FB4}"/>
                </a:ext>
              </a:extLst>
            </p:cNvPr>
            <p:cNvCxnSpPr/>
            <p:nvPr/>
          </p:nvCxnSpPr>
          <p:spPr>
            <a:xfrm>
              <a:off x="1672137" y="4598894"/>
              <a:ext cx="1777288" cy="0"/>
            </a:xfrm>
            <a:prstGeom prst="line">
              <a:avLst/>
            </a:prstGeom>
          </p:spPr>
          <p:style>
            <a:lnRef idx="3">
              <a:schemeClr val="dk1"/>
            </a:lnRef>
            <a:fillRef idx="0">
              <a:schemeClr val="dk1"/>
            </a:fillRef>
            <a:effectRef idx="2">
              <a:schemeClr val="dk1"/>
            </a:effectRef>
            <a:fontRef idx="minor">
              <a:schemeClr val="tx1"/>
            </a:fontRef>
          </p:style>
        </p:cxnSp>
        <p:cxnSp>
          <p:nvCxnSpPr>
            <p:cNvPr id="170" name="직선 연결선 169">
              <a:extLst>
                <a:ext uri="{FF2B5EF4-FFF2-40B4-BE49-F238E27FC236}">
                  <a16:creationId xmlns:a16="http://schemas.microsoft.com/office/drawing/2014/main" id="{790EC3C0-3027-4A83-BA4F-E9A677F883B1}"/>
                </a:ext>
              </a:extLst>
            </p:cNvPr>
            <p:cNvCxnSpPr/>
            <p:nvPr/>
          </p:nvCxnSpPr>
          <p:spPr>
            <a:xfrm>
              <a:off x="8610605" y="1649506"/>
              <a:ext cx="2003607" cy="0"/>
            </a:xfrm>
            <a:prstGeom prst="line">
              <a:avLst/>
            </a:prstGeom>
          </p:spPr>
          <p:style>
            <a:lnRef idx="3">
              <a:schemeClr val="dk1"/>
            </a:lnRef>
            <a:fillRef idx="0">
              <a:schemeClr val="dk1"/>
            </a:fillRef>
            <a:effectRef idx="2">
              <a:schemeClr val="dk1"/>
            </a:effectRef>
            <a:fontRef idx="minor">
              <a:schemeClr val="tx1"/>
            </a:fontRef>
          </p:style>
        </p:cxnSp>
        <p:cxnSp>
          <p:nvCxnSpPr>
            <p:cNvPr id="171" name="직선 연결선 170">
              <a:extLst>
                <a:ext uri="{FF2B5EF4-FFF2-40B4-BE49-F238E27FC236}">
                  <a16:creationId xmlns:a16="http://schemas.microsoft.com/office/drawing/2014/main" id="{9EC7112D-0638-4EC2-8146-8837E4A166B7}"/>
                </a:ext>
              </a:extLst>
            </p:cNvPr>
            <p:cNvCxnSpPr>
              <a:cxnSpLocks/>
            </p:cNvCxnSpPr>
            <p:nvPr/>
          </p:nvCxnSpPr>
          <p:spPr>
            <a:xfrm>
              <a:off x="9027459" y="4025154"/>
              <a:ext cx="1640541" cy="0"/>
            </a:xfrm>
            <a:prstGeom prst="line">
              <a:avLst/>
            </a:prstGeom>
          </p:spPr>
          <p:style>
            <a:lnRef idx="3">
              <a:schemeClr val="dk1"/>
            </a:lnRef>
            <a:fillRef idx="0">
              <a:schemeClr val="dk1"/>
            </a:fillRef>
            <a:effectRef idx="2">
              <a:schemeClr val="dk1"/>
            </a:effectRef>
            <a:fontRef idx="minor">
              <a:schemeClr val="tx1"/>
            </a:fontRef>
          </p:style>
        </p:cxnSp>
        <p:cxnSp>
          <p:nvCxnSpPr>
            <p:cNvPr id="174" name="직선 연결선 173">
              <a:extLst>
                <a:ext uri="{FF2B5EF4-FFF2-40B4-BE49-F238E27FC236}">
                  <a16:creationId xmlns:a16="http://schemas.microsoft.com/office/drawing/2014/main" id="{5DE992A4-7653-4D39-9941-3F40B185E969}"/>
                </a:ext>
              </a:extLst>
            </p:cNvPr>
            <p:cNvCxnSpPr/>
            <p:nvPr/>
          </p:nvCxnSpPr>
          <p:spPr>
            <a:xfrm flipH="1">
              <a:off x="7987553" y="1649506"/>
              <a:ext cx="623052" cy="1885655"/>
            </a:xfrm>
            <a:prstGeom prst="line">
              <a:avLst/>
            </a:prstGeom>
          </p:spPr>
          <p:style>
            <a:lnRef idx="3">
              <a:schemeClr val="dk1"/>
            </a:lnRef>
            <a:fillRef idx="0">
              <a:schemeClr val="dk1"/>
            </a:fillRef>
            <a:effectRef idx="2">
              <a:schemeClr val="dk1"/>
            </a:effectRef>
            <a:fontRef idx="minor">
              <a:schemeClr val="tx1"/>
            </a:fontRef>
          </p:style>
        </p:cxnSp>
        <p:cxnSp>
          <p:nvCxnSpPr>
            <p:cNvPr id="176" name="직선 연결선 175">
              <a:extLst>
                <a:ext uri="{FF2B5EF4-FFF2-40B4-BE49-F238E27FC236}">
                  <a16:creationId xmlns:a16="http://schemas.microsoft.com/office/drawing/2014/main" id="{72133D1C-589A-41D3-B27D-2AC189794ADE}"/>
                </a:ext>
              </a:extLst>
            </p:cNvPr>
            <p:cNvCxnSpPr/>
            <p:nvPr/>
          </p:nvCxnSpPr>
          <p:spPr>
            <a:xfrm flipH="1">
              <a:off x="8382000" y="4025154"/>
              <a:ext cx="645459" cy="1145534"/>
            </a:xfrm>
            <a:prstGeom prst="line">
              <a:avLst/>
            </a:prstGeom>
          </p:spPr>
          <p:style>
            <a:lnRef idx="3">
              <a:schemeClr val="dk1"/>
            </a:lnRef>
            <a:fillRef idx="0">
              <a:schemeClr val="dk1"/>
            </a:fillRef>
            <a:effectRef idx="2">
              <a:schemeClr val="dk1"/>
            </a:effectRef>
            <a:fontRef idx="minor">
              <a:schemeClr val="tx1"/>
            </a:fontRef>
          </p:style>
        </p:cxnSp>
        <p:grpSp>
          <p:nvGrpSpPr>
            <p:cNvPr id="5" name="그룹 4">
              <a:extLst>
                <a:ext uri="{FF2B5EF4-FFF2-40B4-BE49-F238E27FC236}">
                  <a16:creationId xmlns:a16="http://schemas.microsoft.com/office/drawing/2014/main" id="{4274CAAF-CD41-4DA5-B590-E13AB8A09E47}"/>
                </a:ext>
              </a:extLst>
            </p:cNvPr>
            <p:cNvGrpSpPr/>
            <p:nvPr/>
          </p:nvGrpSpPr>
          <p:grpSpPr>
            <a:xfrm>
              <a:off x="3654265" y="1827551"/>
              <a:ext cx="4837531" cy="3940438"/>
              <a:chOff x="3783634" y="1625944"/>
              <a:chExt cx="4837531" cy="3940438"/>
            </a:xfrm>
          </p:grpSpPr>
          <p:pic>
            <p:nvPicPr>
              <p:cNvPr id="148" name="그림 147">
                <a:extLst>
                  <a:ext uri="{FF2B5EF4-FFF2-40B4-BE49-F238E27FC236}">
                    <a16:creationId xmlns:a16="http://schemas.microsoft.com/office/drawing/2014/main" id="{E69EB02C-80F3-47BF-93EF-C1FD424A8D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83634" y="1625944"/>
                <a:ext cx="2160000" cy="170761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49" name="그림 148">
                <a:extLst>
                  <a:ext uri="{FF2B5EF4-FFF2-40B4-BE49-F238E27FC236}">
                    <a16:creationId xmlns:a16="http://schemas.microsoft.com/office/drawing/2014/main" id="{D747C98F-7F0E-47D8-9023-B9A6107DFA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04932" y="2001882"/>
                <a:ext cx="2160000" cy="162756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50" name="그림 149">
                <a:extLst>
                  <a:ext uri="{FF2B5EF4-FFF2-40B4-BE49-F238E27FC236}">
                    <a16:creationId xmlns:a16="http://schemas.microsoft.com/office/drawing/2014/main" id="{B152BB28-4B23-4207-9867-5F19327AE4F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61165" y="3792607"/>
                <a:ext cx="2160000" cy="177377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51" name="그림 150">
                <a:extLst>
                  <a:ext uri="{FF2B5EF4-FFF2-40B4-BE49-F238E27FC236}">
                    <a16:creationId xmlns:a16="http://schemas.microsoft.com/office/drawing/2014/main" id="{2925B9F0-3206-4FD5-B3F7-29416E4B735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12940" y="3491754"/>
                <a:ext cx="2160000" cy="166764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grpSp>
      </p:grpSp>
      <p:sp>
        <p:nvSpPr>
          <p:cNvPr id="23" name="TextBox 22">
            <a:extLst>
              <a:ext uri="{FF2B5EF4-FFF2-40B4-BE49-F238E27FC236}">
                <a16:creationId xmlns:a16="http://schemas.microsoft.com/office/drawing/2014/main" id="{88E709A0-853A-4DCC-908E-0927D452C587}"/>
              </a:ext>
            </a:extLst>
          </p:cNvPr>
          <p:cNvSpPr txBox="1"/>
          <p:nvPr/>
        </p:nvSpPr>
        <p:spPr>
          <a:xfrm>
            <a:off x="475129" y="916859"/>
            <a:ext cx="6861174" cy="338554"/>
          </a:xfrm>
          <a:prstGeom prst="rect">
            <a:avLst/>
          </a:prstGeom>
          <a:noFill/>
        </p:spPr>
        <p:txBody>
          <a:bodyPr wrap="none" rtlCol="0">
            <a:spAutoFit/>
          </a:bodyPr>
          <a:lstStyle/>
          <a:p>
            <a:r>
              <a:rPr lang="en-US" altLang="ko-KR" sz="1600" b="1" dirty="0">
                <a:solidFill>
                  <a:schemeClr val="bg2">
                    <a:lumMod val="75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Twitter keywords Search API based Analysis (The 19th President Election)</a:t>
            </a:r>
          </a:p>
        </p:txBody>
      </p:sp>
      <p:sp>
        <p:nvSpPr>
          <p:cNvPr id="2" name="슬라이드 번호 개체 틀 1">
            <a:extLst>
              <a:ext uri="{FF2B5EF4-FFF2-40B4-BE49-F238E27FC236}">
                <a16:creationId xmlns:a16="http://schemas.microsoft.com/office/drawing/2014/main" id="{393B156A-6B62-4AEE-98AF-F2563F5794EA}"/>
              </a:ext>
            </a:extLst>
          </p:cNvPr>
          <p:cNvSpPr>
            <a:spLocks noGrp="1"/>
          </p:cNvSpPr>
          <p:nvPr>
            <p:ph type="sldNum" sz="quarter" idx="12"/>
          </p:nvPr>
        </p:nvSpPr>
        <p:spPr/>
        <p:txBody>
          <a:bodyPr/>
          <a:lstStyle/>
          <a:p>
            <a:fld id="{4F2997A9-76DD-44FB-8883-7AC0BC848202}" type="slidenum">
              <a:rPr lang="ko-KR" altLang="en-US" smtClean="0">
                <a:latin typeface="조선일보명조" panose="02030304000000000000" pitchFamily="18" charset="-127"/>
                <a:ea typeface="조선일보명조" panose="02030304000000000000" pitchFamily="18" charset="-127"/>
                <a:cs typeface="조선일보명조" panose="02030304000000000000" pitchFamily="18" charset="-127"/>
              </a:rPr>
              <a:t>32</a:t>
            </a:fld>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24" name="TextBox 23">
            <a:extLst>
              <a:ext uri="{FF2B5EF4-FFF2-40B4-BE49-F238E27FC236}">
                <a16:creationId xmlns:a16="http://schemas.microsoft.com/office/drawing/2014/main" id="{20496547-B746-4027-A71B-FF4AE8EC465C}"/>
              </a:ext>
            </a:extLst>
          </p:cNvPr>
          <p:cNvSpPr txBox="1"/>
          <p:nvPr/>
        </p:nvSpPr>
        <p:spPr>
          <a:xfrm>
            <a:off x="11306909" y="6400413"/>
            <a:ext cx="495649" cy="276999"/>
          </a:xfrm>
          <a:prstGeom prst="rect">
            <a:avLst/>
          </a:prstGeom>
          <a:noFill/>
        </p:spPr>
        <p:txBody>
          <a:bodyPr wrap="none" rtlCol="0">
            <a:spAutoFit/>
          </a:bodyPr>
          <a:lstStyle/>
          <a:p>
            <a:r>
              <a:rPr lang="en-US" altLang="ko-KR" sz="1200">
                <a:latin typeface="조선일보명조" panose="02030304000000000000" pitchFamily="18" charset="-127"/>
                <a:ea typeface="조선일보명조" panose="02030304000000000000" pitchFamily="18" charset="-127"/>
                <a:cs typeface="조선일보명조" panose="02030304000000000000" pitchFamily="18" charset="-127"/>
              </a:rPr>
              <a:t>/ 29 </a:t>
            </a:r>
            <a:endParaRPr lang="ko-KR" altLang="en-US" sz="120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Tree>
    <p:extLst>
      <p:ext uri="{BB962C8B-B14F-4D97-AF65-F5344CB8AC3E}">
        <p14:creationId xmlns:p14="http://schemas.microsoft.com/office/powerpoint/2010/main" val="41648506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17A081-4FAA-41EF-84C3-C085F4784A31}"/>
              </a:ext>
            </a:extLst>
          </p:cNvPr>
          <p:cNvSpPr txBox="1"/>
          <p:nvPr/>
        </p:nvSpPr>
        <p:spPr>
          <a:xfrm>
            <a:off x="0" y="2497976"/>
            <a:ext cx="12192000" cy="1862048"/>
          </a:xfrm>
          <a:prstGeom prst="rect">
            <a:avLst/>
          </a:prstGeom>
          <a:noFill/>
        </p:spPr>
        <p:txBody>
          <a:bodyPr wrap="square" rtlCol="0">
            <a:spAutoFit/>
          </a:bodyPr>
          <a:lstStyle/>
          <a:p>
            <a:pPr algn="ctr"/>
            <a:r>
              <a:rPr lang="ko-KR" altLang="en-US" sz="11500" b="1" dirty="0"/>
              <a:t>용어 정리</a:t>
            </a:r>
          </a:p>
        </p:txBody>
      </p:sp>
      <p:sp>
        <p:nvSpPr>
          <p:cNvPr id="3" name="슬라이드 번호 개체 틀 2">
            <a:extLst>
              <a:ext uri="{FF2B5EF4-FFF2-40B4-BE49-F238E27FC236}">
                <a16:creationId xmlns:a16="http://schemas.microsoft.com/office/drawing/2014/main" id="{E8F48F31-25DF-4CE0-8BEC-C24377540B89}"/>
              </a:ext>
            </a:extLst>
          </p:cNvPr>
          <p:cNvSpPr>
            <a:spLocks noGrp="1"/>
          </p:cNvSpPr>
          <p:nvPr>
            <p:ph type="sldNum" sz="quarter" idx="12"/>
          </p:nvPr>
        </p:nvSpPr>
        <p:spPr/>
        <p:txBody>
          <a:bodyPr/>
          <a:lstStyle/>
          <a:p>
            <a:fld id="{4F2997A9-76DD-44FB-8883-7AC0BC848202}" type="slidenum">
              <a:rPr lang="ko-KR" altLang="en-US" smtClean="0"/>
              <a:t>33</a:t>
            </a:fld>
            <a:endParaRPr lang="ko-KR" altLang="en-US"/>
          </a:p>
        </p:txBody>
      </p:sp>
    </p:spTree>
    <p:extLst>
      <p:ext uri="{BB962C8B-B14F-4D97-AF65-F5344CB8AC3E}">
        <p14:creationId xmlns:p14="http://schemas.microsoft.com/office/powerpoint/2010/main" val="18397737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C6884EF8-13B8-4906-AFA1-F7D11047E8A5}"/>
              </a:ext>
            </a:extLst>
          </p:cNvPr>
          <p:cNvSpPr/>
          <p:nvPr/>
        </p:nvSpPr>
        <p:spPr>
          <a:xfrm>
            <a:off x="349623" y="432111"/>
            <a:ext cx="125506" cy="8079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B2E0AF2E-A9E8-4669-AA0E-A190B65FCAD7}"/>
              </a:ext>
            </a:extLst>
          </p:cNvPr>
          <p:cNvSpPr/>
          <p:nvPr/>
        </p:nvSpPr>
        <p:spPr>
          <a:xfrm>
            <a:off x="475129" y="333862"/>
            <a:ext cx="7028330" cy="646331"/>
          </a:xfrm>
          <a:prstGeom prst="rect">
            <a:avLst/>
          </a:prstGeom>
        </p:spPr>
        <p:txBody>
          <a:bodyPr wrap="square">
            <a:spAutoFit/>
          </a:bodyPr>
          <a:lstStyle/>
          <a:p>
            <a:r>
              <a:rPr lang="en-US" altLang="ko-KR" sz="3600" b="1" dirty="0">
                <a:latin typeface="조선일보명조" panose="02030304000000000000" pitchFamily="18" charset="-127"/>
                <a:ea typeface="조선일보명조" panose="02030304000000000000" pitchFamily="18" charset="-127"/>
                <a:cs typeface="조선일보명조" panose="02030304000000000000" pitchFamily="18" charset="-127"/>
              </a:rPr>
              <a:t>T-SA: </a:t>
            </a:r>
            <a:r>
              <a:rPr lang="ko-KR" altLang="en-US" sz="3600" b="1" dirty="0">
                <a:latin typeface="조선일보명조" panose="02030304000000000000" pitchFamily="18" charset="-127"/>
                <a:ea typeface="조선일보명조" panose="02030304000000000000" pitchFamily="18" charset="-127"/>
                <a:cs typeface="조선일보명조" panose="02030304000000000000" pitchFamily="18" charset="-127"/>
              </a:rPr>
              <a:t>용어 정리</a:t>
            </a:r>
            <a:endParaRPr lang="ko-KR" altLang="en-US" sz="24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91" name="TextBox 90">
            <a:extLst>
              <a:ext uri="{FF2B5EF4-FFF2-40B4-BE49-F238E27FC236}">
                <a16:creationId xmlns:a16="http://schemas.microsoft.com/office/drawing/2014/main" id="{88E709A0-853A-4DCC-908E-0927D452C587}"/>
              </a:ext>
            </a:extLst>
          </p:cNvPr>
          <p:cNvSpPr txBox="1"/>
          <p:nvPr/>
        </p:nvSpPr>
        <p:spPr>
          <a:xfrm>
            <a:off x="436112" y="916859"/>
            <a:ext cx="4457760" cy="323165"/>
          </a:xfrm>
          <a:prstGeom prst="rect">
            <a:avLst/>
          </a:prstGeom>
          <a:noFill/>
        </p:spPr>
        <p:txBody>
          <a:bodyPr wrap="none" rtlCol="0">
            <a:spAutoFit/>
          </a:bodyPr>
          <a:lstStyle/>
          <a:p>
            <a:pPr algn="ctr"/>
            <a:r>
              <a:rPr lang="en-US" altLang="ko-KR" sz="1500" dirty="0">
                <a:solidFill>
                  <a:schemeClr val="bg1">
                    <a:lumMod val="65000"/>
                  </a:schemeClr>
                </a:solidFill>
                <a:latin typeface="나눔바른고딕" panose="020B0603020101020101" pitchFamily="50" charset="-127"/>
                <a:ea typeface="나눔바른고딕" panose="020B0603020101020101" pitchFamily="50" charset="-127"/>
                <a:cs typeface="조선일보명조" panose="02030304000000000000" pitchFamily="18" charset="-127"/>
              </a:rPr>
              <a:t>Twitter</a:t>
            </a:r>
            <a:r>
              <a:rPr lang="en-US" altLang="ko-KR" sz="1500" dirty="0">
                <a:solidFill>
                  <a:schemeClr val="bg1">
                    <a:lumMod val="65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 keywords Search API based Tweet Analysis</a:t>
            </a:r>
          </a:p>
        </p:txBody>
      </p:sp>
      <p:sp>
        <p:nvSpPr>
          <p:cNvPr id="2" name="직사각형 1">
            <a:extLst>
              <a:ext uri="{FF2B5EF4-FFF2-40B4-BE49-F238E27FC236}">
                <a16:creationId xmlns:a16="http://schemas.microsoft.com/office/drawing/2014/main" id="{F56C176E-0D1D-4EC1-A3D3-6455FB829963}"/>
              </a:ext>
            </a:extLst>
          </p:cNvPr>
          <p:cNvSpPr/>
          <p:nvPr/>
        </p:nvSpPr>
        <p:spPr>
          <a:xfrm>
            <a:off x="349623" y="1563190"/>
            <a:ext cx="11842377" cy="5355312"/>
          </a:xfrm>
          <a:prstGeom prst="rect">
            <a:avLst/>
          </a:prstGeom>
        </p:spPr>
        <p:txBody>
          <a:bodyPr wrap="square">
            <a:spAutoFit/>
          </a:bodyPr>
          <a:lstStyle/>
          <a:p>
            <a:pPr lvl="0">
              <a:defRPr/>
            </a:pPr>
            <a:r>
              <a:rPr lang="en-US" altLang="ko-KR" b="1" dirty="0">
                <a:solidFill>
                  <a:srgbClr val="002060"/>
                </a:solidFill>
                <a:latin typeface="조선일보명조" panose="02030304000000000000" pitchFamily="18" charset="-127"/>
                <a:ea typeface="조선일보명조" panose="02030304000000000000" pitchFamily="18" charset="-127"/>
                <a:cs typeface="조선일보명조" panose="02030304000000000000" pitchFamily="18" charset="-127"/>
              </a:rPr>
              <a:t>CLI( Command-Line Interface)</a:t>
            </a:r>
          </a:p>
          <a:p>
            <a:pPr lvl="0">
              <a:defRPr/>
            </a:pPr>
            <a:r>
              <a:rPr lang="ko-KR" altLang="en-US" dirty="0">
                <a:latin typeface="조선일보명조" panose="02030304000000000000" pitchFamily="18" charset="-127"/>
                <a:ea typeface="조선일보명조" panose="02030304000000000000" pitchFamily="18" charset="-127"/>
                <a:cs typeface="조선일보명조" panose="02030304000000000000" pitchFamily="18" charset="-127"/>
              </a:rPr>
              <a:t>사용자의 명령어 입력을 기다리며</a:t>
            </a:r>
            <a:r>
              <a:rPr lang="en-US" altLang="ko-KR"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en-US" dirty="0">
                <a:latin typeface="조선일보명조" panose="02030304000000000000" pitchFamily="18" charset="-127"/>
                <a:ea typeface="조선일보명조" panose="02030304000000000000" pitchFamily="18" charset="-127"/>
                <a:cs typeface="조선일보명조" panose="02030304000000000000" pitchFamily="18" charset="-127"/>
              </a:rPr>
              <a:t>명령어 입력이 완료되면 해당 명령어를 실행하고</a:t>
            </a:r>
            <a:r>
              <a:rPr lang="en-US" altLang="ko-KR"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en-US" dirty="0">
                <a:latin typeface="조선일보명조" panose="02030304000000000000" pitchFamily="18" charset="-127"/>
                <a:ea typeface="조선일보명조" panose="02030304000000000000" pitchFamily="18" charset="-127"/>
                <a:cs typeface="조선일보명조" panose="02030304000000000000" pitchFamily="18" charset="-127"/>
              </a:rPr>
              <a:t>결과를 출력</a:t>
            </a:r>
            <a:r>
              <a:rPr lang="en-US" altLang="ko-KR" dirty="0">
                <a:latin typeface="조선일보명조" panose="02030304000000000000" pitchFamily="18" charset="-127"/>
                <a:ea typeface="조선일보명조" panose="02030304000000000000" pitchFamily="18" charset="-127"/>
                <a:cs typeface="조선일보명조" panose="02030304000000000000" pitchFamily="18" charset="-127"/>
              </a:rPr>
              <a:t>.</a:t>
            </a:r>
          </a:p>
          <a:p>
            <a:pPr lvl="0">
              <a:defRPr/>
            </a:pPr>
            <a:endParaRPr lang="en-US" altLang="ko-KR"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endParaRPr>
          </a:p>
          <a:p>
            <a:pPr lvl="0">
              <a:defRPr/>
            </a:pPr>
            <a:r>
              <a:rPr lang="ko-KR" altLang="en-US" b="1" dirty="0">
                <a:solidFill>
                  <a:srgbClr val="002060"/>
                </a:solidFill>
                <a:latin typeface="조선일보명조" panose="02030304000000000000" pitchFamily="18" charset="-127"/>
                <a:ea typeface="조선일보명조" panose="02030304000000000000" pitchFamily="18" charset="-127"/>
                <a:cs typeface="조선일보명조" panose="02030304000000000000" pitchFamily="18" charset="-127"/>
              </a:rPr>
              <a:t>정형 데이터 </a:t>
            </a:r>
            <a:endParaRPr lang="en-US" altLang="ko-KR" b="1"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endParaRPr>
          </a:p>
          <a:p>
            <a:pPr lvl="0">
              <a:defRPr/>
            </a:pPr>
            <a:r>
              <a:rPr lang="ko-KR" altLang="en-US" dirty="0">
                <a:latin typeface="조선일보명조" panose="02030304000000000000" pitchFamily="18" charset="-127"/>
                <a:ea typeface="조선일보명조" panose="02030304000000000000" pitchFamily="18" charset="-127"/>
                <a:cs typeface="조선일보명조" panose="02030304000000000000" pitchFamily="18" charset="-127"/>
              </a:rPr>
              <a:t>통계적 분석에 사용될 수 있을만한 형태로 정리되고 가공된 데이터를 의미</a:t>
            </a:r>
            <a:r>
              <a:rPr lang="en-US" altLang="ko-KR" dirty="0">
                <a:latin typeface="조선일보명조" panose="02030304000000000000" pitchFamily="18" charset="-127"/>
                <a:ea typeface="조선일보명조" panose="02030304000000000000" pitchFamily="18" charset="-127"/>
                <a:cs typeface="조선일보명조" panose="02030304000000000000" pitchFamily="18" charset="-127"/>
              </a:rPr>
              <a:t>. </a:t>
            </a:r>
          </a:p>
          <a:p>
            <a:pPr lvl="0">
              <a:defRPr/>
            </a:pPr>
            <a:endParaRPr lang="en-US" altLang="ko-KR"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endParaRPr>
          </a:p>
          <a:p>
            <a:pPr lvl="0">
              <a:defRPr/>
            </a:pPr>
            <a:r>
              <a:rPr lang="en-US" altLang="ko-KR" b="1" dirty="0">
                <a:solidFill>
                  <a:srgbClr val="002060"/>
                </a:solidFill>
                <a:latin typeface="조선일보명조" panose="02030304000000000000" pitchFamily="18" charset="-127"/>
                <a:ea typeface="조선일보명조" panose="02030304000000000000" pitchFamily="18" charset="-127"/>
                <a:cs typeface="조선일보명조" panose="02030304000000000000" pitchFamily="18" charset="-127"/>
              </a:rPr>
              <a:t>RDBMS </a:t>
            </a:r>
            <a:endParaRPr lang="en-US" altLang="ko-KR" b="1"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endParaRPr>
          </a:p>
          <a:p>
            <a:pPr lvl="0">
              <a:defRPr/>
            </a:pPr>
            <a:r>
              <a:rPr lang="ko-KR" altLang="en-US" dirty="0">
                <a:latin typeface="조선일보명조" panose="02030304000000000000" pitchFamily="18" charset="-127"/>
                <a:ea typeface="조선일보명조" panose="02030304000000000000" pitchFamily="18" charset="-127"/>
                <a:cs typeface="조선일보명조" panose="02030304000000000000" pitchFamily="18" charset="-127"/>
              </a:rPr>
              <a:t>관계형 데이터베이스를 생성하고 수정하고 관리할 수 있는 소프트웨어</a:t>
            </a:r>
            <a:br>
              <a:rPr lang="ko-KR" altLang="en-US" dirty="0">
                <a:latin typeface="조선일보명조" panose="02030304000000000000" pitchFamily="18" charset="-127"/>
                <a:ea typeface="조선일보명조" panose="02030304000000000000" pitchFamily="18" charset="-127"/>
                <a:cs typeface="조선일보명조" panose="02030304000000000000" pitchFamily="18" charset="-127"/>
              </a:rPr>
            </a:br>
            <a:endParaRPr lang="en-US" altLang="ko-KR"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endParaRPr>
          </a:p>
          <a:p>
            <a:pPr lvl="0">
              <a:defRPr/>
            </a:pPr>
            <a:r>
              <a:rPr lang="en-US" altLang="ko-KR" b="1" dirty="0">
                <a:solidFill>
                  <a:srgbClr val="002060"/>
                </a:solidFill>
                <a:latin typeface="조선일보명조" panose="02030304000000000000" pitchFamily="18" charset="-127"/>
                <a:ea typeface="조선일보명조" panose="02030304000000000000" pitchFamily="18" charset="-127"/>
                <a:cs typeface="조선일보명조" panose="02030304000000000000" pitchFamily="18" charset="-127"/>
              </a:rPr>
              <a:t>JVM</a:t>
            </a:r>
            <a:r>
              <a:rPr lang="en-US" altLang="ko-KR"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 </a:t>
            </a:r>
          </a:p>
          <a:p>
            <a:pPr lvl="0">
              <a:defRPr/>
            </a:pPr>
            <a:r>
              <a:rPr lang="en-US" altLang="ko-KR" dirty="0">
                <a:latin typeface="조선일보명조" panose="02030304000000000000" pitchFamily="18" charset="-127"/>
                <a:ea typeface="조선일보명조" panose="02030304000000000000" pitchFamily="18" charset="-127"/>
                <a:cs typeface="조선일보명조" panose="02030304000000000000" pitchFamily="18" charset="-127"/>
              </a:rPr>
              <a:t>Java</a:t>
            </a:r>
            <a:r>
              <a:rPr lang="ko-KR" altLang="en-US" dirty="0">
                <a:latin typeface="조선일보명조" panose="02030304000000000000" pitchFamily="18" charset="-127"/>
                <a:ea typeface="조선일보명조" panose="02030304000000000000" pitchFamily="18" charset="-127"/>
                <a:cs typeface="조선일보명조" panose="02030304000000000000" pitchFamily="18" charset="-127"/>
              </a:rPr>
              <a:t>로 개발한 프로그램을 컴파일하여 만들어지는 바이트코드를 실행시키기 위한 가상 머신</a:t>
            </a:r>
            <a:r>
              <a:rPr lang="en-US" altLang="ko-KR" dirty="0">
                <a:latin typeface="조선일보명조" panose="02030304000000000000" pitchFamily="18" charset="-127"/>
                <a:ea typeface="조선일보명조" panose="02030304000000000000" pitchFamily="18" charset="-127"/>
                <a:cs typeface="조선일보명조" panose="02030304000000000000" pitchFamily="18" charset="-127"/>
              </a:rPr>
              <a:t> </a:t>
            </a:r>
          </a:p>
          <a:p>
            <a:pPr lvl="0">
              <a:defRPr/>
            </a:pPr>
            <a:endParaRPr lang="en-US" altLang="ko-KR"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endParaRPr>
          </a:p>
          <a:p>
            <a:pPr lvl="0">
              <a:defRPr/>
            </a:pPr>
            <a:r>
              <a:rPr lang="en-US" altLang="ko-KR" b="1" dirty="0">
                <a:solidFill>
                  <a:srgbClr val="002060"/>
                </a:solidFill>
                <a:latin typeface="조선일보명조" panose="02030304000000000000" pitchFamily="18" charset="-127"/>
                <a:ea typeface="조선일보명조" panose="02030304000000000000" pitchFamily="18" charset="-127"/>
                <a:cs typeface="조선일보명조" panose="02030304000000000000" pitchFamily="18" charset="-127"/>
              </a:rPr>
              <a:t>JDK</a:t>
            </a:r>
            <a:endParaRPr lang="en-US" altLang="ko-KR" b="1"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endParaRPr>
          </a:p>
          <a:p>
            <a:pPr lvl="0">
              <a:defRPr/>
            </a:pPr>
            <a:r>
              <a:rPr lang="en-US" altLang="ko-KR" dirty="0">
                <a:latin typeface="조선일보명조" panose="02030304000000000000" pitchFamily="18" charset="-127"/>
                <a:ea typeface="조선일보명조" panose="02030304000000000000" pitchFamily="18" charset="-127"/>
                <a:cs typeface="조선일보명조" panose="02030304000000000000" pitchFamily="18" charset="-127"/>
              </a:rPr>
              <a:t>Java</a:t>
            </a:r>
            <a:r>
              <a:rPr lang="ko-KR" altLang="en-US" dirty="0">
                <a:latin typeface="조선일보명조" panose="02030304000000000000" pitchFamily="18" charset="-127"/>
                <a:ea typeface="조선일보명조" panose="02030304000000000000" pitchFamily="18" charset="-127"/>
                <a:cs typeface="조선일보명조" panose="02030304000000000000" pitchFamily="18" charset="-127"/>
              </a:rPr>
              <a:t> 환경에서 돌아가는 프로그램을 개발하는 데 필요한 툴들을 모아놓은 소프트웨어 패키지</a:t>
            </a:r>
            <a:endParaRPr lang="en-US" altLang="ko-KR" dirty="0">
              <a:latin typeface="조선일보명조" panose="02030304000000000000" pitchFamily="18" charset="-127"/>
              <a:ea typeface="조선일보명조" panose="02030304000000000000" pitchFamily="18" charset="-127"/>
              <a:cs typeface="조선일보명조" panose="02030304000000000000" pitchFamily="18" charset="-127"/>
            </a:endParaRPr>
          </a:p>
          <a:p>
            <a:pPr>
              <a:defRPr/>
            </a:pPr>
            <a:endParaRPr lang="en-US" altLang="ko-KR" b="1" dirty="0">
              <a:solidFill>
                <a:srgbClr val="002060"/>
              </a:solidFill>
              <a:latin typeface="조선일보명조" panose="02030304000000000000" pitchFamily="18" charset="-127"/>
              <a:ea typeface="조선일보명조" panose="02030304000000000000" pitchFamily="18" charset="-127"/>
              <a:cs typeface="조선일보명조" panose="02030304000000000000" pitchFamily="18" charset="-127"/>
            </a:endParaRPr>
          </a:p>
          <a:p>
            <a:pPr>
              <a:defRPr/>
            </a:pPr>
            <a:r>
              <a:rPr lang="en-US" altLang="ko-KR" b="1" dirty="0">
                <a:solidFill>
                  <a:srgbClr val="002060"/>
                </a:solidFill>
                <a:latin typeface="조선일보명조" panose="02030304000000000000" pitchFamily="18" charset="-127"/>
                <a:ea typeface="조선일보명조" panose="02030304000000000000" pitchFamily="18" charset="-127"/>
                <a:cs typeface="조선일보명조" panose="02030304000000000000" pitchFamily="18" charset="-127"/>
              </a:rPr>
              <a:t>IDE</a:t>
            </a:r>
            <a:r>
              <a:rPr lang="en-US" altLang="ko-KR"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 </a:t>
            </a:r>
          </a:p>
          <a:p>
            <a:pPr>
              <a:defRPr/>
            </a:pPr>
            <a:r>
              <a:rPr lang="ko-KR" altLang="en-US" dirty="0">
                <a:latin typeface="조선일보명조" panose="02030304000000000000" pitchFamily="18" charset="-127"/>
                <a:ea typeface="조선일보명조" panose="02030304000000000000" pitchFamily="18" charset="-127"/>
                <a:cs typeface="조선일보명조" panose="02030304000000000000" pitchFamily="18" charset="-127"/>
              </a:rPr>
              <a:t>소프트웨어 개발에 관련된 모든 작업</a:t>
            </a:r>
            <a:r>
              <a:rPr lang="en-US" altLang="ko-KR" dirty="0">
                <a:latin typeface="조선일보명조" panose="02030304000000000000" pitchFamily="18" charset="-127"/>
                <a:ea typeface="조선일보명조" panose="02030304000000000000" pitchFamily="18" charset="-127"/>
                <a:cs typeface="조선일보명조" panose="02030304000000000000" pitchFamily="18" charset="-127"/>
              </a:rPr>
              <a:t>(</a:t>
            </a:r>
            <a:r>
              <a:rPr lang="ko-KR" altLang="en-US" dirty="0">
                <a:latin typeface="조선일보명조" panose="02030304000000000000" pitchFamily="18" charset="-127"/>
                <a:ea typeface="조선일보명조" panose="02030304000000000000" pitchFamily="18" charset="-127"/>
                <a:cs typeface="조선일보명조" panose="02030304000000000000" pitchFamily="18" charset="-127"/>
              </a:rPr>
              <a:t>패키지 </a:t>
            </a:r>
            <a:r>
              <a:rPr lang="ko-KR" altLang="en-US" dirty="0" err="1">
                <a:latin typeface="조선일보명조" panose="02030304000000000000" pitchFamily="18" charset="-127"/>
                <a:ea typeface="조선일보명조" panose="02030304000000000000" pitchFamily="18" charset="-127"/>
                <a:cs typeface="조선일보명조" panose="02030304000000000000" pitchFamily="18" charset="-127"/>
              </a:rPr>
              <a:t>인클루딩</a:t>
            </a:r>
            <a:r>
              <a:rPr lang="en-US" altLang="ko-KR"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en-US" dirty="0">
                <a:latin typeface="조선일보명조" panose="02030304000000000000" pitchFamily="18" charset="-127"/>
                <a:ea typeface="조선일보명조" panose="02030304000000000000" pitchFamily="18" charset="-127"/>
                <a:cs typeface="조선일보명조" panose="02030304000000000000" pitchFamily="18" charset="-127"/>
              </a:rPr>
              <a:t>소스 코드 편집</a:t>
            </a:r>
            <a:r>
              <a:rPr lang="en-US" altLang="ko-KR"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en-US" dirty="0">
                <a:latin typeface="조선일보명조" panose="02030304000000000000" pitchFamily="18" charset="-127"/>
                <a:ea typeface="조선일보명조" panose="02030304000000000000" pitchFamily="18" charset="-127"/>
                <a:cs typeface="조선일보명조" panose="02030304000000000000" pitchFamily="18" charset="-127"/>
              </a:rPr>
              <a:t>컴파일</a:t>
            </a:r>
            <a:r>
              <a:rPr lang="en-US" altLang="ko-KR"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en-US" dirty="0">
                <a:latin typeface="조선일보명조" panose="02030304000000000000" pitchFamily="18" charset="-127"/>
                <a:ea typeface="조선일보명조" panose="02030304000000000000" pitchFamily="18" charset="-127"/>
                <a:cs typeface="조선일보명조" panose="02030304000000000000" pitchFamily="18" charset="-127"/>
              </a:rPr>
              <a:t>디버그</a:t>
            </a:r>
            <a:r>
              <a:rPr lang="en-US" altLang="ko-KR"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en-US" dirty="0">
                <a:latin typeface="조선일보명조" panose="02030304000000000000" pitchFamily="18" charset="-127"/>
                <a:ea typeface="조선일보명조" panose="02030304000000000000" pitchFamily="18" charset="-127"/>
                <a:cs typeface="조선일보명조" panose="02030304000000000000" pitchFamily="18" charset="-127"/>
              </a:rPr>
              <a:t>원격 서버 액세스</a:t>
            </a:r>
            <a:r>
              <a:rPr lang="en-US" altLang="ko-KR"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en-US" dirty="0">
                <a:latin typeface="조선일보명조" panose="02030304000000000000" pitchFamily="18" charset="-127"/>
                <a:ea typeface="조선일보명조" panose="02030304000000000000" pitchFamily="18" charset="-127"/>
                <a:cs typeface="조선일보명조" panose="02030304000000000000" pitchFamily="18" charset="-127"/>
              </a:rPr>
              <a:t>바이너리 배포 등</a:t>
            </a:r>
            <a:r>
              <a:rPr lang="en-US" altLang="ko-KR" dirty="0">
                <a:latin typeface="조선일보명조" panose="02030304000000000000" pitchFamily="18" charset="-127"/>
                <a:ea typeface="조선일보명조" panose="02030304000000000000" pitchFamily="18" charset="-127"/>
                <a:cs typeface="조선일보명조" panose="02030304000000000000" pitchFamily="18" charset="-127"/>
              </a:rPr>
              <a:t>)</a:t>
            </a:r>
            <a:r>
              <a:rPr lang="ko-KR" altLang="en-US" dirty="0">
                <a:latin typeface="조선일보명조" panose="02030304000000000000" pitchFamily="18" charset="-127"/>
                <a:ea typeface="조선일보명조" panose="02030304000000000000" pitchFamily="18" charset="-127"/>
                <a:cs typeface="조선일보명조" panose="02030304000000000000" pitchFamily="18" charset="-127"/>
              </a:rPr>
              <a:t>을 하나의 프로그램 안에서 모두 처리하는 환경을 제공하는 툴</a:t>
            </a:r>
            <a:endParaRPr lang="en-US" altLang="ko-KR" dirty="0">
              <a:latin typeface="조선일보명조" panose="02030304000000000000" pitchFamily="18" charset="-127"/>
              <a:ea typeface="조선일보명조" panose="02030304000000000000" pitchFamily="18" charset="-127"/>
              <a:cs typeface="조선일보명조" panose="02030304000000000000" pitchFamily="18" charset="-127"/>
            </a:endParaRPr>
          </a:p>
          <a:p>
            <a:pPr lvl="0">
              <a:defRPr/>
            </a:pPr>
            <a:endParaRPr lang="en-US" altLang="ko-KR"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3" name="슬라이드 번호 개체 틀 2">
            <a:extLst>
              <a:ext uri="{FF2B5EF4-FFF2-40B4-BE49-F238E27FC236}">
                <a16:creationId xmlns:a16="http://schemas.microsoft.com/office/drawing/2014/main" id="{D4300E93-EC27-422B-91AB-3F942AC1D2B9}"/>
              </a:ext>
            </a:extLst>
          </p:cNvPr>
          <p:cNvSpPr>
            <a:spLocks noGrp="1"/>
          </p:cNvSpPr>
          <p:nvPr>
            <p:ph type="sldNum" sz="quarter" idx="12"/>
          </p:nvPr>
        </p:nvSpPr>
        <p:spPr/>
        <p:txBody>
          <a:bodyPr/>
          <a:lstStyle/>
          <a:p>
            <a:fld id="{4F2997A9-76DD-44FB-8883-7AC0BC848202}" type="slidenum">
              <a:rPr lang="ko-KR" altLang="en-US" smtClean="0"/>
              <a:t>34</a:t>
            </a:fld>
            <a:endParaRPr lang="ko-KR" altLang="en-US"/>
          </a:p>
        </p:txBody>
      </p:sp>
    </p:spTree>
    <p:extLst>
      <p:ext uri="{BB962C8B-B14F-4D97-AF65-F5344CB8AC3E}">
        <p14:creationId xmlns:p14="http://schemas.microsoft.com/office/powerpoint/2010/main" val="35683421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C6884EF8-13B8-4906-AFA1-F7D11047E8A5}"/>
              </a:ext>
            </a:extLst>
          </p:cNvPr>
          <p:cNvSpPr/>
          <p:nvPr/>
        </p:nvSpPr>
        <p:spPr>
          <a:xfrm>
            <a:off x="349623" y="432111"/>
            <a:ext cx="125506" cy="8079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B2E0AF2E-A9E8-4669-AA0E-A190B65FCAD7}"/>
              </a:ext>
            </a:extLst>
          </p:cNvPr>
          <p:cNvSpPr/>
          <p:nvPr/>
        </p:nvSpPr>
        <p:spPr>
          <a:xfrm>
            <a:off x="475129" y="333862"/>
            <a:ext cx="7028330" cy="646331"/>
          </a:xfrm>
          <a:prstGeom prst="rect">
            <a:avLst/>
          </a:prstGeom>
        </p:spPr>
        <p:txBody>
          <a:bodyPr wrap="square">
            <a:spAutoFit/>
          </a:bodyPr>
          <a:lstStyle/>
          <a:p>
            <a:r>
              <a:rPr lang="en-US" altLang="ko-KR" sz="3600" b="1" dirty="0">
                <a:latin typeface="조선일보명조" panose="02030304000000000000" pitchFamily="18" charset="-127"/>
                <a:ea typeface="조선일보명조" panose="02030304000000000000" pitchFamily="18" charset="-127"/>
                <a:cs typeface="조선일보명조" panose="02030304000000000000" pitchFamily="18" charset="-127"/>
              </a:rPr>
              <a:t>T-SA: </a:t>
            </a:r>
            <a:r>
              <a:rPr lang="ko-KR" altLang="en-US" sz="3600" b="1" dirty="0">
                <a:latin typeface="조선일보명조" panose="02030304000000000000" pitchFamily="18" charset="-127"/>
                <a:ea typeface="조선일보명조" panose="02030304000000000000" pitchFamily="18" charset="-127"/>
                <a:cs typeface="조선일보명조" panose="02030304000000000000" pitchFamily="18" charset="-127"/>
              </a:rPr>
              <a:t>용어 정리</a:t>
            </a:r>
            <a:endParaRPr lang="ko-KR" altLang="en-US" sz="24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91" name="TextBox 90">
            <a:extLst>
              <a:ext uri="{FF2B5EF4-FFF2-40B4-BE49-F238E27FC236}">
                <a16:creationId xmlns:a16="http://schemas.microsoft.com/office/drawing/2014/main" id="{88E709A0-853A-4DCC-908E-0927D452C587}"/>
              </a:ext>
            </a:extLst>
          </p:cNvPr>
          <p:cNvSpPr txBox="1"/>
          <p:nvPr/>
        </p:nvSpPr>
        <p:spPr>
          <a:xfrm>
            <a:off x="436112" y="916859"/>
            <a:ext cx="4457760" cy="323165"/>
          </a:xfrm>
          <a:prstGeom prst="rect">
            <a:avLst/>
          </a:prstGeom>
          <a:noFill/>
        </p:spPr>
        <p:txBody>
          <a:bodyPr wrap="none" rtlCol="0">
            <a:spAutoFit/>
          </a:bodyPr>
          <a:lstStyle/>
          <a:p>
            <a:pPr algn="ctr"/>
            <a:r>
              <a:rPr lang="en-US" altLang="ko-KR" sz="1500" dirty="0">
                <a:solidFill>
                  <a:schemeClr val="bg1">
                    <a:lumMod val="65000"/>
                  </a:schemeClr>
                </a:solidFill>
                <a:latin typeface="나눔바른고딕" panose="020B0603020101020101" pitchFamily="50" charset="-127"/>
                <a:ea typeface="나눔바른고딕" panose="020B0603020101020101" pitchFamily="50" charset="-127"/>
                <a:cs typeface="조선일보명조" panose="02030304000000000000" pitchFamily="18" charset="-127"/>
              </a:rPr>
              <a:t>Twitter</a:t>
            </a:r>
            <a:r>
              <a:rPr lang="en-US" altLang="ko-KR" sz="1500" dirty="0">
                <a:solidFill>
                  <a:schemeClr val="bg1">
                    <a:lumMod val="65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 keywords Search API based Tweet Analysis</a:t>
            </a:r>
          </a:p>
        </p:txBody>
      </p:sp>
      <p:sp>
        <p:nvSpPr>
          <p:cNvPr id="2" name="직사각형 1">
            <a:extLst>
              <a:ext uri="{FF2B5EF4-FFF2-40B4-BE49-F238E27FC236}">
                <a16:creationId xmlns:a16="http://schemas.microsoft.com/office/drawing/2014/main" id="{F56C176E-0D1D-4EC1-A3D3-6455FB829963}"/>
              </a:ext>
            </a:extLst>
          </p:cNvPr>
          <p:cNvSpPr/>
          <p:nvPr/>
        </p:nvSpPr>
        <p:spPr>
          <a:xfrm>
            <a:off x="349623" y="1563190"/>
            <a:ext cx="11842377" cy="2031325"/>
          </a:xfrm>
          <a:prstGeom prst="rect">
            <a:avLst/>
          </a:prstGeom>
        </p:spPr>
        <p:txBody>
          <a:bodyPr wrap="square">
            <a:spAutoFit/>
          </a:bodyPr>
          <a:lstStyle/>
          <a:p>
            <a:pPr lvl="0">
              <a:defRPr/>
            </a:pPr>
            <a:r>
              <a:rPr lang="ko-KR" altLang="en-US" b="1" dirty="0" err="1">
                <a:solidFill>
                  <a:srgbClr val="002060"/>
                </a:solidFill>
                <a:latin typeface="조선일보명조" panose="02030304000000000000" pitchFamily="18" charset="-127"/>
                <a:ea typeface="조선일보명조" panose="02030304000000000000" pitchFamily="18" charset="-127"/>
                <a:cs typeface="조선일보명조" panose="02030304000000000000" pitchFamily="18" charset="-127"/>
              </a:rPr>
              <a:t>콜렉터</a:t>
            </a:r>
            <a:r>
              <a:rPr lang="en-US" altLang="ko-KR" b="1" dirty="0">
                <a:solidFill>
                  <a:srgbClr val="002060"/>
                </a:solidFill>
                <a:latin typeface="조선일보명조" panose="02030304000000000000" pitchFamily="18" charset="-127"/>
                <a:ea typeface="조선일보명조" panose="02030304000000000000" pitchFamily="18" charset="-127"/>
                <a:cs typeface="조선일보명조" panose="02030304000000000000" pitchFamily="18" charset="-127"/>
              </a:rPr>
              <a:t>(Collector)</a:t>
            </a:r>
            <a:endParaRPr lang="en-US" altLang="ko-KR" b="1"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endParaRPr>
          </a:p>
          <a:p>
            <a:pPr lvl="0">
              <a:defRPr/>
            </a:pPr>
            <a:r>
              <a:rPr lang="ko-KR" altLang="en-US" dirty="0">
                <a:latin typeface="조선일보명조" panose="02030304000000000000" pitchFamily="18" charset="-127"/>
                <a:ea typeface="조선일보명조" panose="02030304000000000000" pitchFamily="18" charset="-127"/>
                <a:cs typeface="조선일보명조" panose="02030304000000000000" pitchFamily="18" charset="-127"/>
              </a:rPr>
              <a:t>여러 대의 에이전트로부터 로그 정보를 수신해서 </a:t>
            </a:r>
            <a:r>
              <a:rPr lang="ko-KR" altLang="en-US" dirty="0" err="1">
                <a:latin typeface="조선일보명조" panose="02030304000000000000" pitchFamily="18" charset="-127"/>
                <a:ea typeface="조선일보명조" panose="02030304000000000000" pitchFamily="18" charset="-127"/>
                <a:cs typeface="조선일보명조" panose="02030304000000000000" pitchFamily="18" charset="-127"/>
              </a:rPr>
              <a:t>하둡</a:t>
            </a:r>
            <a:r>
              <a:rPr lang="ko-KR" altLang="en-US" dirty="0">
                <a:latin typeface="조선일보명조" panose="02030304000000000000" pitchFamily="18" charset="-127"/>
                <a:ea typeface="조선일보명조" panose="02030304000000000000" pitchFamily="18" charset="-127"/>
                <a:cs typeface="조선일보명조" panose="02030304000000000000" pitchFamily="18" charset="-127"/>
              </a:rPr>
              <a:t> 분산 파일시스템에 저장하는 역할을 담당</a:t>
            </a:r>
            <a:r>
              <a:rPr lang="en-US" altLang="ko-KR"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en-US" dirty="0">
                <a:latin typeface="조선일보명조" panose="02030304000000000000" pitchFamily="18" charset="-127"/>
                <a:ea typeface="조선일보명조" panose="02030304000000000000" pitchFamily="18" charset="-127"/>
                <a:cs typeface="조선일보명조" panose="02030304000000000000" pitchFamily="18" charset="-127"/>
              </a:rPr>
              <a:t>여러 대의 에이전트 서버로부터 데이터를 </a:t>
            </a:r>
            <a:r>
              <a:rPr lang="ko-KR" altLang="en-US" dirty="0" err="1">
                <a:latin typeface="조선일보명조" panose="02030304000000000000" pitchFamily="18" charset="-127"/>
                <a:ea typeface="조선일보명조" panose="02030304000000000000" pitchFamily="18" charset="-127"/>
                <a:cs typeface="조선일보명조" panose="02030304000000000000" pitchFamily="18" charset="-127"/>
              </a:rPr>
              <a:t>전송받지만</a:t>
            </a:r>
            <a:r>
              <a:rPr lang="ko-KR" altLang="en-US" dirty="0">
                <a:latin typeface="조선일보명조" panose="02030304000000000000" pitchFamily="18" charset="-127"/>
                <a:ea typeface="조선일보명조" panose="02030304000000000000" pitchFamily="18" charset="-127"/>
                <a:cs typeface="조선일보명조" panose="02030304000000000000" pitchFamily="18" charset="-127"/>
              </a:rPr>
              <a:t> 하나의 파일에 저장</a:t>
            </a:r>
            <a:endParaRPr lang="en-US" altLang="ko-KR"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endParaRPr>
          </a:p>
          <a:p>
            <a:pPr lvl="0">
              <a:defRPr/>
            </a:pPr>
            <a:endParaRPr lang="en-US" altLang="ko-KR"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endParaRPr>
          </a:p>
          <a:p>
            <a:pPr lvl="0">
              <a:defRPr/>
            </a:pPr>
            <a:r>
              <a:rPr lang="ko-KR" altLang="en-US" b="1" dirty="0" err="1">
                <a:solidFill>
                  <a:srgbClr val="002060"/>
                </a:solidFill>
                <a:latin typeface="조선일보명조" panose="02030304000000000000" pitchFamily="18" charset="-127"/>
                <a:ea typeface="조선일보명조" panose="02030304000000000000" pitchFamily="18" charset="-127"/>
                <a:cs typeface="조선일보명조" panose="02030304000000000000" pitchFamily="18" charset="-127"/>
              </a:rPr>
              <a:t>맵리듀스</a:t>
            </a:r>
            <a:r>
              <a:rPr lang="en-US" altLang="ko-KR" b="1" dirty="0">
                <a:solidFill>
                  <a:srgbClr val="002060"/>
                </a:solidFill>
                <a:latin typeface="조선일보명조" panose="02030304000000000000" pitchFamily="18" charset="-127"/>
                <a:ea typeface="조선일보명조" panose="02030304000000000000" pitchFamily="18" charset="-127"/>
                <a:cs typeface="조선일보명조" panose="02030304000000000000" pitchFamily="18" charset="-127"/>
              </a:rPr>
              <a:t>(MapReduce)</a:t>
            </a:r>
            <a:r>
              <a:rPr lang="ko-KR" altLang="en-US" b="1" dirty="0">
                <a:solidFill>
                  <a:srgbClr val="002060"/>
                </a:solidFill>
                <a:latin typeface="조선일보명조" panose="02030304000000000000" pitchFamily="18" charset="-127"/>
                <a:ea typeface="조선일보명조" panose="02030304000000000000" pitchFamily="18" charset="-127"/>
                <a:cs typeface="조선일보명조" panose="02030304000000000000" pitchFamily="18" charset="-127"/>
              </a:rPr>
              <a:t> </a:t>
            </a:r>
            <a:endParaRPr lang="en-US" altLang="ko-KR" b="1" dirty="0">
              <a:solidFill>
                <a:schemeClr val="bg2">
                  <a:lumMod val="50000"/>
                </a:schemeClr>
              </a:solidFill>
              <a:latin typeface="조선일보명조" panose="02030304000000000000" pitchFamily="18" charset="-127"/>
              <a:ea typeface="조선일보명조" panose="02030304000000000000" pitchFamily="18" charset="-127"/>
              <a:cs typeface="조선일보명조" panose="02030304000000000000" pitchFamily="18" charset="-127"/>
            </a:endParaRPr>
          </a:p>
          <a:p>
            <a:pPr lvl="0">
              <a:defRPr/>
            </a:pPr>
            <a:r>
              <a:rPr lang="ko-KR" altLang="en-US" dirty="0">
                <a:latin typeface="조선일보명조" panose="02030304000000000000" pitchFamily="18" charset="-127"/>
                <a:ea typeface="조선일보명조" panose="02030304000000000000" pitchFamily="18" charset="-127"/>
                <a:cs typeface="조선일보명조" panose="02030304000000000000" pitchFamily="18" charset="-127"/>
              </a:rPr>
              <a:t>대용량 데이터 처리를 분산 병렬 컴퓨팅에서 처리하기 위한 목적으로 제작한 프레임워크</a:t>
            </a:r>
            <a:r>
              <a:rPr lang="en-US" altLang="ko-KR" dirty="0">
                <a:latin typeface="조선일보명조" panose="02030304000000000000" pitchFamily="18" charset="-127"/>
                <a:ea typeface="조선일보명조" panose="02030304000000000000" pitchFamily="18" charset="-127"/>
                <a:cs typeface="조선일보명조" panose="02030304000000000000" pitchFamily="18" charset="-127"/>
              </a:rPr>
              <a:t>.</a:t>
            </a:r>
          </a:p>
          <a:p>
            <a:pPr lvl="0">
              <a:defRPr/>
            </a:pPr>
            <a:r>
              <a:rPr lang="ko-KR" altLang="en-US" dirty="0">
                <a:latin typeface="조선일보명조" panose="02030304000000000000" pitchFamily="18" charset="-127"/>
                <a:ea typeface="조선일보명조" panose="02030304000000000000" pitchFamily="18" charset="-127"/>
                <a:cs typeface="조선일보명조" panose="02030304000000000000" pitchFamily="18" charset="-127"/>
              </a:rPr>
              <a:t>배열 안의 요소들을 </a:t>
            </a:r>
            <a:r>
              <a:rPr lang="en-US" altLang="ko-KR" dirty="0">
                <a:latin typeface="조선일보명조" panose="02030304000000000000" pitchFamily="18" charset="-127"/>
                <a:ea typeface="조선일보명조" panose="02030304000000000000" pitchFamily="18" charset="-127"/>
                <a:cs typeface="조선일보명조" panose="02030304000000000000" pitchFamily="18" charset="-127"/>
              </a:rPr>
              <a:t>1</a:t>
            </a:r>
            <a:r>
              <a:rPr lang="ko-KR" altLang="en-US" dirty="0">
                <a:latin typeface="조선일보명조" panose="02030304000000000000" pitchFamily="18" charset="-127"/>
                <a:ea typeface="조선일보명조" panose="02030304000000000000" pitchFamily="18" charset="-127"/>
                <a:cs typeface="조선일보명조" panose="02030304000000000000" pitchFamily="18" charset="-127"/>
              </a:rPr>
              <a:t>대</a:t>
            </a:r>
            <a:r>
              <a:rPr lang="en-US" altLang="ko-KR" dirty="0">
                <a:latin typeface="조선일보명조" panose="02030304000000000000" pitchFamily="18" charset="-127"/>
                <a:ea typeface="조선일보명조" panose="02030304000000000000" pitchFamily="18" charset="-127"/>
                <a:cs typeface="조선일보명조" panose="02030304000000000000" pitchFamily="18" charset="-127"/>
              </a:rPr>
              <a:t>1</a:t>
            </a:r>
            <a:r>
              <a:rPr lang="ko-KR" altLang="en-US" dirty="0">
                <a:latin typeface="조선일보명조" panose="02030304000000000000" pitchFamily="18" charset="-127"/>
                <a:ea typeface="조선일보명조" panose="02030304000000000000" pitchFamily="18" charset="-127"/>
                <a:cs typeface="조선일보명조" panose="02030304000000000000" pitchFamily="18" charset="-127"/>
              </a:rPr>
              <a:t>로 짝지어 주는 </a:t>
            </a:r>
            <a:r>
              <a:rPr lang="ko-KR" altLang="en-US" dirty="0" err="1">
                <a:latin typeface="조선일보명조" panose="02030304000000000000" pitchFamily="18" charset="-127"/>
                <a:ea typeface="조선일보명조" panose="02030304000000000000" pitchFamily="18" charset="-127"/>
                <a:cs typeface="조선일보명조" panose="02030304000000000000" pitchFamily="18" charset="-127"/>
              </a:rPr>
              <a:t>맵과</a:t>
            </a:r>
            <a:r>
              <a:rPr lang="ko-KR" altLang="en-US"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dirty="0">
                <a:latin typeface="조선일보명조" panose="02030304000000000000" pitchFamily="18" charset="-127"/>
                <a:ea typeface="조선일보명조" panose="02030304000000000000" pitchFamily="18" charset="-127"/>
                <a:cs typeface="조선일보명조" panose="02030304000000000000" pitchFamily="18" charset="-127"/>
              </a:rPr>
              <a:t>Key</a:t>
            </a:r>
            <a:r>
              <a:rPr lang="ko-KR" altLang="en-US" dirty="0">
                <a:latin typeface="조선일보명조" panose="02030304000000000000" pitchFamily="18" charset="-127"/>
                <a:ea typeface="조선일보명조" panose="02030304000000000000" pitchFamily="18" charset="-127"/>
                <a:cs typeface="조선일보명조" panose="02030304000000000000" pitchFamily="18" charset="-127"/>
              </a:rPr>
              <a:t>값을 이용해서 </a:t>
            </a:r>
            <a:r>
              <a:rPr lang="en-US" altLang="ko-KR" dirty="0">
                <a:latin typeface="조선일보명조" panose="02030304000000000000" pitchFamily="18" charset="-127"/>
                <a:ea typeface="조선일보명조" panose="02030304000000000000" pitchFamily="18" charset="-127"/>
                <a:cs typeface="조선일보명조" panose="02030304000000000000" pitchFamily="18" charset="-127"/>
              </a:rPr>
              <a:t>Value</a:t>
            </a:r>
            <a:r>
              <a:rPr lang="ko-KR" altLang="en-US" dirty="0">
                <a:latin typeface="조선일보명조" panose="02030304000000000000" pitchFamily="18" charset="-127"/>
                <a:ea typeface="조선일보명조" panose="02030304000000000000" pitchFamily="18" charset="-127"/>
                <a:cs typeface="조선일보명조" panose="02030304000000000000" pitchFamily="18" charset="-127"/>
              </a:rPr>
              <a:t>값을 합쳐주는 리듀스로 이루어짐</a:t>
            </a:r>
            <a:r>
              <a:rPr lang="en-US" altLang="ko-KR" dirty="0">
                <a:latin typeface="조선일보명조" panose="02030304000000000000" pitchFamily="18" charset="-127"/>
                <a:ea typeface="조선일보명조" panose="02030304000000000000" pitchFamily="18" charset="-127"/>
                <a:cs typeface="조선일보명조" panose="02030304000000000000" pitchFamily="18" charset="-127"/>
              </a:rPr>
              <a:t>.</a:t>
            </a:r>
          </a:p>
        </p:txBody>
      </p:sp>
      <p:sp>
        <p:nvSpPr>
          <p:cNvPr id="3" name="슬라이드 번호 개체 틀 2">
            <a:extLst>
              <a:ext uri="{FF2B5EF4-FFF2-40B4-BE49-F238E27FC236}">
                <a16:creationId xmlns:a16="http://schemas.microsoft.com/office/drawing/2014/main" id="{15EF6777-A894-4D38-8640-B37FADF3DF2C}"/>
              </a:ext>
            </a:extLst>
          </p:cNvPr>
          <p:cNvSpPr>
            <a:spLocks noGrp="1"/>
          </p:cNvSpPr>
          <p:nvPr>
            <p:ph type="sldNum" sz="quarter" idx="12"/>
          </p:nvPr>
        </p:nvSpPr>
        <p:spPr/>
        <p:txBody>
          <a:bodyPr/>
          <a:lstStyle/>
          <a:p>
            <a:fld id="{4F2997A9-76DD-44FB-8883-7AC0BC848202}" type="slidenum">
              <a:rPr lang="ko-KR" altLang="en-US" smtClean="0"/>
              <a:t>35</a:t>
            </a:fld>
            <a:endParaRPr lang="ko-KR" altLang="en-US"/>
          </a:p>
        </p:txBody>
      </p:sp>
    </p:spTree>
    <p:extLst>
      <p:ext uri="{BB962C8B-B14F-4D97-AF65-F5344CB8AC3E}">
        <p14:creationId xmlns:p14="http://schemas.microsoft.com/office/powerpoint/2010/main" val="2033412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17A081-4FAA-41EF-84C3-C085F4784A31}"/>
              </a:ext>
            </a:extLst>
          </p:cNvPr>
          <p:cNvSpPr txBox="1"/>
          <p:nvPr/>
        </p:nvSpPr>
        <p:spPr>
          <a:xfrm>
            <a:off x="0" y="2497976"/>
            <a:ext cx="12192000" cy="1862048"/>
          </a:xfrm>
          <a:prstGeom prst="rect">
            <a:avLst/>
          </a:prstGeom>
          <a:noFill/>
        </p:spPr>
        <p:txBody>
          <a:bodyPr wrap="square" rtlCol="0">
            <a:spAutoFit/>
          </a:bodyPr>
          <a:lstStyle/>
          <a:p>
            <a:pPr algn="ctr"/>
            <a:r>
              <a:rPr lang="ko-KR" altLang="en-US" sz="11500" b="1" dirty="0"/>
              <a:t>예상질문</a:t>
            </a:r>
          </a:p>
        </p:txBody>
      </p:sp>
      <p:sp>
        <p:nvSpPr>
          <p:cNvPr id="3" name="슬라이드 번호 개체 틀 2">
            <a:extLst>
              <a:ext uri="{FF2B5EF4-FFF2-40B4-BE49-F238E27FC236}">
                <a16:creationId xmlns:a16="http://schemas.microsoft.com/office/drawing/2014/main" id="{6D182439-6EBF-4D0A-91DD-228AEA321E2D}"/>
              </a:ext>
            </a:extLst>
          </p:cNvPr>
          <p:cNvSpPr>
            <a:spLocks noGrp="1"/>
          </p:cNvSpPr>
          <p:nvPr>
            <p:ph type="sldNum" sz="quarter" idx="12"/>
          </p:nvPr>
        </p:nvSpPr>
        <p:spPr/>
        <p:txBody>
          <a:bodyPr/>
          <a:lstStyle/>
          <a:p>
            <a:fld id="{4F2997A9-76DD-44FB-8883-7AC0BC848202}" type="slidenum">
              <a:rPr lang="ko-KR" altLang="en-US" smtClean="0"/>
              <a:t>36</a:t>
            </a:fld>
            <a:endParaRPr lang="ko-KR" altLang="en-US"/>
          </a:p>
        </p:txBody>
      </p:sp>
    </p:spTree>
    <p:extLst>
      <p:ext uri="{BB962C8B-B14F-4D97-AF65-F5344CB8AC3E}">
        <p14:creationId xmlns:p14="http://schemas.microsoft.com/office/powerpoint/2010/main" val="9186789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9520A903-AC2D-40BB-8E47-4471D715BD06}"/>
              </a:ext>
            </a:extLst>
          </p:cNvPr>
          <p:cNvSpPr>
            <a:spLocks noGrp="1"/>
          </p:cNvSpPr>
          <p:nvPr>
            <p:ph type="sldNum" sz="quarter" idx="12"/>
          </p:nvPr>
        </p:nvSpPr>
        <p:spPr/>
        <p:txBody>
          <a:bodyPr/>
          <a:lstStyle/>
          <a:p>
            <a:fld id="{4F2997A9-76DD-44FB-8883-7AC0BC848202}" type="slidenum">
              <a:rPr lang="ko-KR" altLang="en-US" smtClean="0"/>
              <a:t>37</a:t>
            </a:fld>
            <a:endParaRPr lang="ko-KR" altLang="en-US"/>
          </a:p>
        </p:txBody>
      </p:sp>
    </p:spTree>
    <p:extLst>
      <p:ext uri="{BB962C8B-B14F-4D97-AF65-F5344CB8AC3E}">
        <p14:creationId xmlns:p14="http://schemas.microsoft.com/office/powerpoint/2010/main" val="31910369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C6884EF8-13B8-4906-AFA1-F7D11047E8A5}"/>
              </a:ext>
            </a:extLst>
          </p:cNvPr>
          <p:cNvSpPr/>
          <p:nvPr/>
        </p:nvSpPr>
        <p:spPr>
          <a:xfrm>
            <a:off x="349623" y="432111"/>
            <a:ext cx="125506" cy="8079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B2E0AF2E-A9E8-4669-AA0E-A190B65FCAD7}"/>
              </a:ext>
            </a:extLst>
          </p:cNvPr>
          <p:cNvSpPr/>
          <p:nvPr/>
        </p:nvSpPr>
        <p:spPr>
          <a:xfrm>
            <a:off x="475129" y="333862"/>
            <a:ext cx="7028330" cy="646331"/>
          </a:xfrm>
          <a:prstGeom prst="rect">
            <a:avLst/>
          </a:prstGeom>
        </p:spPr>
        <p:txBody>
          <a:bodyPr wrap="square">
            <a:spAutoFit/>
          </a:bodyPr>
          <a:lstStyle/>
          <a:p>
            <a:r>
              <a:rPr lang="en-US" altLang="ko-KR" sz="3600" b="1" dirty="0">
                <a:latin typeface="조선일보명조" panose="02030304000000000000" pitchFamily="18" charset="-127"/>
                <a:ea typeface="조선일보명조" panose="02030304000000000000" pitchFamily="18" charset="-127"/>
                <a:cs typeface="조선일보명조" panose="02030304000000000000" pitchFamily="18" charset="-127"/>
              </a:rPr>
              <a:t>T-SA: </a:t>
            </a:r>
            <a:r>
              <a:rPr lang="en-US" altLang="ko-KR" sz="24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rPr>
              <a:t>Development Environment</a:t>
            </a:r>
            <a:r>
              <a:rPr lang="en-US" altLang="ko-KR" sz="2800" b="1" dirty="0">
                <a:latin typeface="조선일보명조" panose="02030304000000000000" pitchFamily="18" charset="-127"/>
                <a:ea typeface="조선일보명조" panose="02030304000000000000" pitchFamily="18" charset="-127"/>
                <a:cs typeface="조선일보명조" panose="02030304000000000000" pitchFamily="18" charset="-127"/>
              </a:rPr>
              <a:t> </a:t>
            </a:r>
            <a:endParaRPr lang="ko-KR" altLang="en-US" sz="24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91" name="TextBox 90">
            <a:extLst>
              <a:ext uri="{FF2B5EF4-FFF2-40B4-BE49-F238E27FC236}">
                <a16:creationId xmlns:a16="http://schemas.microsoft.com/office/drawing/2014/main" id="{88E709A0-853A-4DCC-908E-0927D452C587}"/>
              </a:ext>
            </a:extLst>
          </p:cNvPr>
          <p:cNvSpPr txBox="1"/>
          <p:nvPr/>
        </p:nvSpPr>
        <p:spPr>
          <a:xfrm>
            <a:off x="436112" y="916859"/>
            <a:ext cx="4457760" cy="323165"/>
          </a:xfrm>
          <a:prstGeom prst="rect">
            <a:avLst/>
          </a:prstGeom>
          <a:noFill/>
        </p:spPr>
        <p:txBody>
          <a:bodyPr wrap="none" rtlCol="0">
            <a:spAutoFit/>
          </a:bodyPr>
          <a:lstStyle/>
          <a:p>
            <a:pPr algn="ctr"/>
            <a:r>
              <a:rPr lang="en-US" altLang="ko-KR" sz="1500" dirty="0">
                <a:solidFill>
                  <a:schemeClr val="bg1">
                    <a:lumMod val="65000"/>
                  </a:schemeClr>
                </a:solidFill>
                <a:latin typeface="나눔바른고딕" panose="020B0603020101020101" pitchFamily="50" charset="-127"/>
                <a:ea typeface="나눔바른고딕" panose="020B0603020101020101" pitchFamily="50" charset="-127"/>
                <a:cs typeface="조선일보명조" panose="02030304000000000000" pitchFamily="18" charset="-127"/>
              </a:rPr>
              <a:t>Twitter</a:t>
            </a:r>
            <a:r>
              <a:rPr lang="en-US" altLang="ko-KR" sz="1500" dirty="0">
                <a:solidFill>
                  <a:schemeClr val="bg1">
                    <a:lumMod val="65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 keywords Search API based Tweet Analysis</a:t>
            </a:r>
          </a:p>
        </p:txBody>
      </p:sp>
      <p:grpSp>
        <p:nvGrpSpPr>
          <p:cNvPr id="16" name="그룹 15">
            <a:extLst>
              <a:ext uri="{FF2B5EF4-FFF2-40B4-BE49-F238E27FC236}">
                <a16:creationId xmlns:a16="http://schemas.microsoft.com/office/drawing/2014/main" id="{123F1D17-F633-4D06-B57B-246102759369}"/>
              </a:ext>
            </a:extLst>
          </p:cNvPr>
          <p:cNvGrpSpPr/>
          <p:nvPr/>
        </p:nvGrpSpPr>
        <p:grpSpPr>
          <a:xfrm>
            <a:off x="8170327" y="2457450"/>
            <a:ext cx="1880242" cy="2823882"/>
            <a:chOff x="8170327" y="2457450"/>
            <a:chExt cx="1880242" cy="2823882"/>
          </a:xfrm>
        </p:grpSpPr>
        <p:sp>
          <p:nvSpPr>
            <p:cNvPr id="56" name="직사각형 55">
              <a:extLst>
                <a:ext uri="{FF2B5EF4-FFF2-40B4-BE49-F238E27FC236}">
                  <a16:creationId xmlns:a16="http://schemas.microsoft.com/office/drawing/2014/main" id="{C2318535-D662-4EC7-91FF-B3D72FBCE123}"/>
                </a:ext>
              </a:extLst>
            </p:cNvPr>
            <p:cNvSpPr/>
            <p:nvPr/>
          </p:nvSpPr>
          <p:spPr>
            <a:xfrm>
              <a:off x="8185910" y="4851027"/>
              <a:ext cx="1864659" cy="430305"/>
            </a:xfrm>
            <a:prstGeom prst="rect">
              <a:avLst/>
            </a:prstGeom>
            <a:solidFill>
              <a:schemeClr val="accent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lvl="0" algn="ctr">
                <a:lnSpc>
                  <a:spcPct val="150000"/>
                </a:lnSpc>
              </a:pPr>
              <a:r>
                <a:rPr lang="en-US" altLang="ko-KR" sz="1500" b="1">
                  <a:solidFill>
                    <a:schemeClr val="bg1"/>
                  </a:solidFill>
                  <a:latin typeface="조선일보명조" panose="02030304000000000000" pitchFamily="18" charset="-127"/>
                  <a:ea typeface="조선일보명조" panose="02030304000000000000" pitchFamily="18" charset="-127"/>
                  <a:cs typeface="조선일보명조" panose="02030304000000000000" pitchFamily="18" charset="-127"/>
                </a:rPr>
                <a:t>3.2.0</a:t>
              </a:r>
              <a:endParaRPr lang="en-US" altLang="ko-KR" sz="1500" b="1" dirty="0">
                <a:solidFill>
                  <a:schemeClr val="bg1"/>
                </a:solidFill>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pic>
          <p:nvPicPr>
            <p:cNvPr id="57" name="그림 56">
              <a:extLst>
                <a:ext uri="{FF2B5EF4-FFF2-40B4-BE49-F238E27FC236}">
                  <a16:creationId xmlns:a16="http://schemas.microsoft.com/office/drawing/2014/main" id="{43408BB4-DB5E-4FAB-A834-1EEA2F09D61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392213" y="3475772"/>
              <a:ext cx="1440000" cy="892909"/>
            </a:xfrm>
            <a:prstGeom prst="rect">
              <a:avLst/>
            </a:prstGeom>
          </p:spPr>
        </p:pic>
        <p:pic>
          <p:nvPicPr>
            <p:cNvPr id="58" name="그림 57">
              <a:extLst>
                <a:ext uri="{FF2B5EF4-FFF2-40B4-BE49-F238E27FC236}">
                  <a16:creationId xmlns:a16="http://schemas.microsoft.com/office/drawing/2014/main" id="{3D86CE7A-9B72-42C7-9DE9-8C3DE492CB2B}"/>
                </a:ext>
              </a:extLst>
            </p:cNvPr>
            <p:cNvPicPr>
              <a:picLocks noChangeAspect="1"/>
            </p:cNvPicPr>
            <p:nvPr/>
          </p:nvPicPr>
          <p:blipFill>
            <a:blip r:embed="rId4" cstate="hqprint">
              <a:extLst>
                <a:ext uri="{BEBA8EAE-BF5A-486C-A8C5-ECC9F3942E4B}">
                  <a14:imgProps xmlns:a14="http://schemas.microsoft.com/office/drawing/2010/main">
                    <a14:imgLayer r:embed="rId5">
                      <a14:imgEffect>
                        <a14:backgroundRemoval t="9808" b="89853" l="8377" r="92549"/>
                      </a14:imgEffect>
                    </a14:imgLayer>
                  </a14:imgProps>
                </a:ext>
                <a:ext uri="{28A0092B-C50C-407E-A947-70E740481C1C}">
                  <a14:useLocalDpi xmlns:a14="http://schemas.microsoft.com/office/drawing/2010/main" val="0"/>
                </a:ext>
              </a:extLst>
            </a:blip>
            <a:stretch>
              <a:fillRect/>
            </a:stretch>
          </p:blipFill>
          <p:spPr>
            <a:xfrm>
              <a:off x="8170327" y="2457450"/>
              <a:ext cx="1864800" cy="536400"/>
            </a:xfrm>
            <a:prstGeom prst="rect">
              <a:avLst/>
            </a:prstGeom>
          </p:spPr>
        </p:pic>
        <p:sp>
          <p:nvSpPr>
            <p:cNvPr id="59" name="직사각형 58">
              <a:extLst>
                <a:ext uri="{FF2B5EF4-FFF2-40B4-BE49-F238E27FC236}">
                  <a16:creationId xmlns:a16="http://schemas.microsoft.com/office/drawing/2014/main" id="{37888F60-D576-4FDE-A3FD-D4C13314D9FE}"/>
                </a:ext>
              </a:extLst>
            </p:cNvPr>
            <p:cNvSpPr/>
            <p:nvPr/>
          </p:nvSpPr>
          <p:spPr>
            <a:xfrm>
              <a:off x="8179884" y="2457450"/>
              <a:ext cx="1864659" cy="2823882"/>
            </a:xfrm>
            <a:prstGeom prst="rect">
              <a:avLst/>
            </a:prstGeom>
            <a:no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grpSp>
      <p:grpSp>
        <p:nvGrpSpPr>
          <p:cNvPr id="65" name="그룹 64">
            <a:extLst>
              <a:ext uri="{FF2B5EF4-FFF2-40B4-BE49-F238E27FC236}">
                <a16:creationId xmlns:a16="http://schemas.microsoft.com/office/drawing/2014/main" id="{F2623139-555E-496F-9E27-8A3AC9527539}"/>
              </a:ext>
            </a:extLst>
          </p:cNvPr>
          <p:cNvGrpSpPr/>
          <p:nvPr/>
        </p:nvGrpSpPr>
        <p:grpSpPr>
          <a:xfrm>
            <a:off x="4141867" y="2457450"/>
            <a:ext cx="1874032" cy="2823882"/>
            <a:chOff x="4141867" y="2457450"/>
            <a:chExt cx="1874032" cy="2823882"/>
          </a:xfrm>
        </p:grpSpPr>
        <p:sp>
          <p:nvSpPr>
            <p:cNvPr id="52" name="직사각형 51">
              <a:extLst>
                <a:ext uri="{FF2B5EF4-FFF2-40B4-BE49-F238E27FC236}">
                  <a16:creationId xmlns:a16="http://schemas.microsoft.com/office/drawing/2014/main" id="{4A6C48F6-33C0-49C3-93E7-F75F108C4A9E}"/>
                </a:ext>
              </a:extLst>
            </p:cNvPr>
            <p:cNvSpPr/>
            <p:nvPr/>
          </p:nvSpPr>
          <p:spPr>
            <a:xfrm>
              <a:off x="4141867" y="2457450"/>
              <a:ext cx="1864659" cy="2823882"/>
            </a:xfrm>
            <a:prstGeom prst="rect">
              <a:avLst/>
            </a:prstGeom>
            <a:no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53" name="직사각형 52">
              <a:extLst>
                <a:ext uri="{FF2B5EF4-FFF2-40B4-BE49-F238E27FC236}">
                  <a16:creationId xmlns:a16="http://schemas.microsoft.com/office/drawing/2014/main" id="{B33FE867-2414-43F4-A46B-9173339F7AC8}"/>
                </a:ext>
              </a:extLst>
            </p:cNvPr>
            <p:cNvSpPr/>
            <p:nvPr/>
          </p:nvSpPr>
          <p:spPr>
            <a:xfrm>
              <a:off x="4147893" y="4851027"/>
              <a:ext cx="1864659" cy="430305"/>
            </a:xfrm>
            <a:prstGeom prst="rect">
              <a:avLst/>
            </a:prstGeom>
            <a:solidFill>
              <a:schemeClr val="accent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lvl="0" algn="ctr">
                <a:lnSpc>
                  <a:spcPct val="150000"/>
                </a:lnSpc>
              </a:pPr>
              <a:r>
                <a:rPr lang="en-US" altLang="ko-KR" sz="1500" b="1">
                  <a:solidFill>
                    <a:schemeClr val="bg1"/>
                  </a:solidFill>
                  <a:latin typeface="조선일보명조" panose="02030304000000000000" pitchFamily="18" charset="-127"/>
                  <a:ea typeface="조선일보명조" panose="02030304000000000000" pitchFamily="18" charset="-127"/>
                  <a:cs typeface="조선일보명조" panose="02030304000000000000" pitchFamily="18" charset="-127"/>
                </a:rPr>
                <a:t>1.8.0_191</a:t>
              </a:r>
              <a:endParaRPr lang="en-US" altLang="ko-KR" sz="1500" b="1" dirty="0">
                <a:solidFill>
                  <a:schemeClr val="bg1"/>
                </a:solidFill>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pic>
          <p:nvPicPr>
            <p:cNvPr id="54" name="그림 53">
              <a:extLst>
                <a:ext uri="{FF2B5EF4-FFF2-40B4-BE49-F238E27FC236}">
                  <a16:creationId xmlns:a16="http://schemas.microsoft.com/office/drawing/2014/main" id="{EA5C49F8-D30E-4AAD-9477-E24E8570C409}"/>
                </a:ext>
              </a:extLst>
            </p:cNvPr>
            <p:cNvPicPr>
              <a:picLocks/>
            </p:cNvPicPr>
            <p:nvPr/>
          </p:nvPicPr>
          <p:blipFill rotWithShape="1">
            <a:blip r:embed="rId6">
              <a:extLst>
                <a:ext uri="{28A0092B-C50C-407E-A947-70E740481C1C}">
                  <a14:useLocalDpi xmlns:a14="http://schemas.microsoft.com/office/drawing/2010/main" val="0"/>
                </a:ext>
              </a:extLst>
            </a:blip>
            <a:srcRect l="-264" t="32076" r="938" b="32263"/>
            <a:stretch/>
          </p:blipFill>
          <p:spPr>
            <a:xfrm>
              <a:off x="4151099" y="2457450"/>
              <a:ext cx="1864800" cy="536400"/>
            </a:xfrm>
            <a:prstGeom prst="rect">
              <a:avLst/>
            </a:prstGeom>
          </p:spPr>
        </p:pic>
        <p:pic>
          <p:nvPicPr>
            <p:cNvPr id="55" name="그림 54">
              <a:extLst>
                <a:ext uri="{FF2B5EF4-FFF2-40B4-BE49-F238E27FC236}">
                  <a16:creationId xmlns:a16="http://schemas.microsoft.com/office/drawing/2014/main" id="{6FE9FC01-3813-47EC-A924-39B6CA7F04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54196" y="3202226"/>
              <a:ext cx="1440000" cy="1440000"/>
            </a:xfrm>
            <a:prstGeom prst="rect">
              <a:avLst/>
            </a:prstGeom>
          </p:spPr>
        </p:pic>
      </p:grpSp>
      <p:grpSp>
        <p:nvGrpSpPr>
          <p:cNvPr id="43" name="그룹 42">
            <a:extLst>
              <a:ext uri="{FF2B5EF4-FFF2-40B4-BE49-F238E27FC236}">
                <a16:creationId xmlns:a16="http://schemas.microsoft.com/office/drawing/2014/main" id="{8ACB78FE-1DC3-4425-8FA7-A784BAAE9FA7}"/>
              </a:ext>
            </a:extLst>
          </p:cNvPr>
          <p:cNvGrpSpPr/>
          <p:nvPr/>
        </p:nvGrpSpPr>
        <p:grpSpPr>
          <a:xfrm>
            <a:off x="6156097" y="2457450"/>
            <a:ext cx="1870685" cy="2823882"/>
            <a:chOff x="1700944" y="1867157"/>
            <a:chExt cx="1870685" cy="2823882"/>
          </a:xfrm>
        </p:grpSpPr>
        <p:sp>
          <p:nvSpPr>
            <p:cNvPr id="46" name="직사각형 45">
              <a:extLst>
                <a:ext uri="{FF2B5EF4-FFF2-40B4-BE49-F238E27FC236}">
                  <a16:creationId xmlns:a16="http://schemas.microsoft.com/office/drawing/2014/main" id="{33ED5A72-49D2-417F-9D34-EA2BE2CC7B81}"/>
                </a:ext>
              </a:extLst>
            </p:cNvPr>
            <p:cNvSpPr/>
            <p:nvPr/>
          </p:nvSpPr>
          <p:spPr>
            <a:xfrm>
              <a:off x="1700944" y="1867157"/>
              <a:ext cx="1864659" cy="2823882"/>
            </a:xfrm>
            <a:prstGeom prst="rect">
              <a:avLst/>
            </a:prstGeom>
            <a:no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47" name="직사각형 46">
              <a:extLst>
                <a:ext uri="{FF2B5EF4-FFF2-40B4-BE49-F238E27FC236}">
                  <a16:creationId xmlns:a16="http://schemas.microsoft.com/office/drawing/2014/main" id="{380E6872-1987-4F7F-98EE-40EA92CC7DD9}"/>
                </a:ext>
              </a:extLst>
            </p:cNvPr>
            <p:cNvSpPr/>
            <p:nvPr/>
          </p:nvSpPr>
          <p:spPr>
            <a:xfrm>
              <a:off x="1706970" y="4260734"/>
              <a:ext cx="1864659" cy="430305"/>
            </a:xfrm>
            <a:prstGeom prst="rect">
              <a:avLst/>
            </a:prstGeom>
            <a:solidFill>
              <a:schemeClr val="accent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lvl="0" algn="ctr">
                <a:lnSpc>
                  <a:spcPct val="150000"/>
                </a:lnSpc>
              </a:pPr>
              <a:r>
                <a:rPr lang="en-US" altLang="ko-KR" sz="1500" b="1" dirty="0">
                  <a:solidFill>
                    <a:schemeClr val="bg1"/>
                  </a:solidFill>
                  <a:latin typeface="조선일보명조" panose="02030304000000000000" pitchFamily="18" charset="-127"/>
                  <a:ea typeface="조선일보명조" panose="02030304000000000000" pitchFamily="18" charset="-127"/>
                  <a:cs typeface="조선일보명조" panose="02030304000000000000" pitchFamily="18" charset="-127"/>
                </a:rPr>
                <a:t>2019-03(4.11)</a:t>
              </a:r>
            </a:p>
          </p:txBody>
        </p:sp>
      </p:grpSp>
      <p:pic>
        <p:nvPicPr>
          <p:cNvPr id="44" name="그림 43">
            <a:extLst>
              <a:ext uri="{FF2B5EF4-FFF2-40B4-BE49-F238E27FC236}">
                <a16:creationId xmlns:a16="http://schemas.microsoft.com/office/drawing/2014/main" id="{D6A403E2-33D9-47E9-9B0F-E36C0BB222FC}"/>
              </a:ext>
            </a:extLst>
          </p:cNvPr>
          <p:cNvPicPr>
            <a:picLocks/>
          </p:cNvPicPr>
          <p:nvPr/>
        </p:nvPicPr>
        <p:blipFill>
          <a:blip r:embed="rId8" cstate="hqprint">
            <a:extLst>
              <a:ext uri="{28A0092B-C50C-407E-A947-70E740481C1C}">
                <a14:useLocalDpi xmlns:a14="http://schemas.microsoft.com/office/drawing/2010/main" val="0"/>
              </a:ext>
            </a:extLst>
          </a:blip>
          <a:stretch>
            <a:fillRect/>
          </a:stretch>
        </p:blipFill>
        <p:spPr>
          <a:xfrm>
            <a:off x="6371439" y="3202226"/>
            <a:ext cx="1440000" cy="1440000"/>
          </a:xfrm>
          <a:prstGeom prst="rect">
            <a:avLst/>
          </a:prstGeom>
        </p:spPr>
      </p:pic>
      <p:pic>
        <p:nvPicPr>
          <p:cNvPr id="45" name="그림 44">
            <a:extLst>
              <a:ext uri="{FF2B5EF4-FFF2-40B4-BE49-F238E27FC236}">
                <a16:creationId xmlns:a16="http://schemas.microsoft.com/office/drawing/2014/main" id="{6596C9E1-C8BF-4C43-85B6-4E5EB0251914}"/>
              </a:ext>
            </a:extLst>
          </p:cNvPr>
          <p:cNvPicPr>
            <a:picLocks noChangeAspect="1"/>
          </p:cNvPicPr>
          <p:nvPr/>
        </p:nvPicPr>
        <p:blipFill rotWithShape="1">
          <a:blip r:embed="rId9" cstate="hqprint">
            <a:extLst>
              <a:ext uri="{28A0092B-C50C-407E-A947-70E740481C1C}">
                <a14:useLocalDpi xmlns:a14="http://schemas.microsoft.com/office/drawing/2010/main" val="0"/>
              </a:ext>
            </a:extLst>
          </a:blip>
          <a:srcRect l="-2565" t="-11402" r="-4444" b="-8848"/>
          <a:stretch/>
        </p:blipFill>
        <p:spPr>
          <a:xfrm>
            <a:off x="6156097" y="2457450"/>
            <a:ext cx="1864800" cy="536400"/>
          </a:xfrm>
          <a:prstGeom prst="rect">
            <a:avLst/>
          </a:prstGeom>
        </p:spPr>
      </p:pic>
      <p:grpSp>
        <p:nvGrpSpPr>
          <p:cNvPr id="66" name="그룹 65">
            <a:extLst>
              <a:ext uri="{FF2B5EF4-FFF2-40B4-BE49-F238E27FC236}">
                <a16:creationId xmlns:a16="http://schemas.microsoft.com/office/drawing/2014/main" id="{C09FC02D-60D9-45D4-AAB8-6B5C475591BC}"/>
              </a:ext>
            </a:extLst>
          </p:cNvPr>
          <p:cNvGrpSpPr/>
          <p:nvPr/>
        </p:nvGrpSpPr>
        <p:grpSpPr>
          <a:xfrm>
            <a:off x="2117896" y="2457450"/>
            <a:ext cx="1870685" cy="2823882"/>
            <a:chOff x="2117896" y="2457450"/>
            <a:chExt cx="1870685" cy="2823882"/>
          </a:xfrm>
        </p:grpSpPr>
        <p:grpSp>
          <p:nvGrpSpPr>
            <p:cNvPr id="38" name="그룹 37">
              <a:extLst>
                <a:ext uri="{FF2B5EF4-FFF2-40B4-BE49-F238E27FC236}">
                  <a16:creationId xmlns:a16="http://schemas.microsoft.com/office/drawing/2014/main" id="{FC142E99-2AD5-4217-BC2B-372E9CB1F3F6}"/>
                </a:ext>
              </a:extLst>
            </p:cNvPr>
            <p:cNvGrpSpPr/>
            <p:nvPr/>
          </p:nvGrpSpPr>
          <p:grpSpPr>
            <a:xfrm>
              <a:off x="2117896" y="2457450"/>
              <a:ext cx="1870685" cy="2823882"/>
              <a:chOff x="1700944" y="1867157"/>
              <a:chExt cx="1870685" cy="2823882"/>
            </a:xfrm>
          </p:grpSpPr>
          <p:sp>
            <p:nvSpPr>
              <p:cNvPr id="41" name="직사각형 40">
                <a:extLst>
                  <a:ext uri="{FF2B5EF4-FFF2-40B4-BE49-F238E27FC236}">
                    <a16:creationId xmlns:a16="http://schemas.microsoft.com/office/drawing/2014/main" id="{CD316862-6C3E-4EDC-B746-A7ECC5CE816E}"/>
                  </a:ext>
                </a:extLst>
              </p:cNvPr>
              <p:cNvSpPr/>
              <p:nvPr/>
            </p:nvSpPr>
            <p:spPr>
              <a:xfrm>
                <a:off x="1700944" y="1867157"/>
                <a:ext cx="1864659" cy="2823882"/>
              </a:xfrm>
              <a:prstGeom prst="rect">
                <a:avLst/>
              </a:prstGeom>
              <a:no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42" name="직사각형 41">
                <a:extLst>
                  <a:ext uri="{FF2B5EF4-FFF2-40B4-BE49-F238E27FC236}">
                    <a16:creationId xmlns:a16="http://schemas.microsoft.com/office/drawing/2014/main" id="{622E019D-D788-4AA0-B087-0704CD68FDAB}"/>
                  </a:ext>
                </a:extLst>
              </p:cNvPr>
              <p:cNvSpPr/>
              <p:nvPr/>
            </p:nvSpPr>
            <p:spPr>
              <a:xfrm>
                <a:off x="1706970" y="4260734"/>
                <a:ext cx="1864659" cy="430305"/>
              </a:xfrm>
              <a:prstGeom prst="rect">
                <a:avLst/>
              </a:prstGeom>
              <a:solidFill>
                <a:schemeClr val="accent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lvl="0" algn="ctr">
                  <a:lnSpc>
                    <a:spcPct val="150000"/>
                  </a:lnSpc>
                </a:pPr>
                <a:r>
                  <a:rPr lang="en-US" altLang="ko-KR" sz="1500" b="1">
                    <a:solidFill>
                      <a:schemeClr val="bg1"/>
                    </a:solidFill>
                    <a:latin typeface="조선일보명조" panose="02030304000000000000" pitchFamily="18" charset="-127"/>
                    <a:ea typeface="조선일보명조" panose="02030304000000000000" pitchFamily="18" charset="-127"/>
                    <a:cs typeface="조선일보명조" panose="02030304000000000000" pitchFamily="18" charset="-127"/>
                  </a:rPr>
                  <a:t>10.1.38</a:t>
                </a:r>
                <a:endParaRPr lang="en-US" altLang="ko-KR" sz="1500" b="1" dirty="0">
                  <a:solidFill>
                    <a:schemeClr val="bg1"/>
                  </a:solidFill>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grpSp>
        <p:pic>
          <p:nvPicPr>
            <p:cNvPr id="39" name="그림 38">
              <a:extLst>
                <a:ext uri="{FF2B5EF4-FFF2-40B4-BE49-F238E27FC236}">
                  <a16:creationId xmlns:a16="http://schemas.microsoft.com/office/drawing/2014/main" id="{40C274B9-2260-451D-8732-1E38A39B4A5C}"/>
                </a:ext>
              </a:extLst>
            </p:cNvPr>
            <p:cNvPicPr>
              <a:picLocks noChangeAspect="1"/>
            </p:cNvPicPr>
            <p:nvPr/>
          </p:nvPicPr>
          <p:blipFill rotWithShape="1">
            <a:blip r:embed="rId10">
              <a:extLst>
                <a:ext uri="{28A0092B-C50C-407E-A947-70E740481C1C}">
                  <a14:useLocalDpi xmlns:a14="http://schemas.microsoft.com/office/drawing/2010/main" val="0"/>
                </a:ext>
              </a:extLst>
            </a:blip>
            <a:srcRect l="-3633" r="-3633"/>
            <a:stretch/>
          </p:blipFill>
          <p:spPr>
            <a:xfrm>
              <a:off x="2117896" y="2457450"/>
              <a:ext cx="1864800" cy="536400"/>
            </a:xfrm>
            <a:prstGeom prst="rect">
              <a:avLst/>
            </a:prstGeom>
          </p:spPr>
        </p:pic>
        <p:pic>
          <p:nvPicPr>
            <p:cNvPr id="40" name="그림 39">
              <a:extLst>
                <a:ext uri="{FF2B5EF4-FFF2-40B4-BE49-F238E27FC236}">
                  <a16:creationId xmlns:a16="http://schemas.microsoft.com/office/drawing/2014/main" id="{050385F1-547F-4954-8148-599454B17DB8}"/>
                </a:ext>
              </a:extLst>
            </p:cNvPr>
            <p:cNvPicPr>
              <a:picLocks/>
            </p:cNvPicPr>
            <p:nvPr/>
          </p:nvPicPr>
          <p:blipFill>
            <a:blip r:embed="rId11">
              <a:extLst>
                <a:ext uri="{28A0092B-C50C-407E-A947-70E740481C1C}">
                  <a14:useLocalDpi xmlns:a14="http://schemas.microsoft.com/office/drawing/2010/main" val="0"/>
                </a:ext>
              </a:extLst>
            </a:blip>
            <a:stretch>
              <a:fillRect/>
            </a:stretch>
          </p:blipFill>
          <p:spPr>
            <a:xfrm>
              <a:off x="2333238" y="3382226"/>
              <a:ext cx="1440000" cy="1080000"/>
            </a:xfrm>
            <a:prstGeom prst="rect">
              <a:avLst/>
            </a:prstGeom>
          </p:spPr>
        </p:pic>
      </p:grpSp>
      <p:grpSp>
        <p:nvGrpSpPr>
          <p:cNvPr id="67" name="그룹 66">
            <a:extLst>
              <a:ext uri="{FF2B5EF4-FFF2-40B4-BE49-F238E27FC236}">
                <a16:creationId xmlns:a16="http://schemas.microsoft.com/office/drawing/2014/main" id="{11BFE015-43E7-4250-89DD-A06E41AC6FBA}"/>
              </a:ext>
            </a:extLst>
          </p:cNvPr>
          <p:cNvGrpSpPr/>
          <p:nvPr/>
        </p:nvGrpSpPr>
        <p:grpSpPr>
          <a:xfrm>
            <a:off x="107014" y="2457450"/>
            <a:ext cx="1870685" cy="2823882"/>
            <a:chOff x="107014" y="2457450"/>
            <a:chExt cx="1870685" cy="2823882"/>
          </a:xfrm>
        </p:grpSpPr>
        <p:grpSp>
          <p:nvGrpSpPr>
            <p:cNvPr id="33" name="그룹 32">
              <a:extLst>
                <a:ext uri="{FF2B5EF4-FFF2-40B4-BE49-F238E27FC236}">
                  <a16:creationId xmlns:a16="http://schemas.microsoft.com/office/drawing/2014/main" id="{2FED4D47-AF92-48B8-B9E8-DD5BBB0A833A}"/>
                </a:ext>
              </a:extLst>
            </p:cNvPr>
            <p:cNvGrpSpPr/>
            <p:nvPr/>
          </p:nvGrpSpPr>
          <p:grpSpPr>
            <a:xfrm>
              <a:off x="107014" y="2457450"/>
              <a:ext cx="1870685" cy="2823882"/>
              <a:chOff x="2833243" y="2652260"/>
              <a:chExt cx="1870685" cy="2823882"/>
            </a:xfrm>
          </p:grpSpPr>
          <p:sp>
            <p:nvSpPr>
              <p:cNvPr id="36" name="직사각형 35">
                <a:extLst>
                  <a:ext uri="{FF2B5EF4-FFF2-40B4-BE49-F238E27FC236}">
                    <a16:creationId xmlns:a16="http://schemas.microsoft.com/office/drawing/2014/main" id="{C117875F-9DED-48F8-B196-7098FF0D5D09}"/>
                  </a:ext>
                </a:extLst>
              </p:cNvPr>
              <p:cNvSpPr/>
              <p:nvPr/>
            </p:nvSpPr>
            <p:spPr>
              <a:xfrm>
                <a:off x="2833243" y="2652260"/>
                <a:ext cx="1864659" cy="2823882"/>
              </a:xfrm>
              <a:prstGeom prst="rect">
                <a:avLst/>
              </a:prstGeom>
              <a:no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37" name="직사각형 36">
                <a:extLst>
                  <a:ext uri="{FF2B5EF4-FFF2-40B4-BE49-F238E27FC236}">
                    <a16:creationId xmlns:a16="http://schemas.microsoft.com/office/drawing/2014/main" id="{51D5BD4C-920D-4F6F-BE1C-43784F722832}"/>
                  </a:ext>
                </a:extLst>
              </p:cNvPr>
              <p:cNvSpPr/>
              <p:nvPr/>
            </p:nvSpPr>
            <p:spPr>
              <a:xfrm>
                <a:off x="2839269" y="5045837"/>
                <a:ext cx="1864659" cy="430305"/>
              </a:xfrm>
              <a:prstGeom prst="rect">
                <a:avLst/>
              </a:prstGeom>
              <a:solidFill>
                <a:schemeClr val="accent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lvl="0" algn="ctr">
                  <a:lnSpc>
                    <a:spcPct val="150000"/>
                  </a:lnSpc>
                </a:pPr>
                <a:r>
                  <a:rPr lang="en-US" altLang="ko-KR" sz="1500" b="1" dirty="0">
                    <a:solidFill>
                      <a:schemeClr val="bg1"/>
                    </a:solidFill>
                    <a:latin typeface="조선일보명조" panose="02030304000000000000" pitchFamily="18" charset="-127"/>
                    <a:ea typeface="조선일보명조" panose="02030304000000000000" pitchFamily="18" charset="-127"/>
                    <a:cs typeface="조선일보명조" panose="02030304000000000000" pitchFamily="18" charset="-127"/>
                  </a:rPr>
                  <a:t>3.6</a:t>
                </a:r>
              </a:p>
            </p:txBody>
          </p:sp>
        </p:grpSp>
        <p:pic>
          <p:nvPicPr>
            <p:cNvPr id="34" name="그림 33">
              <a:extLst>
                <a:ext uri="{FF2B5EF4-FFF2-40B4-BE49-F238E27FC236}">
                  <a16:creationId xmlns:a16="http://schemas.microsoft.com/office/drawing/2014/main" id="{539DD1DD-DF51-4BE0-B4F9-9C8EABE6D872}"/>
                </a:ext>
              </a:extLst>
            </p:cNvPr>
            <p:cNvPicPr>
              <a:picLocks/>
            </p:cNvPicPr>
            <p:nvPr/>
          </p:nvPicPr>
          <p:blipFill rotWithShape="1">
            <a:blip r:embed="rId12">
              <a:extLst>
                <a:ext uri="{28A0092B-C50C-407E-A947-70E740481C1C}">
                  <a14:useLocalDpi xmlns:a14="http://schemas.microsoft.com/office/drawing/2010/main" val="0"/>
                </a:ext>
              </a:extLst>
            </a:blip>
            <a:srcRect l="33615" r="33487" b="35951"/>
            <a:stretch/>
          </p:blipFill>
          <p:spPr>
            <a:xfrm>
              <a:off x="322356" y="3202226"/>
              <a:ext cx="1440000" cy="1440000"/>
            </a:xfrm>
            <a:prstGeom prst="rect">
              <a:avLst/>
            </a:prstGeom>
          </p:spPr>
        </p:pic>
        <p:pic>
          <p:nvPicPr>
            <p:cNvPr id="35" name="그림 34">
              <a:extLst>
                <a:ext uri="{FF2B5EF4-FFF2-40B4-BE49-F238E27FC236}">
                  <a16:creationId xmlns:a16="http://schemas.microsoft.com/office/drawing/2014/main" id="{7F37168C-63DB-4456-9C73-2B346C8D32EB}"/>
                </a:ext>
              </a:extLst>
            </p:cNvPr>
            <p:cNvPicPr>
              <a:picLocks/>
            </p:cNvPicPr>
            <p:nvPr/>
          </p:nvPicPr>
          <p:blipFill rotWithShape="1">
            <a:blip r:embed="rId12">
              <a:extLst>
                <a:ext uri="{28A0092B-C50C-407E-A947-70E740481C1C}">
                  <a14:useLocalDpi xmlns:a14="http://schemas.microsoft.com/office/drawing/2010/main" val="0"/>
                </a:ext>
              </a:extLst>
            </a:blip>
            <a:srcRect l="26596" t="63652" r="27221"/>
            <a:stretch/>
          </p:blipFill>
          <p:spPr>
            <a:xfrm>
              <a:off x="107014" y="2489200"/>
              <a:ext cx="1864800" cy="522000"/>
            </a:xfrm>
            <a:prstGeom prst="rect">
              <a:avLst/>
            </a:prstGeom>
          </p:spPr>
        </p:pic>
      </p:grpSp>
      <p:grpSp>
        <p:nvGrpSpPr>
          <p:cNvPr id="15" name="그룹 14">
            <a:extLst>
              <a:ext uri="{FF2B5EF4-FFF2-40B4-BE49-F238E27FC236}">
                <a16:creationId xmlns:a16="http://schemas.microsoft.com/office/drawing/2014/main" id="{140A60AB-7AEB-4756-927A-7AABE7DFFFFF}"/>
              </a:ext>
            </a:extLst>
          </p:cNvPr>
          <p:cNvGrpSpPr/>
          <p:nvPr/>
        </p:nvGrpSpPr>
        <p:grpSpPr>
          <a:xfrm>
            <a:off x="10214300" y="2457450"/>
            <a:ext cx="1870685" cy="2823882"/>
            <a:chOff x="10214300" y="2457450"/>
            <a:chExt cx="1870685" cy="2823882"/>
          </a:xfrm>
        </p:grpSpPr>
        <p:grpSp>
          <p:nvGrpSpPr>
            <p:cNvPr id="60" name="그룹 59">
              <a:extLst>
                <a:ext uri="{FF2B5EF4-FFF2-40B4-BE49-F238E27FC236}">
                  <a16:creationId xmlns:a16="http://schemas.microsoft.com/office/drawing/2014/main" id="{BA35D324-A0F3-46BF-9F6C-ED9C28E7CC7E}"/>
                </a:ext>
              </a:extLst>
            </p:cNvPr>
            <p:cNvGrpSpPr/>
            <p:nvPr/>
          </p:nvGrpSpPr>
          <p:grpSpPr>
            <a:xfrm>
              <a:off x="10214300" y="2457450"/>
              <a:ext cx="1870685" cy="2823882"/>
              <a:chOff x="5175276" y="2652260"/>
              <a:chExt cx="1870685" cy="2823882"/>
            </a:xfrm>
          </p:grpSpPr>
          <p:sp>
            <p:nvSpPr>
              <p:cNvPr id="61" name="직사각형 60">
                <a:extLst>
                  <a:ext uri="{FF2B5EF4-FFF2-40B4-BE49-F238E27FC236}">
                    <a16:creationId xmlns:a16="http://schemas.microsoft.com/office/drawing/2014/main" id="{8CD78FBD-2D89-46C7-B75E-D83402465C54}"/>
                  </a:ext>
                </a:extLst>
              </p:cNvPr>
              <p:cNvSpPr/>
              <p:nvPr/>
            </p:nvSpPr>
            <p:spPr>
              <a:xfrm>
                <a:off x="5181302" y="5045837"/>
                <a:ext cx="1864659" cy="430305"/>
              </a:xfrm>
              <a:prstGeom prst="rect">
                <a:avLst/>
              </a:prstGeom>
              <a:solidFill>
                <a:schemeClr val="accent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lvl="0" algn="ctr">
                  <a:lnSpc>
                    <a:spcPct val="150000"/>
                  </a:lnSpc>
                </a:pPr>
                <a:r>
                  <a:rPr lang="en-US" altLang="ko-KR" sz="1500" b="1" dirty="0">
                    <a:solidFill>
                      <a:schemeClr val="bg1"/>
                    </a:solidFill>
                    <a:latin typeface="조선일보명조" panose="02030304000000000000" pitchFamily="18" charset="-127"/>
                    <a:ea typeface="조선일보명조" panose="02030304000000000000" pitchFamily="18" charset="-127"/>
                    <a:cs typeface="조선일보명조" panose="02030304000000000000" pitchFamily="18" charset="-127"/>
                  </a:rPr>
                  <a:t>1.4.7</a:t>
                </a:r>
              </a:p>
            </p:txBody>
          </p:sp>
          <p:pic>
            <p:nvPicPr>
              <p:cNvPr id="62" name="그림 61">
                <a:extLst>
                  <a:ext uri="{FF2B5EF4-FFF2-40B4-BE49-F238E27FC236}">
                    <a16:creationId xmlns:a16="http://schemas.microsoft.com/office/drawing/2014/main" id="{57A83958-F9CC-4AFF-BA09-765F3878AEC6}"/>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366852" y="3684197"/>
                <a:ext cx="1440000" cy="892909"/>
              </a:xfrm>
              <a:prstGeom prst="rect">
                <a:avLst/>
              </a:prstGeom>
            </p:spPr>
          </p:pic>
          <p:sp>
            <p:nvSpPr>
              <p:cNvPr id="64" name="직사각형 63">
                <a:extLst>
                  <a:ext uri="{FF2B5EF4-FFF2-40B4-BE49-F238E27FC236}">
                    <a16:creationId xmlns:a16="http://schemas.microsoft.com/office/drawing/2014/main" id="{CCD11E32-0928-47F8-BB97-28C5CE82385A}"/>
                  </a:ext>
                </a:extLst>
              </p:cNvPr>
              <p:cNvSpPr/>
              <p:nvPr/>
            </p:nvSpPr>
            <p:spPr>
              <a:xfrm>
                <a:off x="5175276" y="2652260"/>
                <a:ext cx="1864659" cy="2823882"/>
              </a:xfrm>
              <a:prstGeom prst="rect">
                <a:avLst/>
              </a:prstGeom>
              <a:no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grpSp>
        <p:pic>
          <p:nvPicPr>
            <p:cNvPr id="1026" name="Picture 2" descr="sqoopì ëí ì´ë¯¸ì§ ê²ìê²°ê³¼">
              <a:extLst>
                <a:ext uri="{FF2B5EF4-FFF2-40B4-BE49-F238E27FC236}">
                  <a16:creationId xmlns:a16="http://schemas.microsoft.com/office/drawing/2014/main" id="{2454A66A-4661-47DC-BA85-3897D2E4A795}"/>
                </a:ext>
              </a:extLst>
            </p:cNvPr>
            <p:cNvPicPr>
              <a:picLocks noChangeAspect="1" noChangeArrowheads="1"/>
            </p:cNvPicPr>
            <p:nvPr/>
          </p:nvPicPr>
          <p:blipFill>
            <a:blip r:embed="rId13" cstate="hqprint">
              <a:extLst>
                <a:ext uri="{28A0092B-C50C-407E-A947-70E740481C1C}">
                  <a14:useLocalDpi xmlns:a14="http://schemas.microsoft.com/office/drawing/2010/main" val="0"/>
                </a:ext>
              </a:extLst>
            </a:blip>
            <a:srcRect/>
            <a:stretch>
              <a:fillRect/>
            </a:stretch>
          </p:blipFill>
          <p:spPr bwMode="auto">
            <a:xfrm>
              <a:off x="10304703" y="2585691"/>
              <a:ext cx="1642346" cy="434965"/>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직사각형 1">
            <a:extLst>
              <a:ext uri="{FF2B5EF4-FFF2-40B4-BE49-F238E27FC236}">
                <a16:creationId xmlns:a16="http://schemas.microsoft.com/office/drawing/2014/main" id="{AA9D4AB0-B506-4CA7-A25E-CBAB4E787283}"/>
              </a:ext>
            </a:extLst>
          </p:cNvPr>
          <p:cNvSpPr/>
          <p:nvPr/>
        </p:nvSpPr>
        <p:spPr>
          <a:xfrm>
            <a:off x="107014" y="5324196"/>
            <a:ext cx="1861311" cy="43030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a:solidFill>
                  <a:srgbClr val="FFFFFF"/>
                </a:solidFill>
                <a:ea typeface="조선일보명조" panose="02030304000000000000" pitchFamily="18" charset="-127"/>
                <a:cs typeface="조선일보명조" panose="02030304000000000000" pitchFamily="18" charset="-127"/>
                <a:hlinkClick r:id="rId14">
                  <a:extLst>
                    <a:ext uri="{A12FA001-AC4F-418D-AE19-62706E023703}">
                      <ahyp:hlinkClr xmlns:ahyp="http://schemas.microsoft.com/office/drawing/2018/hyperlinkcolor" val="tx"/>
                    </a:ext>
                  </a:extLst>
                </a:hlinkClick>
              </a:rPr>
              <a:t>https://www.python.org/</a:t>
            </a:r>
            <a:endParaRPr lang="en-US" altLang="ko-KR" sz="1100" b="1" dirty="0">
              <a:solidFill>
                <a:srgbClr val="FFFFFF"/>
              </a:solidFill>
              <a:ea typeface="조선일보명조" panose="02030304000000000000" pitchFamily="18" charset="-127"/>
              <a:cs typeface="조선일보명조" panose="02030304000000000000" pitchFamily="18" charset="-127"/>
            </a:endParaRPr>
          </a:p>
        </p:txBody>
      </p:sp>
      <p:sp>
        <p:nvSpPr>
          <p:cNvPr id="49" name="직사각형 48">
            <a:extLst>
              <a:ext uri="{FF2B5EF4-FFF2-40B4-BE49-F238E27FC236}">
                <a16:creationId xmlns:a16="http://schemas.microsoft.com/office/drawing/2014/main" id="{F658E963-10C4-4480-9266-F6660925B0B3}"/>
              </a:ext>
            </a:extLst>
          </p:cNvPr>
          <p:cNvSpPr/>
          <p:nvPr/>
        </p:nvSpPr>
        <p:spPr>
          <a:xfrm>
            <a:off x="2117896" y="5324195"/>
            <a:ext cx="1861311" cy="43030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b="1" dirty="0">
                <a:solidFill>
                  <a:srgbClr val="FFFFFF"/>
                </a:solidFill>
                <a:ea typeface="조선일보명조" panose="02030304000000000000" pitchFamily="18" charset="-127"/>
                <a:cs typeface="조선일보명조" panose="02030304000000000000" pitchFamily="18" charset="-127"/>
                <a:hlinkClick r:id="rId14">
                  <a:extLst>
                    <a:ext uri="{A12FA001-AC4F-418D-AE19-62706E023703}">
                      <ahyp:hlinkClr xmlns:ahyp="http://schemas.microsoft.com/office/drawing/2018/hyperlinkcolor" val="tx"/>
                    </a:ext>
                  </a:extLst>
                </a:hlinkClick>
              </a:rPr>
              <a:t>https://www.python.org/</a:t>
            </a:r>
            <a:endParaRPr lang="en-US" altLang="ko-KR" sz="1100" b="1" dirty="0">
              <a:solidFill>
                <a:srgbClr val="FFFFFF"/>
              </a:solidFill>
              <a:ea typeface="조선일보명조" panose="02030304000000000000" pitchFamily="18" charset="-127"/>
              <a:cs typeface="조선일보명조" panose="02030304000000000000" pitchFamily="18" charset="-127"/>
            </a:endParaRPr>
          </a:p>
        </p:txBody>
      </p:sp>
      <p:sp>
        <p:nvSpPr>
          <p:cNvPr id="50" name="직사각형 49">
            <a:extLst>
              <a:ext uri="{FF2B5EF4-FFF2-40B4-BE49-F238E27FC236}">
                <a16:creationId xmlns:a16="http://schemas.microsoft.com/office/drawing/2014/main" id="{EB0BDA61-D7E1-4FEC-A402-79BB53679B60}"/>
              </a:ext>
            </a:extLst>
          </p:cNvPr>
          <p:cNvSpPr/>
          <p:nvPr/>
        </p:nvSpPr>
        <p:spPr>
          <a:xfrm>
            <a:off x="4154588" y="5324195"/>
            <a:ext cx="1861311" cy="43030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a:solidFill>
                  <a:srgbClr val="FFFFFF"/>
                </a:solidFill>
                <a:ea typeface="조선일보명조" panose="02030304000000000000" pitchFamily="18" charset="-127"/>
                <a:cs typeface="조선일보명조" panose="02030304000000000000" pitchFamily="18" charset="-127"/>
                <a:hlinkClick r:id="rId14">
                  <a:extLst>
                    <a:ext uri="{A12FA001-AC4F-418D-AE19-62706E023703}">
                      <ahyp:hlinkClr xmlns:ahyp="http://schemas.microsoft.com/office/drawing/2018/hyperlinkcolor" val="tx"/>
                    </a:ext>
                  </a:extLst>
                </a:hlinkClick>
              </a:rPr>
              <a:t>https://www.python.org/</a:t>
            </a:r>
            <a:endParaRPr lang="en-US" altLang="ko-KR" sz="1100" b="1" dirty="0">
              <a:solidFill>
                <a:srgbClr val="FFFFFF"/>
              </a:solidFill>
              <a:ea typeface="조선일보명조" panose="02030304000000000000" pitchFamily="18" charset="-127"/>
              <a:cs typeface="조선일보명조" panose="02030304000000000000" pitchFamily="18" charset="-127"/>
            </a:endParaRPr>
          </a:p>
        </p:txBody>
      </p:sp>
      <p:sp>
        <p:nvSpPr>
          <p:cNvPr id="51" name="직사각형 50">
            <a:extLst>
              <a:ext uri="{FF2B5EF4-FFF2-40B4-BE49-F238E27FC236}">
                <a16:creationId xmlns:a16="http://schemas.microsoft.com/office/drawing/2014/main" id="{2A297DB9-38AC-4865-BA7C-617E7243F068}"/>
              </a:ext>
            </a:extLst>
          </p:cNvPr>
          <p:cNvSpPr/>
          <p:nvPr/>
        </p:nvSpPr>
        <p:spPr>
          <a:xfrm>
            <a:off x="6159445" y="5324194"/>
            <a:ext cx="1861311" cy="43030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a:solidFill>
                  <a:srgbClr val="FFFFFF"/>
                </a:solidFill>
                <a:ea typeface="조선일보명조" panose="02030304000000000000" pitchFamily="18" charset="-127"/>
                <a:cs typeface="조선일보명조" panose="02030304000000000000" pitchFamily="18" charset="-127"/>
                <a:hlinkClick r:id="rId14">
                  <a:extLst>
                    <a:ext uri="{A12FA001-AC4F-418D-AE19-62706E023703}">
                      <ahyp:hlinkClr xmlns:ahyp="http://schemas.microsoft.com/office/drawing/2018/hyperlinkcolor" val="tx"/>
                    </a:ext>
                  </a:extLst>
                </a:hlinkClick>
              </a:rPr>
              <a:t>https://www.python.org/</a:t>
            </a:r>
            <a:endParaRPr lang="en-US" altLang="ko-KR" sz="1100" b="1" dirty="0">
              <a:solidFill>
                <a:srgbClr val="FFFFFF"/>
              </a:solidFill>
              <a:ea typeface="조선일보명조" panose="02030304000000000000" pitchFamily="18" charset="-127"/>
              <a:cs typeface="조선일보명조" panose="02030304000000000000" pitchFamily="18" charset="-127"/>
            </a:endParaRPr>
          </a:p>
        </p:txBody>
      </p:sp>
      <p:sp>
        <p:nvSpPr>
          <p:cNvPr id="63" name="직사각형 62">
            <a:extLst>
              <a:ext uri="{FF2B5EF4-FFF2-40B4-BE49-F238E27FC236}">
                <a16:creationId xmlns:a16="http://schemas.microsoft.com/office/drawing/2014/main" id="{50952269-8546-4502-B25F-BF9552C6D97D}"/>
              </a:ext>
            </a:extLst>
          </p:cNvPr>
          <p:cNvSpPr/>
          <p:nvPr/>
        </p:nvSpPr>
        <p:spPr>
          <a:xfrm>
            <a:off x="8183232" y="5322441"/>
            <a:ext cx="1861311" cy="43030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a:solidFill>
                  <a:srgbClr val="FFFFFF"/>
                </a:solidFill>
                <a:ea typeface="조선일보명조" panose="02030304000000000000" pitchFamily="18" charset="-127"/>
                <a:cs typeface="조선일보명조" panose="02030304000000000000" pitchFamily="18" charset="-127"/>
                <a:hlinkClick r:id="rId14">
                  <a:extLst>
                    <a:ext uri="{A12FA001-AC4F-418D-AE19-62706E023703}">
                      <ahyp:hlinkClr xmlns:ahyp="http://schemas.microsoft.com/office/drawing/2018/hyperlinkcolor" val="tx"/>
                    </a:ext>
                  </a:extLst>
                </a:hlinkClick>
              </a:rPr>
              <a:t>https://www.python.org/</a:t>
            </a:r>
            <a:endParaRPr lang="en-US" altLang="ko-KR" sz="1100" b="1" dirty="0">
              <a:solidFill>
                <a:srgbClr val="FFFFFF"/>
              </a:solidFill>
              <a:ea typeface="조선일보명조" panose="02030304000000000000" pitchFamily="18" charset="-127"/>
              <a:cs typeface="조선일보명조" panose="02030304000000000000" pitchFamily="18" charset="-127"/>
            </a:endParaRPr>
          </a:p>
        </p:txBody>
      </p:sp>
      <p:sp>
        <p:nvSpPr>
          <p:cNvPr id="68" name="직사각형 67">
            <a:extLst>
              <a:ext uri="{FF2B5EF4-FFF2-40B4-BE49-F238E27FC236}">
                <a16:creationId xmlns:a16="http://schemas.microsoft.com/office/drawing/2014/main" id="{7B8653D1-C60A-4708-B4FD-90124D6EC784}"/>
              </a:ext>
            </a:extLst>
          </p:cNvPr>
          <p:cNvSpPr/>
          <p:nvPr/>
        </p:nvSpPr>
        <p:spPr>
          <a:xfrm>
            <a:off x="10217648" y="5322441"/>
            <a:ext cx="1861311" cy="43030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a:solidFill>
                  <a:srgbClr val="FFFFFF"/>
                </a:solidFill>
                <a:ea typeface="조선일보명조" panose="02030304000000000000" pitchFamily="18" charset="-127"/>
                <a:cs typeface="조선일보명조" panose="02030304000000000000" pitchFamily="18" charset="-127"/>
                <a:hlinkClick r:id="rId14">
                  <a:extLst>
                    <a:ext uri="{A12FA001-AC4F-418D-AE19-62706E023703}">
                      <ahyp:hlinkClr xmlns:ahyp="http://schemas.microsoft.com/office/drawing/2018/hyperlinkcolor" val="tx"/>
                    </a:ext>
                  </a:extLst>
                </a:hlinkClick>
              </a:rPr>
              <a:t>https://www.python.org/</a:t>
            </a:r>
            <a:endParaRPr lang="en-US" altLang="ko-KR" sz="1100" b="1" dirty="0">
              <a:solidFill>
                <a:srgbClr val="FFFFFF"/>
              </a:solidFill>
              <a:ea typeface="조선일보명조" panose="02030304000000000000" pitchFamily="18" charset="-127"/>
              <a:cs typeface="조선일보명조" panose="02030304000000000000" pitchFamily="18" charset="-127"/>
            </a:endParaRPr>
          </a:p>
        </p:txBody>
      </p:sp>
      <p:sp>
        <p:nvSpPr>
          <p:cNvPr id="3" name="슬라이드 번호 개체 틀 2">
            <a:extLst>
              <a:ext uri="{FF2B5EF4-FFF2-40B4-BE49-F238E27FC236}">
                <a16:creationId xmlns:a16="http://schemas.microsoft.com/office/drawing/2014/main" id="{34C10B67-0557-438C-91A7-8393661F746A}"/>
              </a:ext>
            </a:extLst>
          </p:cNvPr>
          <p:cNvSpPr>
            <a:spLocks noGrp="1"/>
          </p:cNvSpPr>
          <p:nvPr>
            <p:ph type="sldNum" sz="quarter" idx="12"/>
          </p:nvPr>
        </p:nvSpPr>
        <p:spPr/>
        <p:txBody>
          <a:bodyPr/>
          <a:lstStyle/>
          <a:p>
            <a:fld id="{4F2997A9-76DD-44FB-8883-7AC0BC848202}" type="slidenum">
              <a:rPr lang="ko-KR" altLang="en-US" smtClean="0"/>
              <a:t>38</a:t>
            </a:fld>
            <a:endParaRPr lang="ko-KR" altLang="en-US"/>
          </a:p>
        </p:txBody>
      </p:sp>
    </p:spTree>
    <p:extLst>
      <p:ext uri="{BB962C8B-B14F-4D97-AF65-F5344CB8AC3E}">
        <p14:creationId xmlns:p14="http://schemas.microsoft.com/office/powerpoint/2010/main" val="11072596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C6884EF8-13B8-4906-AFA1-F7D11047E8A5}"/>
              </a:ext>
            </a:extLst>
          </p:cNvPr>
          <p:cNvSpPr/>
          <p:nvPr/>
        </p:nvSpPr>
        <p:spPr>
          <a:xfrm>
            <a:off x="349623" y="432111"/>
            <a:ext cx="125506" cy="8079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B2E0AF2E-A9E8-4669-AA0E-A190B65FCAD7}"/>
              </a:ext>
            </a:extLst>
          </p:cNvPr>
          <p:cNvSpPr/>
          <p:nvPr/>
        </p:nvSpPr>
        <p:spPr>
          <a:xfrm>
            <a:off x="475129" y="333862"/>
            <a:ext cx="7028330" cy="646331"/>
          </a:xfrm>
          <a:prstGeom prst="rect">
            <a:avLst/>
          </a:prstGeom>
        </p:spPr>
        <p:txBody>
          <a:bodyPr wrap="square">
            <a:spAutoFit/>
          </a:bodyPr>
          <a:lstStyle/>
          <a:p>
            <a:r>
              <a:rPr lang="en-US" altLang="ko-KR" sz="3600" b="1" dirty="0">
                <a:latin typeface="조선일보명조" panose="02030304000000000000" pitchFamily="18" charset="-127"/>
                <a:ea typeface="조선일보명조" panose="02030304000000000000" pitchFamily="18" charset="-127"/>
                <a:cs typeface="조선일보명조" panose="02030304000000000000" pitchFamily="18" charset="-127"/>
              </a:rPr>
              <a:t>T-SA: </a:t>
            </a:r>
            <a:r>
              <a:rPr lang="en-US" altLang="ko-KR" sz="24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rPr>
              <a:t>Development Environment</a:t>
            </a:r>
            <a:r>
              <a:rPr lang="en-US" altLang="ko-KR" sz="2800" b="1" dirty="0">
                <a:latin typeface="조선일보명조" panose="02030304000000000000" pitchFamily="18" charset="-127"/>
                <a:ea typeface="조선일보명조" panose="02030304000000000000" pitchFamily="18" charset="-127"/>
                <a:cs typeface="조선일보명조" panose="02030304000000000000" pitchFamily="18" charset="-127"/>
              </a:rPr>
              <a:t> </a:t>
            </a:r>
            <a:endParaRPr lang="ko-KR" altLang="en-US" sz="24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91" name="TextBox 90">
            <a:extLst>
              <a:ext uri="{FF2B5EF4-FFF2-40B4-BE49-F238E27FC236}">
                <a16:creationId xmlns:a16="http://schemas.microsoft.com/office/drawing/2014/main" id="{88E709A0-853A-4DCC-908E-0927D452C587}"/>
              </a:ext>
            </a:extLst>
          </p:cNvPr>
          <p:cNvSpPr txBox="1"/>
          <p:nvPr/>
        </p:nvSpPr>
        <p:spPr>
          <a:xfrm>
            <a:off x="436112" y="916859"/>
            <a:ext cx="4457760" cy="323165"/>
          </a:xfrm>
          <a:prstGeom prst="rect">
            <a:avLst/>
          </a:prstGeom>
          <a:noFill/>
        </p:spPr>
        <p:txBody>
          <a:bodyPr wrap="none" rtlCol="0">
            <a:spAutoFit/>
          </a:bodyPr>
          <a:lstStyle/>
          <a:p>
            <a:pPr algn="ctr"/>
            <a:r>
              <a:rPr lang="en-US" altLang="ko-KR" sz="1500" dirty="0">
                <a:solidFill>
                  <a:schemeClr val="bg1">
                    <a:lumMod val="65000"/>
                  </a:schemeClr>
                </a:solidFill>
                <a:latin typeface="나눔바른고딕" panose="020B0603020101020101" pitchFamily="50" charset="-127"/>
                <a:ea typeface="나눔바른고딕" panose="020B0603020101020101" pitchFamily="50" charset="-127"/>
                <a:cs typeface="조선일보명조" panose="02030304000000000000" pitchFamily="18" charset="-127"/>
              </a:rPr>
              <a:t>Twitter</a:t>
            </a:r>
            <a:r>
              <a:rPr lang="en-US" altLang="ko-KR" sz="1500" dirty="0">
                <a:solidFill>
                  <a:schemeClr val="bg1">
                    <a:lumMod val="65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 keywords Search API based Tweet Analysis</a:t>
            </a:r>
          </a:p>
        </p:txBody>
      </p:sp>
      <p:sp>
        <p:nvSpPr>
          <p:cNvPr id="2" name="직사각형 1">
            <a:extLst>
              <a:ext uri="{FF2B5EF4-FFF2-40B4-BE49-F238E27FC236}">
                <a16:creationId xmlns:a16="http://schemas.microsoft.com/office/drawing/2014/main" id="{8C0CEE3F-124D-4B16-8F60-1D47716DCE7B}"/>
              </a:ext>
            </a:extLst>
          </p:cNvPr>
          <p:cNvSpPr/>
          <p:nvPr/>
        </p:nvSpPr>
        <p:spPr>
          <a:xfrm>
            <a:off x="2429435" y="1563190"/>
            <a:ext cx="9278471" cy="2823882"/>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r>
              <a:rPr lang="en-US" altLang="ko-KR" dirty="0"/>
              <a:t>- </a:t>
            </a:r>
            <a:r>
              <a:rPr lang="ko-KR" altLang="ko-KR" dirty="0"/>
              <a:t>파이썬</a:t>
            </a:r>
            <a:r>
              <a:rPr lang="en-US" altLang="ko-KR" dirty="0"/>
              <a:t>(Python)</a:t>
            </a:r>
            <a:r>
              <a:rPr lang="ko-KR" altLang="ko-KR" dirty="0"/>
              <a:t>은</a:t>
            </a:r>
            <a:r>
              <a:rPr lang="en-US" altLang="ko-KR" dirty="0"/>
              <a:t> 1991</a:t>
            </a:r>
            <a:r>
              <a:rPr lang="ko-KR" altLang="ko-KR" dirty="0"/>
              <a:t>년 프로그래머인 귀도 반 </a:t>
            </a:r>
            <a:r>
              <a:rPr lang="ko-KR" altLang="ko-KR" dirty="0" err="1"/>
              <a:t>로섬</a:t>
            </a:r>
            <a:r>
              <a:rPr lang="en-US" altLang="ko-KR" dirty="0"/>
              <a:t>(Guido van Rossum)</a:t>
            </a:r>
            <a:r>
              <a:rPr lang="ko-KR" altLang="ko-KR" dirty="0"/>
              <a:t>이 발표한 고급 프로그래밍 언어로</a:t>
            </a:r>
            <a:r>
              <a:rPr lang="en-US" altLang="ko-KR" dirty="0"/>
              <a:t>, </a:t>
            </a:r>
            <a:r>
              <a:rPr lang="ko-KR" altLang="ko-KR" dirty="0"/>
              <a:t>플랫폼 독립적이며 인터프리터식</a:t>
            </a:r>
            <a:r>
              <a:rPr lang="en-US" altLang="ko-KR" dirty="0"/>
              <a:t>, </a:t>
            </a:r>
            <a:r>
              <a:rPr lang="ko-KR" altLang="ko-KR" dirty="0"/>
              <a:t>객체 지향적</a:t>
            </a:r>
            <a:r>
              <a:rPr lang="en-US" altLang="ko-KR" dirty="0"/>
              <a:t>, </a:t>
            </a:r>
            <a:r>
              <a:rPr lang="ko-KR" altLang="ko-KR" dirty="0"/>
              <a:t>동적 타이</a:t>
            </a:r>
            <a:r>
              <a:rPr lang="ko-KR" altLang="en-US" dirty="0"/>
              <a:t>핑</a:t>
            </a:r>
            <a:r>
              <a:rPr lang="en-US" altLang="ko-KR" dirty="0"/>
              <a:t> </a:t>
            </a:r>
            <a:r>
              <a:rPr lang="ko-KR" altLang="ko-KR" dirty="0"/>
              <a:t>대화형 언어이다</a:t>
            </a:r>
            <a:r>
              <a:rPr lang="en-US" altLang="ko-KR" dirty="0"/>
              <a:t>.</a:t>
            </a:r>
          </a:p>
          <a:p>
            <a:endParaRPr lang="en-US" altLang="ko-KR" dirty="0"/>
          </a:p>
          <a:p>
            <a:r>
              <a:rPr lang="en-US" altLang="ko-KR" dirty="0"/>
              <a:t>- </a:t>
            </a:r>
            <a:r>
              <a:rPr lang="ko-KR" altLang="ko-KR" dirty="0" err="1"/>
              <a:t>파이썬은</a:t>
            </a:r>
            <a:r>
              <a:rPr lang="ko-KR" altLang="ko-KR" dirty="0"/>
              <a:t> 비영리의 파이썬 소프트웨어 재단이 관리하는 개방형</a:t>
            </a:r>
            <a:r>
              <a:rPr lang="en-US" altLang="ko-KR" dirty="0"/>
              <a:t>, </a:t>
            </a:r>
            <a:r>
              <a:rPr lang="ko-KR" altLang="ko-KR" dirty="0"/>
              <a:t>공동체 기반 개발 모델을 가지고 있다</a:t>
            </a:r>
            <a:r>
              <a:rPr lang="en-US" altLang="ko-KR" dirty="0"/>
              <a:t>.</a:t>
            </a:r>
            <a:endParaRPr lang="ko-KR" altLang="en-US" dirty="0"/>
          </a:p>
        </p:txBody>
      </p:sp>
      <p:sp>
        <p:nvSpPr>
          <p:cNvPr id="11" name="직사각형 10">
            <a:extLst>
              <a:ext uri="{FF2B5EF4-FFF2-40B4-BE49-F238E27FC236}">
                <a16:creationId xmlns:a16="http://schemas.microsoft.com/office/drawing/2014/main" id="{5F0F362E-884C-48D1-9E70-F66EE5A0B636}"/>
              </a:ext>
            </a:extLst>
          </p:cNvPr>
          <p:cNvSpPr/>
          <p:nvPr/>
        </p:nvSpPr>
        <p:spPr>
          <a:xfrm>
            <a:off x="349623" y="4529200"/>
            <a:ext cx="11358283" cy="2104682"/>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r>
              <a:rPr lang="en-US" altLang="ko-KR" b="1" dirty="0"/>
              <a:t>Python site </a:t>
            </a:r>
          </a:p>
          <a:p>
            <a:r>
              <a:rPr lang="en-US" altLang="ko-KR" sz="1600" dirty="0">
                <a:ea typeface="조선일보명조" panose="02030304000000000000" pitchFamily="18" charset="-127"/>
                <a:cs typeface="조선일보명조" panose="02030304000000000000" pitchFamily="18" charset="-127"/>
                <a:hlinkClick r:id="rId3"/>
              </a:rPr>
              <a:t>https://www.python.org/</a:t>
            </a:r>
            <a:endParaRPr lang="en-US" altLang="ko-KR" sz="1600" dirty="0">
              <a:ea typeface="조선일보명조" panose="02030304000000000000" pitchFamily="18" charset="-127"/>
              <a:cs typeface="조선일보명조" panose="02030304000000000000" pitchFamily="18" charset="-127"/>
            </a:endParaRPr>
          </a:p>
          <a:p>
            <a:endParaRPr lang="en-US" altLang="ko-KR" sz="500" b="1" dirty="0"/>
          </a:p>
          <a:p>
            <a:r>
              <a:rPr lang="en-US" altLang="ko-KR" b="1" dirty="0"/>
              <a:t>Python </a:t>
            </a:r>
            <a:r>
              <a:rPr lang="ko-KR" altLang="ko-KR" b="1" dirty="0"/>
              <a:t>설치</a:t>
            </a:r>
            <a:endParaRPr lang="ko-KR" altLang="ko-KR" dirty="0"/>
          </a:p>
          <a:p>
            <a:r>
              <a:rPr lang="en-US" altLang="ko-KR" sz="1600" dirty="0"/>
              <a:t>~$ </a:t>
            </a:r>
            <a:r>
              <a:rPr lang="en-US" altLang="ko-KR" sz="1600" dirty="0" err="1"/>
              <a:t>sudo</a:t>
            </a:r>
            <a:r>
              <a:rPr lang="en-US" altLang="ko-KR" sz="1600" dirty="0"/>
              <a:t> apt-get install </a:t>
            </a:r>
            <a:r>
              <a:rPr lang="en-US" altLang="ko-KR" sz="1600" u="sng" dirty="0"/>
              <a:t>python3</a:t>
            </a:r>
          </a:p>
          <a:p>
            <a:endParaRPr lang="en-US" altLang="ko-KR" sz="500" u="sng" dirty="0"/>
          </a:p>
          <a:p>
            <a:r>
              <a:rPr lang="en-US" altLang="ko-KR" b="1" dirty="0"/>
              <a:t>Version Check</a:t>
            </a:r>
          </a:p>
          <a:p>
            <a:r>
              <a:rPr lang="en-US" altLang="ko-KR" sz="1600" dirty="0"/>
              <a:t>~$ python3 --version</a:t>
            </a:r>
            <a:endParaRPr lang="ko-KR" altLang="ko-KR" sz="1600" dirty="0"/>
          </a:p>
          <a:p>
            <a:r>
              <a:rPr lang="en-US" altLang="ko-KR" sz="1400" dirty="0"/>
              <a:t>Python 3.6</a:t>
            </a:r>
            <a:endParaRPr lang="ko-KR" altLang="ko-KR" sz="1400" dirty="0"/>
          </a:p>
        </p:txBody>
      </p:sp>
      <p:grpSp>
        <p:nvGrpSpPr>
          <p:cNvPr id="12" name="그룹 11">
            <a:extLst>
              <a:ext uri="{FF2B5EF4-FFF2-40B4-BE49-F238E27FC236}">
                <a16:creationId xmlns:a16="http://schemas.microsoft.com/office/drawing/2014/main" id="{CC1E1CB9-CD5E-4F23-82BF-4C3CE412D3E5}"/>
              </a:ext>
            </a:extLst>
          </p:cNvPr>
          <p:cNvGrpSpPr/>
          <p:nvPr/>
        </p:nvGrpSpPr>
        <p:grpSpPr>
          <a:xfrm>
            <a:off x="349623" y="1563190"/>
            <a:ext cx="1870685" cy="2823882"/>
            <a:chOff x="2137882" y="2652260"/>
            <a:chExt cx="1870685" cy="2823882"/>
          </a:xfrm>
        </p:grpSpPr>
        <p:grpSp>
          <p:nvGrpSpPr>
            <p:cNvPr id="13" name="그룹 12">
              <a:extLst>
                <a:ext uri="{FF2B5EF4-FFF2-40B4-BE49-F238E27FC236}">
                  <a16:creationId xmlns:a16="http://schemas.microsoft.com/office/drawing/2014/main" id="{94B9A873-03F5-4007-A4F8-530245883322}"/>
                </a:ext>
              </a:extLst>
            </p:cNvPr>
            <p:cNvGrpSpPr/>
            <p:nvPr/>
          </p:nvGrpSpPr>
          <p:grpSpPr>
            <a:xfrm>
              <a:off x="2137882" y="2652260"/>
              <a:ext cx="1870685" cy="2823882"/>
              <a:chOff x="2833243" y="2652260"/>
              <a:chExt cx="1870685" cy="2823882"/>
            </a:xfrm>
          </p:grpSpPr>
          <p:sp>
            <p:nvSpPr>
              <p:cNvPr id="16" name="직사각형 15">
                <a:extLst>
                  <a:ext uri="{FF2B5EF4-FFF2-40B4-BE49-F238E27FC236}">
                    <a16:creationId xmlns:a16="http://schemas.microsoft.com/office/drawing/2014/main" id="{BF3DBA50-11C3-4644-8A85-3DEAFA61EF8D}"/>
                  </a:ext>
                </a:extLst>
              </p:cNvPr>
              <p:cNvSpPr/>
              <p:nvPr/>
            </p:nvSpPr>
            <p:spPr>
              <a:xfrm>
                <a:off x="2833243" y="2652260"/>
                <a:ext cx="1864659" cy="2823882"/>
              </a:xfrm>
              <a:prstGeom prst="rect">
                <a:avLst/>
              </a:prstGeom>
              <a:no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7" name="직사각형 16">
                <a:extLst>
                  <a:ext uri="{FF2B5EF4-FFF2-40B4-BE49-F238E27FC236}">
                    <a16:creationId xmlns:a16="http://schemas.microsoft.com/office/drawing/2014/main" id="{BB404D57-3769-48F4-94E2-EA61386410E1}"/>
                  </a:ext>
                </a:extLst>
              </p:cNvPr>
              <p:cNvSpPr/>
              <p:nvPr/>
            </p:nvSpPr>
            <p:spPr>
              <a:xfrm>
                <a:off x="2839269" y="5045837"/>
                <a:ext cx="1864659" cy="430305"/>
              </a:xfrm>
              <a:prstGeom prst="rect">
                <a:avLst/>
              </a:prstGeom>
              <a:solidFill>
                <a:schemeClr val="accent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lvl="0" algn="ctr">
                  <a:lnSpc>
                    <a:spcPct val="150000"/>
                  </a:lnSpc>
                </a:pPr>
                <a:r>
                  <a:rPr lang="en-US" altLang="ko-KR" sz="1500" b="1" dirty="0">
                    <a:solidFill>
                      <a:schemeClr val="bg1"/>
                    </a:solidFill>
                    <a:latin typeface="조선일보명조" panose="02030304000000000000" pitchFamily="18" charset="-127"/>
                    <a:ea typeface="조선일보명조" panose="02030304000000000000" pitchFamily="18" charset="-127"/>
                    <a:cs typeface="조선일보명조" panose="02030304000000000000" pitchFamily="18" charset="-127"/>
                  </a:rPr>
                  <a:t>3.6</a:t>
                </a:r>
              </a:p>
            </p:txBody>
          </p:sp>
        </p:grpSp>
        <p:pic>
          <p:nvPicPr>
            <p:cNvPr id="14" name="그림 13">
              <a:extLst>
                <a:ext uri="{FF2B5EF4-FFF2-40B4-BE49-F238E27FC236}">
                  <a16:creationId xmlns:a16="http://schemas.microsoft.com/office/drawing/2014/main" id="{6FB89E61-F69F-41DC-8189-C9FE828B9A82}"/>
                </a:ext>
              </a:extLst>
            </p:cNvPr>
            <p:cNvPicPr>
              <a:picLocks/>
            </p:cNvPicPr>
            <p:nvPr/>
          </p:nvPicPr>
          <p:blipFill rotWithShape="1">
            <a:blip r:embed="rId4">
              <a:extLst>
                <a:ext uri="{28A0092B-C50C-407E-A947-70E740481C1C}">
                  <a14:useLocalDpi xmlns:a14="http://schemas.microsoft.com/office/drawing/2010/main" val="0"/>
                </a:ext>
              </a:extLst>
            </a:blip>
            <a:srcRect l="33615" r="33487" b="35951"/>
            <a:stretch/>
          </p:blipFill>
          <p:spPr>
            <a:xfrm>
              <a:off x="2353224" y="3397036"/>
              <a:ext cx="1440000" cy="1440000"/>
            </a:xfrm>
            <a:prstGeom prst="rect">
              <a:avLst/>
            </a:prstGeom>
          </p:spPr>
        </p:pic>
        <p:pic>
          <p:nvPicPr>
            <p:cNvPr id="15" name="그림 14">
              <a:extLst>
                <a:ext uri="{FF2B5EF4-FFF2-40B4-BE49-F238E27FC236}">
                  <a16:creationId xmlns:a16="http://schemas.microsoft.com/office/drawing/2014/main" id="{BC7FE355-39A0-430F-9FB7-5CE33D34F745}"/>
                </a:ext>
              </a:extLst>
            </p:cNvPr>
            <p:cNvPicPr>
              <a:picLocks/>
            </p:cNvPicPr>
            <p:nvPr/>
          </p:nvPicPr>
          <p:blipFill rotWithShape="1">
            <a:blip r:embed="rId4">
              <a:extLst>
                <a:ext uri="{28A0092B-C50C-407E-A947-70E740481C1C}">
                  <a14:useLocalDpi xmlns:a14="http://schemas.microsoft.com/office/drawing/2010/main" val="0"/>
                </a:ext>
              </a:extLst>
            </a:blip>
            <a:srcRect l="26596" t="63652" r="27221"/>
            <a:stretch/>
          </p:blipFill>
          <p:spPr>
            <a:xfrm>
              <a:off x="2137882" y="2684010"/>
              <a:ext cx="1864800" cy="522000"/>
            </a:xfrm>
            <a:prstGeom prst="rect">
              <a:avLst/>
            </a:prstGeom>
          </p:spPr>
        </p:pic>
      </p:grpSp>
      <p:sp>
        <p:nvSpPr>
          <p:cNvPr id="3" name="슬라이드 번호 개체 틀 2">
            <a:extLst>
              <a:ext uri="{FF2B5EF4-FFF2-40B4-BE49-F238E27FC236}">
                <a16:creationId xmlns:a16="http://schemas.microsoft.com/office/drawing/2014/main" id="{BB8C8BBC-4AA4-4CFD-99CC-0BDD4433766A}"/>
              </a:ext>
            </a:extLst>
          </p:cNvPr>
          <p:cNvSpPr>
            <a:spLocks noGrp="1"/>
          </p:cNvSpPr>
          <p:nvPr>
            <p:ph type="sldNum" sz="quarter" idx="12"/>
          </p:nvPr>
        </p:nvSpPr>
        <p:spPr/>
        <p:txBody>
          <a:bodyPr/>
          <a:lstStyle/>
          <a:p>
            <a:fld id="{4F2997A9-76DD-44FB-8883-7AC0BC848202}" type="slidenum">
              <a:rPr lang="ko-KR" altLang="en-US" smtClean="0"/>
              <a:t>39</a:t>
            </a:fld>
            <a:endParaRPr lang="ko-KR" altLang="en-US"/>
          </a:p>
        </p:txBody>
      </p:sp>
    </p:spTree>
    <p:extLst>
      <p:ext uri="{BB962C8B-B14F-4D97-AF65-F5344CB8AC3E}">
        <p14:creationId xmlns:p14="http://schemas.microsoft.com/office/powerpoint/2010/main" val="2869873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C6884EF8-13B8-4906-AFA1-F7D11047E8A5}"/>
              </a:ext>
            </a:extLst>
          </p:cNvPr>
          <p:cNvSpPr/>
          <p:nvPr/>
        </p:nvSpPr>
        <p:spPr>
          <a:xfrm>
            <a:off x="349623" y="432111"/>
            <a:ext cx="125506" cy="8079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6" name="직사각형 5">
            <a:extLst>
              <a:ext uri="{FF2B5EF4-FFF2-40B4-BE49-F238E27FC236}">
                <a16:creationId xmlns:a16="http://schemas.microsoft.com/office/drawing/2014/main" id="{B2E0AF2E-A9E8-4669-AA0E-A190B65FCAD7}"/>
              </a:ext>
            </a:extLst>
          </p:cNvPr>
          <p:cNvSpPr/>
          <p:nvPr/>
        </p:nvSpPr>
        <p:spPr>
          <a:xfrm>
            <a:off x="475129" y="333862"/>
            <a:ext cx="7028330" cy="1077218"/>
          </a:xfrm>
          <a:prstGeom prst="rect">
            <a:avLst/>
          </a:prstGeom>
        </p:spPr>
        <p:txBody>
          <a:bodyPr wrap="square">
            <a:spAutoFit/>
          </a:bodyPr>
          <a:lstStyle/>
          <a:p>
            <a:r>
              <a:rPr lang="en-US" altLang="ko-KR" sz="3600" b="1" dirty="0">
                <a:latin typeface="조선일보명조" panose="02030304000000000000" pitchFamily="18" charset="-127"/>
                <a:ea typeface="조선일보명조" panose="02030304000000000000" pitchFamily="18" charset="-127"/>
                <a:cs typeface="조선일보명조" panose="02030304000000000000" pitchFamily="18" charset="-127"/>
              </a:rPr>
              <a:t>T-SA: </a:t>
            </a:r>
            <a:r>
              <a:rPr lang="en-US" altLang="ko-KR" sz="24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rPr>
              <a:t>Purpose of Development</a:t>
            </a:r>
            <a:endParaRPr lang="en-US" altLang="ko-KR" sz="28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endParaRPr>
          </a:p>
          <a:p>
            <a:r>
              <a:rPr lang="en-US" altLang="ko-KR" sz="2800" b="1" dirty="0">
                <a:latin typeface="조선일보명조" panose="02030304000000000000" pitchFamily="18" charset="-127"/>
                <a:ea typeface="조선일보명조" panose="02030304000000000000" pitchFamily="18" charset="-127"/>
                <a:cs typeface="조선일보명조" panose="02030304000000000000" pitchFamily="18" charset="-127"/>
              </a:rPr>
              <a:t> </a:t>
            </a:r>
            <a:endParaRPr lang="ko-KR" altLang="en-US" sz="24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7" name="사각형: 둥근 모서리 6">
            <a:extLst>
              <a:ext uri="{FF2B5EF4-FFF2-40B4-BE49-F238E27FC236}">
                <a16:creationId xmlns:a16="http://schemas.microsoft.com/office/drawing/2014/main" id="{88DA41DA-B3D4-40AC-B783-1BA36D646E40}"/>
              </a:ext>
            </a:extLst>
          </p:cNvPr>
          <p:cNvSpPr/>
          <p:nvPr/>
        </p:nvSpPr>
        <p:spPr>
          <a:xfrm>
            <a:off x="180600" y="4212400"/>
            <a:ext cx="11830800" cy="948452"/>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r>
              <a:rPr lang="en-US" altLang="ko-KR" sz="2300" dirty="0">
                <a:latin typeface="조선일보명조" panose="02030304000000000000" pitchFamily="18" charset="-127"/>
                <a:ea typeface="조선일보명조" panose="02030304000000000000" pitchFamily="18" charset="-127"/>
                <a:cs typeface="조선일보명조" panose="02030304000000000000" pitchFamily="18" charset="-127"/>
              </a:rPr>
              <a:t>Compare and analyze the number of tweets and candidates mentioned.</a:t>
            </a:r>
            <a:endParaRPr lang="ko-KR" altLang="en-US" sz="2300"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3" name="직사각형 2">
            <a:extLst>
              <a:ext uri="{FF2B5EF4-FFF2-40B4-BE49-F238E27FC236}">
                <a16:creationId xmlns:a16="http://schemas.microsoft.com/office/drawing/2014/main" id="{8C145A25-65DF-43EB-B3FE-F3C89C586C31}"/>
              </a:ext>
            </a:extLst>
          </p:cNvPr>
          <p:cNvSpPr/>
          <p:nvPr/>
        </p:nvSpPr>
        <p:spPr>
          <a:xfrm>
            <a:off x="180600" y="2942529"/>
            <a:ext cx="11830800" cy="307777"/>
          </a:xfrm>
          <a:prstGeom prst="rect">
            <a:avLst/>
          </a:prstGeom>
        </p:spPr>
        <p:txBody>
          <a:bodyPr wrap="square">
            <a:spAutoFit/>
          </a:bodyPr>
          <a:lstStyle/>
          <a:p>
            <a:r>
              <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rPr>
              <a:t>* During the campaign period (2017.04.18 to 2017.05.09; from the day after the candidate registration deadline on the 22nd to the day of the election)</a:t>
            </a:r>
            <a:endParaRPr lang="ko-KR" altLang="en-US" sz="1400"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9" name="사각형: 둥근 모서리 8">
            <a:extLst>
              <a:ext uri="{FF2B5EF4-FFF2-40B4-BE49-F238E27FC236}">
                <a16:creationId xmlns:a16="http://schemas.microsoft.com/office/drawing/2014/main" id="{3F4B222F-5DB2-41C4-B86E-94063FFABE96}"/>
              </a:ext>
            </a:extLst>
          </p:cNvPr>
          <p:cNvSpPr/>
          <p:nvPr/>
        </p:nvSpPr>
        <p:spPr>
          <a:xfrm>
            <a:off x="180600" y="1994077"/>
            <a:ext cx="11830800" cy="948452"/>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r>
              <a:rPr lang="en-US" altLang="ko-KR" sz="2300" dirty="0">
                <a:latin typeface="조선일보명조" panose="02030304000000000000" pitchFamily="18" charset="-127"/>
                <a:ea typeface="조선일보명조" panose="02030304000000000000" pitchFamily="18" charset="-127"/>
                <a:cs typeface="조선일보명조" panose="02030304000000000000" pitchFamily="18" charset="-127"/>
              </a:rPr>
              <a:t>Collects tweets with keywords related to candidates during the 19th presidential campaign.</a:t>
            </a:r>
            <a:endParaRPr lang="ko-KR" altLang="en-US" sz="2300"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8" name="TextBox 7">
            <a:extLst>
              <a:ext uri="{FF2B5EF4-FFF2-40B4-BE49-F238E27FC236}">
                <a16:creationId xmlns:a16="http://schemas.microsoft.com/office/drawing/2014/main" id="{88E709A0-853A-4DCC-908E-0927D452C587}"/>
              </a:ext>
            </a:extLst>
          </p:cNvPr>
          <p:cNvSpPr txBox="1"/>
          <p:nvPr/>
        </p:nvSpPr>
        <p:spPr>
          <a:xfrm>
            <a:off x="475129" y="916859"/>
            <a:ext cx="6861174" cy="338554"/>
          </a:xfrm>
          <a:prstGeom prst="rect">
            <a:avLst/>
          </a:prstGeom>
          <a:noFill/>
        </p:spPr>
        <p:txBody>
          <a:bodyPr wrap="none" rtlCol="0">
            <a:spAutoFit/>
          </a:bodyPr>
          <a:lstStyle/>
          <a:p>
            <a:r>
              <a:rPr lang="en-US" altLang="ko-KR" sz="1600" b="1" dirty="0">
                <a:solidFill>
                  <a:schemeClr val="bg2">
                    <a:lumMod val="75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Twitter keywords Search API based Analysis (The 19th President Election)</a:t>
            </a:r>
          </a:p>
        </p:txBody>
      </p:sp>
      <p:sp>
        <p:nvSpPr>
          <p:cNvPr id="2" name="슬라이드 번호 개체 틀 1">
            <a:extLst>
              <a:ext uri="{FF2B5EF4-FFF2-40B4-BE49-F238E27FC236}">
                <a16:creationId xmlns:a16="http://schemas.microsoft.com/office/drawing/2014/main" id="{4B34B79D-A971-4316-BC4E-9126421BA63C}"/>
              </a:ext>
            </a:extLst>
          </p:cNvPr>
          <p:cNvSpPr>
            <a:spLocks noGrp="1"/>
          </p:cNvSpPr>
          <p:nvPr>
            <p:ph type="sldNum" sz="quarter" idx="12"/>
          </p:nvPr>
        </p:nvSpPr>
        <p:spPr/>
        <p:txBody>
          <a:bodyPr/>
          <a:lstStyle/>
          <a:p>
            <a:fld id="{4F2997A9-76DD-44FB-8883-7AC0BC848202}" type="slidenum">
              <a:rPr lang="ko-KR" altLang="en-US" smtClean="0">
                <a:latin typeface="조선일보명조" panose="02030304000000000000" pitchFamily="18" charset="-127"/>
                <a:ea typeface="조선일보명조" panose="02030304000000000000" pitchFamily="18" charset="-127"/>
                <a:cs typeface="조선일보명조" panose="02030304000000000000" pitchFamily="18" charset="-127"/>
              </a:rPr>
              <a:t>4</a:t>
            </a:fld>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0" name="TextBox 9">
            <a:extLst>
              <a:ext uri="{FF2B5EF4-FFF2-40B4-BE49-F238E27FC236}">
                <a16:creationId xmlns:a16="http://schemas.microsoft.com/office/drawing/2014/main" id="{7E4ED6EA-57A8-4DDE-8711-3C9D229D004F}"/>
              </a:ext>
            </a:extLst>
          </p:cNvPr>
          <p:cNvSpPr txBox="1"/>
          <p:nvPr/>
        </p:nvSpPr>
        <p:spPr>
          <a:xfrm>
            <a:off x="11306909" y="6400413"/>
            <a:ext cx="495649" cy="276999"/>
          </a:xfrm>
          <a:prstGeom prst="rect">
            <a:avLst/>
          </a:prstGeom>
          <a:noFill/>
        </p:spPr>
        <p:txBody>
          <a:bodyPr wrap="none" rtlCol="0">
            <a:spAutoFit/>
          </a:bodyPr>
          <a:lstStyle/>
          <a:p>
            <a:r>
              <a:rPr lang="en-US" altLang="ko-KR" sz="1200">
                <a:latin typeface="조선일보명조" panose="02030304000000000000" pitchFamily="18" charset="-127"/>
                <a:ea typeface="조선일보명조" panose="02030304000000000000" pitchFamily="18" charset="-127"/>
                <a:cs typeface="조선일보명조" panose="02030304000000000000" pitchFamily="18" charset="-127"/>
              </a:rPr>
              <a:t>/ 29 </a:t>
            </a:r>
            <a:endParaRPr lang="ko-KR" altLang="en-US" sz="120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Tree>
    <p:extLst>
      <p:ext uri="{BB962C8B-B14F-4D97-AF65-F5344CB8AC3E}">
        <p14:creationId xmlns:p14="http://schemas.microsoft.com/office/powerpoint/2010/main" val="26614489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C6884EF8-13B8-4906-AFA1-F7D11047E8A5}"/>
              </a:ext>
            </a:extLst>
          </p:cNvPr>
          <p:cNvSpPr/>
          <p:nvPr/>
        </p:nvSpPr>
        <p:spPr>
          <a:xfrm>
            <a:off x="349623" y="432111"/>
            <a:ext cx="125506" cy="8079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B2E0AF2E-A9E8-4669-AA0E-A190B65FCAD7}"/>
              </a:ext>
            </a:extLst>
          </p:cNvPr>
          <p:cNvSpPr/>
          <p:nvPr/>
        </p:nvSpPr>
        <p:spPr>
          <a:xfrm>
            <a:off x="475129" y="333862"/>
            <a:ext cx="7028330" cy="646331"/>
          </a:xfrm>
          <a:prstGeom prst="rect">
            <a:avLst/>
          </a:prstGeom>
        </p:spPr>
        <p:txBody>
          <a:bodyPr wrap="square">
            <a:spAutoFit/>
          </a:bodyPr>
          <a:lstStyle/>
          <a:p>
            <a:r>
              <a:rPr lang="en-US" altLang="ko-KR" sz="3600" b="1" dirty="0">
                <a:latin typeface="조선일보명조" panose="02030304000000000000" pitchFamily="18" charset="-127"/>
                <a:ea typeface="조선일보명조" panose="02030304000000000000" pitchFamily="18" charset="-127"/>
                <a:cs typeface="조선일보명조" panose="02030304000000000000" pitchFamily="18" charset="-127"/>
              </a:rPr>
              <a:t>T-SA: </a:t>
            </a:r>
            <a:r>
              <a:rPr lang="en-US" altLang="ko-KR" sz="24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rPr>
              <a:t>Development Environment</a:t>
            </a:r>
            <a:r>
              <a:rPr lang="en-US" altLang="ko-KR" sz="2800" b="1" dirty="0">
                <a:latin typeface="조선일보명조" panose="02030304000000000000" pitchFamily="18" charset="-127"/>
                <a:ea typeface="조선일보명조" panose="02030304000000000000" pitchFamily="18" charset="-127"/>
                <a:cs typeface="조선일보명조" panose="02030304000000000000" pitchFamily="18" charset="-127"/>
              </a:rPr>
              <a:t> </a:t>
            </a:r>
            <a:endParaRPr lang="ko-KR" altLang="en-US" sz="24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91" name="TextBox 90">
            <a:extLst>
              <a:ext uri="{FF2B5EF4-FFF2-40B4-BE49-F238E27FC236}">
                <a16:creationId xmlns:a16="http://schemas.microsoft.com/office/drawing/2014/main" id="{88E709A0-853A-4DCC-908E-0927D452C587}"/>
              </a:ext>
            </a:extLst>
          </p:cNvPr>
          <p:cNvSpPr txBox="1"/>
          <p:nvPr/>
        </p:nvSpPr>
        <p:spPr>
          <a:xfrm>
            <a:off x="436112" y="916859"/>
            <a:ext cx="4457760" cy="323165"/>
          </a:xfrm>
          <a:prstGeom prst="rect">
            <a:avLst/>
          </a:prstGeom>
          <a:noFill/>
        </p:spPr>
        <p:txBody>
          <a:bodyPr wrap="none" rtlCol="0">
            <a:spAutoFit/>
          </a:bodyPr>
          <a:lstStyle/>
          <a:p>
            <a:pPr algn="ctr"/>
            <a:r>
              <a:rPr lang="en-US" altLang="ko-KR" sz="1500" dirty="0">
                <a:solidFill>
                  <a:schemeClr val="bg1">
                    <a:lumMod val="65000"/>
                  </a:schemeClr>
                </a:solidFill>
                <a:latin typeface="나눔바른고딕" panose="020B0603020101020101" pitchFamily="50" charset="-127"/>
                <a:ea typeface="나눔바른고딕" panose="020B0603020101020101" pitchFamily="50" charset="-127"/>
                <a:cs typeface="조선일보명조" panose="02030304000000000000" pitchFamily="18" charset="-127"/>
              </a:rPr>
              <a:t>Twitter</a:t>
            </a:r>
            <a:r>
              <a:rPr lang="en-US" altLang="ko-KR" sz="1500" dirty="0">
                <a:solidFill>
                  <a:schemeClr val="bg1">
                    <a:lumMod val="65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 keywords Search API based Tweet Analysis</a:t>
            </a:r>
          </a:p>
        </p:txBody>
      </p:sp>
      <p:sp>
        <p:nvSpPr>
          <p:cNvPr id="2" name="직사각형 1">
            <a:extLst>
              <a:ext uri="{FF2B5EF4-FFF2-40B4-BE49-F238E27FC236}">
                <a16:creationId xmlns:a16="http://schemas.microsoft.com/office/drawing/2014/main" id="{8C0CEE3F-124D-4B16-8F60-1D47716DCE7B}"/>
              </a:ext>
            </a:extLst>
          </p:cNvPr>
          <p:cNvSpPr/>
          <p:nvPr/>
        </p:nvSpPr>
        <p:spPr>
          <a:xfrm>
            <a:off x="2429435" y="1563190"/>
            <a:ext cx="9278471" cy="2823882"/>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marL="285750" indent="-285750">
              <a:buFontTx/>
              <a:buChar char="-"/>
            </a:pPr>
            <a:r>
              <a:rPr lang="en-US" altLang="ko-KR" dirty="0"/>
              <a:t>MariaDB</a:t>
            </a:r>
            <a:r>
              <a:rPr lang="ko-KR" altLang="ko-KR" dirty="0"/>
              <a:t>는</a:t>
            </a:r>
            <a:r>
              <a:rPr lang="en-US" altLang="ko-KR" dirty="0"/>
              <a:t> MySQL</a:t>
            </a:r>
            <a:r>
              <a:rPr lang="ko-KR" altLang="ko-KR" dirty="0"/>
              <a:t>의 발전된 형태의 대체제로써</a:t>
            </a:r>
            <a:r>
              <a:rPr lang="en-US" altLang="ko-KR" dirty="0"/>
              <a:t>, https://downloads.mariadb.org/</a:t>
            </a:r>
            <a:r>
              <a:rPr lang="ko-KR" altLang="ko-KR" dirty="0"/>
              <a:t>에서 다운로드 받을 수 있으며</a:t>
            </a:r>
            <a:r>
              <a:rPr lang="en-US" altLang="ko-KR" dirty="0"/>
              <a:t>, GPL v2 </a:t>
            </a:r>
            <a:r>
              <a:rPr lang="ko-KR" altLang="ko-KR" dirty="0"/>
              <a:t>라이선스로 유지되고 있고</a:t>
            </a:r>
            <a:r>
              <a:rPr lang="en-US" altLang="ko-KR" dirty="0"/>
              <a:t>, MariaDB </a:t>
            </a:r>
            <a:r>
              <a:rPr lang="ko-KR" altLang="ko-KR" dirty="0"/>
              <a:t>커뮤니티와</a:t>
            </a:r>
            <a:r>
              <a:rPr lang="en-US" altLang="ko-KR" dirty="0"/>
              <a:t> MariaDB </a:t>
            </a:r>
            <a:r>
              <a:rPr lang="ko-KR" altLang="ko-KR" dirty="0"/>
              <a:t>재단이 주축이 되어 개발되고 있다</a:t>
            </a:r>
            <a:r>
              <a:rPr lang="en-US" altLang="ko-KR" dirty="0"/>
              <a:t>.</a:t>
            </a:r>
          </a:p>
          <a:p>
            <a:pPr marL="285750" indent="-285750">
              <a:buFontTx/>
              <a:buChar char="-"/>
            </a:pPr>
            <a:endParaRPr lang="en-US" altLang="ko-KR" dirty="0"/>
          </a:p>
          <a:p>
            <a:pPr marL="285750" indent="-285750">
              <a:buFontTx/>
              <a:buChar char="-"/>
            </a:pPr>
            <a:r>
              <a:rPr lang="en-US" altLang="ko-KR" dirty="0"/>
              <a:t>MariaDB</a:t>
            </a:r>
            <a:r>
              <a:rPr lang="ko-KR" altLang="ko-KR" dirty="0"/>
              <a:t>는 현재까지 최신의</a:t>
            </a:r>
            <a:r>
              <a:rPr lang="en-US" altLang="ko-KR" dirty="0"/>
              <a:t> </a:t>
            </a:r>
            <a:r>
              <a:rPr lang="en-US" altLang="ko-KR" dirty="0" err="1"/>
              <a:t>MaySQL</a:t>
            </a:r>
            <a:r>
              <a:rPr lang="ko-KR" altLang="ko-KR" dirty="0"/>
              <a:t>과 같은 </a:t>
            </a:r>
            <a:r>
              <a:rPr lang="ko-KR" altLang="ko-KR" dirty="0" err="1"/>
              <a:t>브랜치로부터</a:t>
            </a:r>
            <a:r>
              <a:rPr lang="ko-KR" altLang="ko-KR" dirty="0"/>
              <a:t> </a:t>
            </a:r>
            <a:r>
              <a:rPr lang="ko-KR" altLang="ko-KR" dirty="0" err="1"/>
              <a:t>릴리즈되며</a:t>
            </a:r>
            <a:r>
              <a:rPr lang="en-US" altLang="ko-KR" dirty="0"/>
              <a:t>, </a:t>
            </a:r>
            <a:r>
              <a:rPr lang="ko-KR" altLang="ko-KR" dirty="0"/>
              <a:t>대개의 경우</a:t>
            </a:r>
            <a:r>
              <a:rPr lang="en-US" altLang="ko-KR" dirty="0"/>
              <a:t> MySQL</a:t>
            </a:r>
            <a:r>
              <a:rPr lang="ko-KR" altLang="ko-KR" dirty="0"/>
              <a:t>과 마찬가지로 동작한다</a:t>
            </a:r>
            <a:r>
              <a:rPr lang="en-US" altLang="ko-KR" dirty="0"/>
              <a:t>. MySQL</a:t>
            </a:r>
            <a:r>
              <a:rPr lang="ko-KR" altLang="ko-KR" dirty="0"/>
              <a:t>의 모든 명령어</a:t>
            </a:r>
            <a:r>
              <a:rPr lang="en-US" altLang="ko-KR" dirty="0"/>
              <a:t>, </a:t>
            </a:r>
            <a:r>
              <a:rPr lang="ko-KR" altLang="ko-KR" dirty="0"/>
              <a:t>인터페이스</a:t>
            </a:r>
            <a:r>
              <a:rPr lang="en-US" altLang="ko-KR" dirty="0"/>
              <a:t>, </a:t>
            </a:r>
            <a:r>
              <a:rPr lang="ko-KR" altLang="ko-KR" dirty="0"/>
              <a:t>라이브러리와</a:t>
            </a:r>
            <a:r>
              <a:rPr lang="en-US" altLang="ko-KR" dirty="0"/>
              <a:t> API</a:t>
            </a:r>
            <a:r>
              <a:rPr lang="ko-KR" altLang="ko-KR" dirty="0"/>
              <a:t>가</a:t>
            </a:r>
            <a:r>
              <a:rPr lang="en-US" altLang="ko-KR" dirty="0"/>
              <a:t> MariaDB</a:t>
            </a:r>
            <a:r>
              <a:rPr lang="ko-KR" altLang="ko-KR" dirty="0"/>
              <a:t>에도 존재한다</a:t>
            </a:r>
            <a:r>
              <a:rPr lang="en-US" altLang="ko-KR" dirty="0"/>
              <a:t>. </a:t>
            </a:r>
            <a:r>
              <a:rPr lang="ko-KR" altLang="ko-KR" dirty="0"/>
              <a:t>또한</a:t>
            </a:r>
            <a:r>
              <a:rPr lang="en-US" altLang="ko-KR" dirty="0"/>
              <a:t> MariaDB</a:t>
            </a:r>
            <a:r>
              <a:rPr lang="ko-KR" altLang="ko-KR" dirty="0"/>
              <a:t>로 데이터베이스를 변환할 필요도 없다</a:t>
            </a:r>
            <a:r>
              <a:rPr lang="en-US" altLang="ko-KR" dirty="0"/>
              <a:t>.</a:t>
            </a:r>
            <a:endParaRPr lang="ko-KR" altLang="en-US" dirty="0"/>
          </a:p>
        </p:txBody>
      </p:sp>
      <p:sp>
        <p:nvSpPr>
          <p:cNvPr id="11" name="직사각형 10">
            <a:extLst>
              <a:ext uri="{FF2B5EF4-FFF2-40B4-BE49-F238E27FC236}">
                <a16:creationId xmlns:a16="http://schemas.microsoft.com/office/drawing/2014/main" id="{5F0F362E-884C-48D1-9E70-F66EE5A0B636}"/>
              </a:ext>
            </a:extLst>
          </p:cNvPr>
          <p:cNvSpPr/>
          <p:nvPr/>
        </p:nvSpPr>
        <p:spPr>
          <a:xfrm>
            <a:off x="349623" y="4529200"/>
            <a:ext cx="11358283" cy="2104682"/>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r>
              <a:rPr lang="en-US" altLang="ko-KR" b="1" dirty="0"/>
              <a:t>MariaDB site </a:t>
            </a:r>
          </a:p>
          <a:p>
            <a:r>
              <a:rPr lang="en-US" altLang="ko-KR" dirty="0">
                <a:ea typeface="조선일보명조" panose="02030304000000000000" pitchFamily="18" charset="-127"/>
                <a:cs typeface="조선일보명조" panose="02030304000000000000" pitchFamily="18" charset="-127"/>
                <a:hlinkClick r:id="rId3"/>
              </a:rPr>
              <a:t>https://www.python.org/</a:t>
            </a:r>
            <a:endParaRPr lang="en-US" altLang="ko-KR" dirty="0">
              <a:ea typeface="조선일보명조" panose="02030304000000000000" pitchFamily="18" charset="-127"/>
              <a:cs typeface="조선일보명조" panose="02030304000000000000" pitchFamily="18" charset="-127"/>
            </a:endParaRPr>
          </a:p>
          <a:p>
            <a:r>
              <a:rPr lang="en-US" altLang="ko-KR" dirty="0"/>
              <a:t> </a:t>
            </a:r>
            <a:endParaRPr lang="ko-KR" altLang="ko-KR" dirty="0"/>
          </a:p>
        </p:txBody>
      </p:sp>
      <p:grpSp>
        <p:nvGrpSpPr>
          <p:cNvPr id="12" name="그룹 11">
            <a:extLst>
              <a:ext uri="{FF2B5EF4-FFF2-40B4-BE49-F238E27FC236}">
                <a16:creationId xmlns:a16="http://schemas.microsoft.com/office/drawing/2014/main" id="{2AA7B08A-E0AB-4FCF-A47E-C5E89F0CC4B6}"/>
              </a:ext>
            </a:extLst>
          </p:cNvPr>
          <p:cNvGrpSpPr/>
          <p:nvPr/>
        </p:nvGrpSpPr>
        <p:grpSpPr>
          <a:xfrm>
            <a:off x="349623" y="1563190"/>
            <a:ext cx="1870685" cy="2823882"/>
            <a:chOff x="4148764" y="2652260"/>
            <a:chExt cx="1870685" cy="2823882"/>
          </a:xfrm>
        </p:grpSpPr>
        <p:grpSp>
          <p:nvGrpSpPr>
            <p:cNvPr id="13" name="그룹 12">
              <a:extLst>
                <a:ext uri="{FF2B5EF4-FFF2-40B4-BE49-F238E27FC236}">
                  <a16:creationId xmlns:a16="http://schemas.microsoft.com/office/drawing/2014/main" id="{32671FD3-A5AE-4D55-A961-319A01EBA055}"/>
                </a:ext>
              </a:extLst>
            </p:cNvPr>
            <p:cNvGrpSpPr/>
            <p:nvPr/>
          </p:nvGrpSpPr>
          <p:grpSpPr>
            <a:xfrm>
              <a:off x="4148764" y="2652260"/>
              <a:ext cx="1870685" cy="2823882"/>
              <a:chOff x="1700944" y="1867157"/>
              <a:chExt cx="1870685" cy="2823882"/>
            </a:xfrm>
          </p:grpSpPr>
          <p:sp>
            <p:nvSpPr>
              <p:cNvPr id="16" name="직사각형 15">
                <a:extLst>
                  <a:ext uri="{FF2B5EF4-FFF2-40B4-BE49-F238E27FC236}">
                    <a16:creationId xmlns:a16="http://schemas.microsoft.com/office/drawing/2014/main" id="{F0214E57-C967-47CB-B257-658F6D3221C6}"/>
                  </a:ext>
                </a:extLst>
              </p:cNvPr>
              <p:cNvSpPr/>
              <p:nvPr/>
            </p:nvSpPr>
            <p:spPr>
              <a:xfrm>
                <a:off x="1700944" y="1867157"/>
                <a:ext cx="1864659" cy="2823882"/>
              </a:xfrm>
              <a:prstGeom prst="rect">
                <a:avLst/>
              </a:prstGeom>
              <a:no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7" name="직사각형 16">
                <a:extLst>
                  <a:ext uri="{FF2B5EF4-FFF2-40B4-BE49-F238E27FC236}">
                    <a16:creationId xmlns:a16="http://schemas.microsoft.com/office/drawing/2014/main" id="{426AC91B-3FF7-494C-AE11-2B1304078183}"/>
                  </a:ext>
                </a:extLst>
              </p:cNvPr>
              <p:cNvSpPr/>
              <p:nvPr/>
            </p:nvSpPr>
            <p:spPr>
              <a:xfrm>
                <a:off x="1706970" y="4260734"/>
                <a:ext cx="1864659" cy="430305"/>
              </a:xfrm>
              <a:prstGeom prst="rect">
                <a:avLst/>
              </a:prstGeom>
              <a:solidFill>
                <a:schemeClr val="accent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lvl="0" algn="ctr">
                  <a:lnSpc>
                    <a:spcPct val="150000"/>
                  </a:lnSpc>
                </a:pPr>
                <a:r>
                  <a:rPr lang="en-US" altLang="ko-KR" sz="1500" b="1">
                    <a:solidFill>
                      <a:schemeClr val="bg1"/>
                    </a:solidFill>
                    <a:latin typeface="조선일보명조" panose="02030304000000000000" pitchFamily="18" charset="-127"/>
                    <a:ea typeface="조선일보명조" panose="02030304000000000000" pitchFamily="18" charset="-127"/>
                    <a:cs typeface="조선일보명조" panose="02030304000000000000" pitchFamily="18" charset="-127"/>
                  </a:rPr>
                  <a:t>10.1.38</a:t>
                </a:r>
                <a:endParaRPr lang="en-US" altLang="ko-KR" sz="1500" b="1" dirty="0">
                  <a:solidFill>
                    <a:schemeClr val="bg1"/>
                  </a:solidFill>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grpSp>
        <p:pic>
          <p:nvPicPr>
            <p:cNvPr id="14" name="그림 13">
              <a:extLst>
                <a:ext uri="{FF2B5EF4-FFF2-40B4-BE49-F238E27FC236}">
                  <a16:creationId xmlns:a16="http://schemas.microsoft.com/office/drawing/2014/main" id="{044FDD70-64ED-4237-8D56-FCC975B52DA0}"/>
                </a:ext>
              </a:extLst>
            </p:cNvPr>
            <p:cNvPicPr>
              <a:picLocks noChangeAspect="1"/>
            </p:cNvPicPr>
            <p:nvPr/>
          </p:nvPicPr>
          <p:blipFill rotWithShape="1">
            <a:blip r:embed="rId4">
              <a:extLst>
                <a:ext uri="{28A0092B-C50C-407E-A947-70E740481C1C}">
                  <a14:useLocalDpi xmlns:a14="http://schemas.microsoft.com/office/drawing/2010/main" val="0"/>
                </a:ext>
              </a:extLst>
            </a:blip>
            <a:srcRect l="-3633" r="-3633"/>
            <a:stretch/>
          </p:blipFill>
          <p:spPr>
            <a:xfrm>
              <a:off x="4148764" y="2652260"/>
              <a:ext cx="1864800" cy="536400"/>
            </a:xfrm>
            <a:prstGeom prst="rect">
              <a:avLst/>
            </a:prstGeom>
          </p:spPr>
        </p:pic>
        <p:pic>
          <p:nvPicPr>
            <p:cNvPr id="15" name="그림 14">
              <a:extLst>
                <a:ext uri="{FF2B5EF4-FFF2-40B4-BE49-F238E27FC236}">
                  <a16:creationId xmlns:a16="http://schemas.microsoft.com/office/drawing/2014/main" id="{A27D9935-6B66-48ED-B9AF-6B04F09414C0}"/>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4364106" y="3577036"/>
              <a:ext cx="1440000" cy="1080000"/>
            </a:xfrm>
            <a:prstGeom prst="rect">
              <a:avLst/>
            </a:prstGeom>
          </p:spPr>
        </p:pic>
      </p:grpSp>
      <p:sp>
        <p:nvSpPr>
          <p:cNvPr id="3" name="슬라이드 번호 개체 틀 2">
            <a:extLst>
              <a:ext uri="{FF2B5EF4-FFF2-40B4-BE49-F238E27FC236}">
                <a16:creationId xmlns:a16="http://schemas.microsoft.com/office/drawing/2014/main" id="{E33B86CE-8C73-4027-8049-17C3C66D622B}"/>
              </a:ext>
            </a:extLst>
          </p:cNvPr>
          <p:cNvSpPr>
            <a:spLocks noGrp="1"/>
          </p:cNvSpPr>
          <p:nvPr>
            <p:ph type="sldNum" sz="quarter" idx="12"/>
          </p:nvPr>
        </p:nvSpPr>
        <p:spPr/>
        <p:txBody>
          <a:bodyPr/>
          <a:lstStyle/>
          <a:p>
            <a:fld id="{4F2997A9-76DD-44FB-8883-7AC0BC848202}" type="slidenum">
              <a:rPr lang="ko-KR" altLang="en-US" smtClean="0"/>
              <a:t>40</a:t>
            </a:fld>
            <a:endParaRPr lang="ko-KR" altLang="en-US"/>
          </a:p>
        </p:txBody>
      </p:sp>
    </p:spTree>
    <p:extLst>
      <p:ext uri="{BB962C8B-B14F-4D97-AF65-F5344CB8AC3E}">
        <p14:creationId xmlns:p14="http://schemas.microsoft.com/office/powerpoint/2010/main" val="2289209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C6884EF8-13B8-4906-AFA1-F7D11047E8A5}"/>
              </a:ext>
            </a:extLst>
          </p:cNvPr>
          <p:cNvSpPr/>
          <p:nvPr/>
        </p:nvSpPr>
        <p:spPr>
          <a:xfrm>
            <a:off x="349623" y="432111"/>
            <a:ext cx="125506" cy="8079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B2E0AF2E-A9E8-4669-AA0E-A190B65FCAD7}"/>
              </a:ext>
            </a:extLst>
          </p:cNvPr>
          <p:cNvSpPr/>
          <p:nvPr/>
        </p:nvSpPr>
        <p:spPr>
          <a:xfrm>
            <a:off x="475129" y="333862"/>
            <a:ext cx="7028330" cy="646331"/>
          </a:xfrm>
          <a:prstGeom prst="rect">
            <a:avLst/>
          </a:prstGeom>
        </p:spPr>
        <p:txBody>
          <a:bodyPr wrap="square">
            <a:spAutoFit/>
          </a:bodyPr>
          <a:lstStyle/>
          <a:p>
            <a:r>
              <a:rPr lang="en-US" altLang="ko-KR" sz="3600" b="1" dirty="0">
                <a:latin typeface="조선일보명조" panose="02030304000000000000" pitchFamily="18" charset="-127"/>
                <a:ea typeface="조선일보명조" panose="02030304000000000000" pitchFamily="18" charset="-127"/>
                <a:cs typeface="조선일보명조" panose="02030304000000000000" pitchFamily="18" charset="-127"/>
              </a:rPr>
              <a:t>T-SA: </a:t>
            </a:r>
            <a:r>
              <a:rPr lang="en-US" altLang="ko-KR" sz="24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rPr>
              <a:t>Development Environment</a:t>
            </a:r>
            <a:r>
              <a:rPr lang="en-US" altLang="ko-KR" sz="2800" b="1" dirty="0">
                <a:latin typeface="조선일보명조" panose="02030304000000000000" pitchFamily="18" charset="-127"/>
                <a:ea typeface="조선일보명조" panose="02030304000000000000" pitchFamily="18" charset="-127"/>
                <a:cs typeface="조선일보명조" panose="02030304000000000000" pitchFamily="18" charset="-127"/>
              </a:rPr>
              <a:t> </a:t>
            </a:r>
            <a:endParaRPr lang="ko-KR" altLang="en-US" sz="24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91" name="TextBox 90">
            <a:extLst>
              <a:ext uri="{FF2B5EF4-FFF2-40B4-BE49-F238E27FC236}">
                <a16:creationId xmlns:a16="http://schemas.microsoft.com/office/drawing/2014/main" id="{88E709A0-853A-4DCC-908E-0927D452C587}"/>
              </a:ext>
            </a:extLst>
          </p:cNvPr>
          <p:cNvSpPr txBox="1"/>
          <p:nvPr/>
        </p:nvSpPr>
        <p:spPr>
          <a:xfrm>
            <a:off x="436112" y="916859"/>
            <a:ext cx="4457760" cy="323165"/>
          </a:xfrm>
          <a:prstGeom prst="rect">
            <a:avLst/>
          </a:prstGeom>
          <a:noFill/>
        </p:spPr>
        <p:txBody>
          <a:bodyPr wrap="none" rtlCol="0">
            <a:spAutoFit/>
          </a:bodyPr>
          <a:lstStyle/>
          <a:p>
            <a:pPr algn="ctr"/>
            <a:r>
              <a:rPr lang="en-US" altLang="ko-KR" sz="1500" dirty="0">
                <a:solidFill>
                  <a:schemeClr val="bg1">
                    <a:lumMod val="65000"/>
                  </a:schemeClr>
                </a:solidFill>
                <a:latin typeface="나눔바른고딕" panose="020B0603020101020101" pitchFamily="50" charset="-127"/>
                <a:ea typeface="나눔바른고딕" panose="020B0603020101020101" pitchFamily="50" charset="-127"/>
                <a:cs typeface="조선일보명조" panose="02030304000000000000" pitchFamily="18" charset="-127"/>
              </a:rPr>
              <a:t>Twitter</a:t>
            </a:r>
            <a:r>
              <a:rPr lang="en-US" altLang="ko-KR" sz="1500" dirty="0">
                <a:solidFill>
                  <a:schemeClr val="bg1">
                    <a:lumMod val="65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 keywords Search API based Tweet Analysis</a:t>
            </a:r>
          </a:p>
        </p:txBody>
      </p:sp>
      <p:sp>
        <p:nvSpPr>
          <p:cNvPr id="11" name="직사각형 10">
            <a:extLst>
              <a:ext uri="{FF2B5EF4-FFF2-40B4-BE49-F238E27FC236}">
                <a16:creationId xmlns:a16="http://schemas.microsoft.com/office/drawing/2014/main" id="{5F0F362E-884C-48D1-9E70-F66EE5A0B636}"/>
              </a:ext>
            </a:extLst>
          </p:cNvPr>
          <p:cNvSpPr/>
          <p:nvPr/>
        </p:nvSpPr>
        <p:spPr>
          <a:xfrm>
            <a:off x="349623" y="1338273"/>
            <a:ext cx="5746377" cy="5295609"/>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r>
              <a:rPr lang="en-US" altLang="ko-KR" b="1" dirty="0"/>
              <a:t>MariaDB </a:t>
            </a:r>
            <a:r>
              <a:rPr lang="ko-KR" altLang="ko-KR" b="1" dirty="0"/>
              <a:t>설치</a:t>
            </a:r>
            <a:endParaRPr lang="ko-KR" altLang="ko-KR" dirty="0"/>
          </a:p>
          <a:p>
            <a:r>
              <a:rPr lang="en-US" altLang="ko-KR" dirty="0"/>
              <a:t>~$ </a:t>
            </a:r>
            <a:r>
              <a:rPr lang="en-US" altLang="ko-KR" dirty="0" err="1"/>
              <a:t>sudo</a:t>
            </a:r>
            <a:r>
              <a:rPr lang="en-US" altLang="ko-KR" dirty="0"/>
              <a:t> apt-get install </a:t>
            </a:r>
            <a:r>
              <a:rPr lang="en-US" altLang="ko-KR" u="sng" dirty="0" err="1"/>
              <a:t>mariadb</a:t>
            </a:r>
            <a:r>
              <a:rPr lang="en-US" altLang="ko-KR" u="sng" dirty="0"/>
              <a:t>-server</a:t>
            </a:r>
          </a:p>
          <a:p>
            <a:endParaRPr lang="en-US" altLang="ko-KR" sz="400" b="1" dirty="0"/>
          </a:p>
          <a:p>
            <a:r>
              <a:rPr lang="en-US" altLang="ko-KR" b="1" dirty="0"/>
              <a:t>MariaDB </a:t>
            </a:r>
            <a:r>
              <a:rPr lang="ko-KR" altLang="en-US" b="1" dirty="0"/>
              <a:t>권한 테이블 설정</a:t>
            </a:r>
            <a:endParaRPr lang="ko-KR" altLang="ko-KR" dirty="0"/>
          </a:p>
          <a:p>
            <a:r>
              <a:rPr lang="en-US" altLang="ko-KR" dirty="0"/>
              <a:t>~$ </a:t>
            </a:r>
            <a:r>
              <a:rPr lang="en-US" altLang="ko-KR" dirty="0" err="1"/>
              <a:t>sudo</a:t>
            </a:r>
            <a:r>
              <a:rPr lang="en-US" altLang="ko-KR" dirty="0"/>
              <a:t> </a:t>
            </a:r>
            <a:r>
              <a:rPr lang="en-US" altLang="ko-KR" u="sng" dirty="0" err="1"/>
              <a:t>mysql_secure_installation</a:t>
            </a:r>
            <a:endParaRPr lang="ko-KR" altLang="ko-KR" sz="400" dirty="0"/>
          </a:p>
          <a:p>
            <a:endParaRPr lang="en-US" altLang="ko-KR" sz="400" u="sng" dirty="0"/>
          </a:p>
          <a:p>
            <a:r>
              <a:rPr lang="en-US" altLang="ko-KR" b="1" dirty="0"/>
              <a:t>Version Check</a:t>
            </a:r>
          </a:p>
          <a:p>
            <a:r>
              <a:rPr lang="en-US" altLang="ko-KR" dirty="0"/>
              <a:t>~$ </a:t>
            </a:r>
            <a:r>
              <a:rPr lang="en-US" altLang="ko-KR" dirty="0" err="1"/>
              <a:t>mariadb</a:t>
            </a:r>
            <a:r>
              <a:rPr lang="en-US" altLang="ko-KR" dirty="0"/>
              <a:t> </a:t>
            </a:r>
            <a:r>
              <a:rPr lang="ko-KR" altLang="ko-KR" dirty="0"/>
              <a:t>–</a:t>
            </a:r>
            <a:r>
              <a:rPr lang="en-US" altLang="ko-KR" dirty="0"/>
              <a:t>version</a:t>
            </a:r>
            <a:endParaRPr lang="ko-KR" altLang="ko-KR" dirty="0"/>
          </a:p>
          <a:p>
            <a:r>
              <a:rPr lang="en-US" altLang="ko-KR" u="sng" dirty="0" err="1"/>
              <a:t>mariadb</a:t>
            </a:r>
            <a:r>
              <a:rPr lang="en-US" altLang="ko-KR" u="sng" dirty="0"/>
              <a:t> Ver 15.1 </a:t>
            </a:r>
            <a:r>
              <a:rPr lang="en-US" altLang="ko-KR" u="sng" dirty="0" err="1"/>
              <a:t>Distrib</a:t>
            </a:r>
            <a:r>
              <a:rPr lang="en-US" altLang="ko-KR" u="sng" dirty="0"/>
              <a:t> 10.1.38-MariaDB, for </a:t>
            </a:r>
            <a:r>
              <a:rPr lang="en-US" altLang="ko-KR" u="sng" dirty="0" err="1"/>
              <a:t>debian</a:t>
            </a:r>
            <a:r>
              <a:rPr lang="en-US" altLang="ko-KR" u="sng" dirty="0"/>
              <a:t>-</a:t>
            </a:r>
            <a:r>
              <a:rPr lang="en-US" altLang="ko-KR" u="sng" dirty="0" err="1"/>
              <a:t>linux</a:t>
            </a:r>
            <a:r>
              <a:rPr lang="en-US" altLang="ko-KR" u="sng" dirty="0"/>
              <a:t>-gnu (x86_64) using </a:t>
            </a:r>
            <a:r>
              <a:rPr lang="en-US" altLang="ko-KR" u="sng" dirty="0" err="1"/>
              <a:t>readline</a:t>
            </a:r>
            <a:r>
              <a:rPr lang="en-US" altLang="ko-KR" u="sng" dirty="0"/>
              <a:t> 5.2</a:t>
            </a:r>
          </a:p>
          <a:p>
            <a:endParaRPr lang="ko-KR" altLang="ko-KR" dirty="0"/>
          </a:p>
        </p:txBody>
      </p:sp>
      <p:sp>
        <p:nvSpPr>
          <p:cNvPr id="18" name="직사각형 17">
            <a:extLst>
              <a:ext uri="{FF2B5EF4-FFF2-40B4-BE49-F238E27FC236}">
                <a16:creationId xmlns:a16="http://schemas.microsoft.com/office/drawing/2014/main" id="{2928ABE7-5827-4698-9086-AA59CBC8FAAA}"/>
              </a:ext>
            </a:extLst>
          </p:cNvPr>
          <p:cNvSpPr/>
          <p:nvPr/>
        </p:nvSpPr>
        <p:spPr>
          <a:xfrm>
            <a:off x="6366934" y="1338273"/>
            <a:ext cx="5475444" cy="5295609"/>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r>
              <a:rPr lang="en-US" altLang="ko-KR" b="1" dirty="0"/>
              <a:t>Enter current password for root (enter for none)</a:t>
            </a:r>
            <a:r>
              <a:rPr lang="en-US" altLang="ko-KR" dirty="0"/>
              <a:t> </a:t>
            </a:r>
            <a:r>
              <a:rPr lang="ko-KR" altLang="ko-KR" dirty="0"/>
              <a:t>→</a:t>
            </a:r>
            <a:r>
              <a:rPr lang="en-US" altLang="ko-KR" dirty="0"/>
              <a:t> </a:t>
            </a:r>
            <a:r>
              <a:rPr lang="en-US" altLang="ko-KR" dirty="0" err="1"/>
              <a:t>MariaDb</a:t>
            </a:r>
            <a:r>
              <a:rPr lang="ko-KR" altLang="ko-KR" dirty="0"/>
              <a:t>의</a:t>
            </a:r>
            <a:r>
              <a:rPr lang="en-US" altLang="ko-KR" dirty="0"/>
              <a:t> root</a:t>
            </a:r>
            <a:r>
              <a:rPr lang="ko-KR" altLang="ko-KR" dirty="0"/>
              <a:t>계정은 쉘</a:t>
            </a:r>
            <a:r>
              <a:rPr lang="en-US" altLang="ko-KR" dirty="0"/>
              <a:t> </a:t>
            </a:r>
            <a:r>
              <a:rPr lang="ko-KR" altLang="ko-KR" dirty="0"/>
              <a:t>인증이 기본적으로 </a:t>
            </a:r>
            <a:r>
              <a:rPr lang="ko-KR" altLang="en-US" dirty="0"/>
              <a:t>설</a:t>
            </a:r>
            <a:r>
              <a:rPr lang="ko-KR" altLang="ko-KR" dirty="0"/>
              <a:t>정되므로 </a:t>
            </a:r>
            <a:r>
              <a:rPr lang="en-US" altLang="ko-KR" dirty="0"/>
              <a:t>root</a:t>
            </a:r>
            <a:r>
              <a:rPr lang="ko-KR" altLang="ko-KR" dirty="0"/>
              <a:t>계정으로 실행됐다면 비밀번호 없이</a:t>
            </a:r>
            <a:r>
              <a:rPr lang="en-US" altLang="ko-KR" dirty="0"/>
              <a:t>(Enter) </a:t>
            </a:r>
            <a:r>
              <a:rPr lang="ko-KR" altLang="ko-KR" dirty="0"/>
              <a:t>아니면 비밀번호 입력</a:t>
            </a:r>
            <a:endParaRPr lang="en-US" altLang="ko-KR" dirty="0"/>
          </a:p>
          <a:p>
            <a:endParaRPr lang="en-US" altLang="ko-KR" sz="400" dirty="0"/>
          </a:p>
          <a:p>
            <a:r>
              <a:rPr lang="en-US" altLang="ko-KR" b="1" dirty="0"/>
              <a:t>Set root password? [Y/n]</a:t>
            </a:r>
            <a:r>
              <a:rPr lang="en-US" altLang="ko-KR" dirty="0"/>
              <a:t> </a:t>
            </a:r>
            <a:r>
              <a:rPr lang="ko-KR" altLang="ko-KR" dirty="0"/>
              <a:t>→ 따로 패스워드를 </a:t>
            </a:r>
            <a:r>
              <a:rPr lang="ko-KR" altLang="en-US" dirty="0"/>
              <a:t>설</a:t>
            </a:r>
            <a:r>
              <a:rPr lang="ko-KR" altLang="ko-KR" dirty="0"/>
              <a:t>정하고 싶으면</a:t>
            </a:r>
            <a:r>
              <a:rPr lang="en-US" altLang="ko-KR" dirty="0"/>
              <a:t> Y, root</a:t>
            </a:r>
            <a:r>
              <a:rPr lang="ko-KR" altLang="ko-KR" dirty="0"/>
              <a:t>그대로 사용</a:t>
            </a:r>
            <a:r>
              <a:rPr lang="en-US" altLang="ko-KR" dirty="0"/>
              <a:t> </a:t>
            </a:r>
            <a:r>
              <a:rPr lang="ko-KR" altLang="ko-KR" dirty="0" err="1"/>
              <a:t>할려면</a:t>
            </a:r>
            <a:r>
              <a:rPr lang="en-US" altLang="ko-KR" dirty="0"/>
              <a:t> n</a:t>
            </a:r>
          </a:p>
          <a:p>
            <a:endParaRPr lang="en-US" altLang="ko-KR" sz="400" dirty="0"/>
          </a:p>
          <a:p>
            <a:r>
              <a:rPr lang="en-US" altLang="ko-KR" b="1" dirty="0"/>
              <a:t>Remove anonymous users? [Y/n]</a:t>
            </a:r>
            <a:r>
              <a:rPr lang="en-US" altLang="ko-KR" dirty="0"/>
              <a:t> </a:t>
            </a:r>
            <a:r>
              <a:rPr lang="ko-KR" altLang="ko-KR" dirty="0"/>
              <a:t>→ 익명 사용자를 삭제</a:t>
            </a:r>
            <a:r>
              <a:rPr lang="en-US" altLang="ko-KR" dirty="0"/>
              <a:t> </a:t>
            </a:r>
            <a:r>
              <a:rPr lang="ko-KR" altLang="ko-KR" dirty="0"/>
              <a:t>할지</a:t>
            </a:r>
            <a:r>
              <a:rPr lang="en-US" altLang="ko-KR" dirty="0"/>
              <a:t> </a:t>
            </a:r>
            <a:r>
              <a:rPr lang="ko-KR" altLang="ko-KR" dirty="0"/>
              <a:t>여부</a:t>
            </a:r>
            <a:endParaRPr lang="en-US" altLang="ko-KR" dirty="0"/>
          </a:p>
          <a:p>
            <a:r>
              <a:rPr lang="en-US" altLang="ko-KR" b="1" dirty="0"/>
              <a:t>Disallow root login remotely? [Y/n]</a:t>
            </a:r>
            <a:r>
              <a:rPr lang="en-US" altLang="ko-KR" dirty="0"/>
              <a:t> </a:t>
            </a:r>
            <a:r>
              <a:rPr lang="ko-KR" altLang="ko-KR" dirty="0"/>
              <a:t>→ 원격 접속으로 루트 로그인 허용 여부</a:t>
            </a:r>
            <a:endParaRPr lang="en-US" altLang="ko-KR" sz="400" dirty="0"/>
          </a:p>
          <a:p>
            <a:r>
              <a:rPr lang="en-US" altLang="ko-KR" b="1" dirty="0"/>
              <a:t>Remove test database and access to it? [Y/n]</a:t>
            </a:r>
            <a:r>
              <a:rPr lang="en-US" altLang="ko-KR" dirty="0"/>
              <a:t> </a:t>
            </a:r>
            <a:r>
              <a:rPr lang="ko-KR" altLang="ko-KR" dirty="0"/>
              <a:t>→ 테스트 데이터베이스 삭제 여부</a:t>
            </a:r>
            <a:endParaRPr lang="en-US" altLang="ko-KR" dirty="0"/>
          </a:p>
          <a:p>
            <a:endParaRPr lang="en-US" altLang="ko-KR" sz="400" dirty="0"/>
          </a:p>
          <a:p>
            <a:r>
              <a:rPr lang="en-US" altLang="ko-KR" b="1" dirty="0"/>
              <a:t>Reload privilege tables now? [Y/n]</a:t>
            </a:r>
            <a:r>
              <a:rPr lang="en-US" altLang="ko-KR" dirty="0"/>
              <a:t> </a:t>
            </a:r>
            <a:r>
              <a:rPr lang="ko-KR" altLang="ko-KR" dirty="0"/>
              <a:t>→ 지금까지 작성한 권한 테이블을 적용 여부</a:t>
            </a:r>
          </a:p>
        </p:txBody>
      </p:sp>
      <p:sp>
        <p:nvSpPr>
          <p:cNvPr id="2" name="슬라이드 번호 개체 틀 1">
            <a:extLst>
              <a:ext uri="{FF2B5EF4-FFF2-40B4-BE49-F238E27FC236}">
                <a16:creationId xmlns:a16="http://schemas.microsoft.com/office/drawing/2014/main" id="{C5E14A5F-3C24-4D52-A4AC-CEDF0DC8B742}"/>
              </a:ext>
            </a:extLst>
          </p:cNvPr>
          <p:cNvSpPr>
            <a:spLocks noGrp="1"/>
          </p:cNvSpPr>
          <p:nvPr>
            <p:ph type="sldNum" sz="quarter" idx="12"/>
          </p:nvPr>
        </p:nvSpPr>
        <p:spPr/>
        <p:txBody>
          <a:bodyPr/>
          <a:lstStyle/>
          <a:p>
            <a:fld id="{4F2997A9-76DD-44FB-8883-7AC0BC848202}" type="slidenum">
              <a:rPr lang="ko-KR" altLang="en-US" smtClean="0"/>
              <a:t>41</a:t>
            </a:fld>
            <a:endParaRPr lang="ko-KR" altLang="en-US"/>
          </a:p>
        </p:txBody>
      </p:sp>
    </p:spTree>
    <p:extLst>
      <p:ext uri="{BB962C8B-B14F-4D97-AF65-F5344CB8AC3E}">
        <p14:creationId xmlns:p14="http://schemas.microsoft.com/office/powerpoint/2010/main" val="32310589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C6884EF8-13B8-4906-AFA1-F7D11047E8A5}"/>
              </a:ext>
            </a:extLst>
          </p:cNvPr>
          <p:cNvSpPr/>
          <p:nvPr/>
        </p:nvSpPr>
        <p:spPr>
          <a:xfrm>
            <a:off x="349623" y="432111"/>
            <a:ext cx="125506" cy="8079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B2E0AF2E-A9E8-4669-AA0E-A190B65FCAD7}"/>
              </a:ext>
            </a:extLst>
          </p:cNvPr>
          <p:cNvSpPr/>
          <p:nvPr/>
        </p:nvSpPr>
        <p:spPr>
          <a:xfrm>
            <a:off x="475129" y="333862"/>
            <a:ext cx="7028330" cy="646331"/>
          </a:xfrm>
          <a:prstGeom prst="rect">
            <a:avLst/>
          </a:prstGeom>
        </p:spPr>
        <p:txBody>
          <a:bodyPr wrap="square">
            <a:spAutoFit/>
          </a:bodyPr>
          <a:lstStyle/>
          <a:p>
            <a:r>
              <a:rPr lang="en-US" altLang="ko-KR" sz="3600" b="1" dirty="0">
                <a:latin typeface="조선일보명조" panose="02030304000000000000" pitchFamily="18" charset="-127"/>
                <a:ea typeface="조선일보명조" panose="02030304000000000000" pitchFamily="18" charset="-127"/>
                <a:cs typeface="조선일보명조" panose="02030304000000000000" pitchFamily="18" charset="-127"/>
              </a:rPr>
              <a:t>T-SA: </a:t>
            </a:r>
            <a:r>
              <a:rPr lang="en-US" altLang="ko-KR" sz="24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rPr>
              <a:t>Development Environment</a:t>
            </a:r>
            <a:r>
              <a:rPr lang="en-US" altLang="ko-KR" sz="2800" b="1" dirty="0">
                <a:latin typeface="조선일보명조" panose="02030304000000000000" pitchFamily="18" charset="-127"/>
                <a:ea typeface="조선일보명조" panose="02030304000000000000" pitchFamily="18" charset="-127"/>
                <a:cs typeface="조선일보명조" panose="02030304000000000000" pitchFamily="18" charset="-127"/>
              </a:rPr>
              <a:t> </a:t>
            </a:r>
            <a:endParaRPr lang="ko-KR" altLang="en-US" sz="24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91" name="TextBox 90">
            <a:extLst>
              <a:ext uri="{FF2B5EF4-FFF2-40B4-BE49-F238E27FC236}">
                <a16:creationId xmlns:a16="http://schemas.microsoft.com/office/drawing/2014/main" id="{88E709A0-853A-4DCC-908E-0927D452C587}"/>
              </a:ext>
            </a:extLst>
          </p:cNvPr>
          <p:cNvSpPr txBox="1"/>
          <p:nvPr/>
        </p:nvSpPr>
        <p:spPr>
          <a:xfrm>
            <a:off x="436112" y="916859"/>
            <a:ext cx="4457760" cy="323165"/>
          </a:xfrm>
          <a:prstGeom prst="rect">
            <a:avLst/>
          </a:prstGeom>
          <a:noFill/>
        </p:spPr>
        <p:txBody>
          <a:bodyPr wrap="none" rtlCol="0">
            <a:spAutoFit/>
          </a:bodyPr>
          <a:lstStyle/>
          <a:p>
            <a:pPr algn="ctr"/>
            <a:r>
              <a:rPr lang="en-US" altLang="ko-KR" sz="1500" dirty="0">
                <a:solidFill>
                  <a:schemeClr val="bg1">
                    <a:lumMod val="65000"/>
                  </a:schemeClr>
                </a:solidFill>
                <a:latin typeface="나눔바른고딕" panose="020B0603020101020101" pitchFamily="50" charset="-127"/>
                <a:ea typeface="나눔바른고딕" panose="020B0603020101020101" pitchFamily="50" charset="-127"/>
                <a:cs typeface="조선일보명조" panose="02030304000000000000" pitchFamily="18" charset="-127"/>
              </a:rPr>
              <a:t>Twitter</a:t>
            </a:r>
            <a:r>
              <a:rPr lang="en-US" altLang="ko-KR" sz="1500" dirty="0">
                <a:solidFill>
                  <a:schemeClr val="bg1">
                    <a:lumMod val="65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 keywords Search API based Tweet Analysis</a:t>
            </a:r>
          </a:p>
        </p:txBody>
      </p:sp>
      <p:sp>
        <p:nvSpPr>
          <p:cNvPr id="2" name="직사각형 1">
            <a:extLst>
              <a:ext uri="{FF2B5EF4-FFF2-40B4-BE49-F238E27FC236}">
                <a16:creationId xmlns:a16="http://schemas.microsoft.com/office/drawing/2014/main" id="{8C0CEE3F-124D-4B16-8F60-1D47716DCE7B}"/>
              </a:ext>
            </a:extLst>
          </p:cNvPr>
          <p:cNvSpPr/>
          <p:nvPr/>
        </p:nvSpPr>
        <p:spPr>
          <a:xfrm>
            <a:off x="4512972" y="1563190"/>
            <a:ext cx="7194934" cy="2823882"/>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r>
              <a:rPr lang="en-US" altLang="ko-KR" dirty="0"/>
              <a:t>- </a:t>
            </a:r>
            <a:r>
              <a:rPr lang="ko-KR" altLang="ko-KR" dirty="0"/>
              <a:t>이클립스</a:t>
            </a:r>
            <a:r>
              <a:rPr lang="en-US" altLang="ko-KR" dirty="0"/>
              <a:t>(Eclipse)</a:t>
            </a:r>
            <a:r>
              <a:rPr lang="ko-KR" altLang="ko-KR" dirty="0"/>
              <a:t>는 다양한 플랫폼에서 쓸 수 있으며</a:t>
            </a:r>
            <a:r>
              <a:rPr lang="en-US" altLang="ko-KR" dirty="0"/>
              <a:t>, </a:t>
            </a:r>
            <a:r>
              <a:rPr lang="ko-KR" altLang="ko-KR" dirty="0"/>
              <a:t>자바를 비롯한 다양한 언어를 지원하는 프로그래밍 통합 개발 환경을 목적으로 시작하였으나</a:t>
            </a:r>
            <a:r>
              <a:rPr lang="en-US" altLang="ko-KR" dirty="0"/>
              <a:t>, </a:t>
            </a:r>
            <a:r>
              <a:rPr lang="ko-KR" altLang="ko-KR" dirty="0"/>
              <a:t>현재는</a:t>
            </a:r>
            <a:r>
              <a:rPr lang="en-US" altLang="ko-KR" dirty="0"/>
              <a:t> OSGi(Open Service Gateway initiative)</a:t>
            </a:r>
            <a:r>
              <a:rPr lang="ko-KR" altLang="ko-KR" dirty="0"/>
              <a:t>를 도입하여</a:t>
            </a:r>
            <a:r>
              <a:rPr lang="en-US" altLang="ko-KR" dirty="0"/>
              <a:t>, </a:t>
            </a:r>
            <a:r>
              <a:rPr lang="ko-KR" altLang="ko-KR" dirty="0"/>
              <a:t>범용 응용 소프트웨어 플랫폼으로 진화하였다</a:t>
            </a:r>
            <a:r>
              <a:rPr lang="en-US" altLang="ko-KR" dirty="0"/>
              <a:t>. </a:t>
            </a:r>
          </a:p>
          <a:p>
            <a:endParaRPr lang="en-US" altLang="ko-KR" dirty="0"/>
          </a:p>
          <a:p>
            <a:r>
              <a:rPr lang="en-US" altLang="ko-KR" dirty="0"/>
              <a:t>- OpenJDK</a:t>
            </a:r>
            <a:r>
              <a:rPr lang="ko-KR" altLang="ko-KR" dirty="0"/>
              <a:t>는</a:t>
            </a:r>
            <a:r>
              <a:rPr lang="en-US" altLang="ko-KR" dirty="0"/>
              <a:t> Java SE (Standard Edition) </a:t>
            </a:r>
            <a:r>
              <a:rPr lang="ko-KR" altLang="ko-KR" dirty="0"/>
              <a:t>기반의 오픈 소스</a:t>
            </a:r>
            <a:r>
              <a:rPr lang="en-US" altLang="ko-KR" dirty="0"/>
              <a:t> JDK</a:t>
            </a:r>
            <a:r>
              <a:rPr lang="ko-KR" altLang="ko-KR" dirty="0"/>
              <a:t>다</a:t>
            </a:r>
            <a:r>
              <a:rPr lang="en-US" altLang="ko-KR" dirty="0"/>
              <a:t>. 2006</a:t>
            </a:r>
            <a:r>
              <a:rPr lang="ko-KR" altLang="ko-KR" dirty="0"/>
              <a:t>년</a:t>
            </a:r>
            <a:r>
              <a:rPr lang="en-US" altLang="ko-KR" dirty="0"/>
              <a:t> Sun Micro System </a:t>
            </a:r>
            <a:r>
              <a:rPr lang="ko-KR" altLang="ko-KR" dirty="0"/>
              <a:t>은</a:t>
            </a:r>
            <a:r>
              <a:rPr lang="en-US" altLang="ko-KR" dirty="0"/>
              <a:t> Java</a:t>
            </a:r>
            <a:r>
              <a:rPr lang="ko-KR" altLang="ko-KR" dirty="0"/>
              <a:t>를 오픈 </a:t>
            </a:r>
            <a:r>
              <a:rPr lang="ko-KR" altLang="ko-KR" dirty="0" err="1"/>
              <a:t>소스화한다고</a:t>
            </a:r>
            <a:r>
              <a:rPr lang="ko-KR" altLang="ko-KR" dirty="0"/>
              <a:t> 발표하였다</a:t>
            </a:r>
            <a:r>
              <a:rPr lang="en-US" altLang="ko-KR" dirty="0"/>
              <a:t>. </a:t>
            </a:r>
            <a:r>
              <a:rPr lang="ko-KR" altLang="ko-KR" dirty="0"/>
              <a:t>그리고 그해</a:t>
            </a:r>
            <a:r>
              <a:rPr lang="en-US" altLang="ko-KR" dirty="0"/>
              <a:t> 11</a:t>
            </a:r>
            <a:r>
              <a:rPr lang="ko-KR" altLang="ko-KR" dirty="0"/>
              <a:t>월</a:t>
            </a:r>
            <a:r>
              <a:rPr lang="en-US" altLang="ko-KR" dirty="0"/>
              <a:t> </a:t>
            </a:r>
            <a:r>
              <a:rPr lang="en-US" altLang="ko-KR" dirty="0" err="1"/>
              <a:t>HotSpot</a:t>
            </a:r>
            <a:r>
              <a:rPr lang="en-US" altLang="ko-KR" dirty="0"/>
              <a:t> VM</a:t>
            </a:r>
            <a:r>
              <a:rPr lang="ko-KR" altLang="ko-KR" dirty="0"/>
              <a:t>과 컴파일러를</a:t>
            </a:r>
            <a:r>
              <a:rPr lang="en-US" altLang="ko-KR" dirty="0"/>
              <a:t> GNU General Public License(</a:t>
            </a:r>
            <a:r>
              <a:rPr lang="ko-KR" altLang="ko-KR" dirty="0"/>
              <a:t>이하</a:t>
            </a:r>
            <a:r>
              <a:rPr lang="en-US" altLang="ko-KR" dirty="0"/>
              <a:t> GPL)</a:t>
            </a:r>
            <a:r>
              <a:rPr lang="ko-KR" altLang="ko-KR" dirty="0"/>
              <a:t>로 풀었다</a:t>
            </a:r>
            <a:r>
              <a:rPr lang="en-US" altLang="ko-KR" dirty="0"/>
              <a:t>. </a:t>
            </a:r>
            <a:endParaRPr lang="ko-KR" altLang="ko-KR" dirty="0"/>
          </a:p>
        </p:txBody>
      </p:sp>
      <p:sp>
        <p:nvSpPr>
          <p:cNvPr id="11" name="직사각형 10">
            <a:extLst>
              <a:ext uri="{FF2B5EF4-FFF2-40B4-BE49-F238E27FC236}">
                <a16:creationId xmlns:a16="http://schemas.microsoft.com/office/drawing/2014/main" id="{5F0F362E-884C-48D1-9E70-F66EE5A0B636}"/>
              </a:ext>
            </a:extLst>
          </p:cNvPr>
          <p:cNvSpPr/>
          <p:nvPr/>
        </p:nvSpPr>
        <p:spPr>
          <a:xfrm>
            <a:off x="349623" y="4529200"/>
            <a:ext cx="11358283" cy="2104682"/>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r>
              <a:rPr lang="en-US" altLang="ko-KR" b="1" dirty="0"/>
              <a:t>OpenJDK </a:t>
            </a:r>
            <a:r>
              <a:rPr lang="ko-KR" altLang="ko-KR" b="1" dirty="0"/>
              <a:t>설치</a:t>
            </a:r>
            <a:endParaRPr lang="ko-KR" altLang="ko-KR" dirty="0"/>
          </a:p>
          <a:p>
            <a:r>
              <a:rPr lang="en-US" altLang="ko-KR" sz="1600" dirty="0"/>
              <a:t>~$ </a:t>
            </a:r>
            <a:r>
              <a:rPr lang="en-US" altLang="ko-KR" sz="1600" dirty="0" err="1"/>
              <a:t>sudo</a:t>
            </a:r>
            <a:r>
              <a:rPr lang="en-US" altLang="ko-KR" sz="1600" dirty="0"/>
              <a:t> apt-get install </a:t>
            </a:r>
            <a:r>
              <a:rPr lang="en-US" altLang="ko-KR" sz="1600" u="sng" dirty="0"/>
              <a:t>openjdk-8-jdk</a:t>
            </a:r>
          </a:p>
          <a:p>
            <a:endParaRPr lang="en-US" altLang="ko-KR" sz="400" u="sng" dirty="0"/>
          </a:p>
          <a:p>
            <a:r>
              <a:rPr lang="en-US" altLang="ko-KR" b="1" dirty="0"/>
              <a:t>Version Check</a:t>
            </a:r>
          </a:p>
          <a:p>
            <a:r>
              <a:rPr lang="en-US" altLang="ko-KR" sz="1600" dirty="0"/>
              <a:t>~$ java –version</a:t>
            </a:r>
          </a:p>
          <a:p>
            <a:r>
              <a:rPr lang="en-US" altLang="ko-KR" sz="1400" dirty="0" err="1"/>
              <a:t>openjdk</a:t>
            </a:r>
            <a:r>
              <a:rPr lang="en-US" altLang="ko-KR" sz="1400" dirty="0"/>
              <a:t> version "1.8.0_191"</a:t>
            </a:r>
            <a:endParaRPr lang="ko-KR" altLang="ko-KR" sz="1400" dirty="0"/>
          </a:p>
          <a:p>
            <a:r>
              <a:rPr lang="en-US" altLang="ko-KR" sz="1400" dirty="0"/>
              <a:t>OpenJDK Runtime Environment (build 1.8.0_191-8u191-b12-2ubuntu0.18.04.1-b12)</a:t>
            </a:r>
            <a:endParaRPr lang="ko-KR" altLang="ko-KR" sz="1400" dirty="0"/>
          </a:p>
          <a:p>
            <a:r>
              <a:rPr lang="en-US" altLang="ko-KR" sz="1400" dirty="0"/>
              <a:t>OpenJDK 64-Bit Server VM (build 25.191-b12, mixed mode)</a:t>
            </a:r>
            <a:endParaRPr lang="ko-KR" altLang="ko-KR" sz="1400" dirty="0"/>
          </a:p>
          <a:p>
            <a:endParaRPr lang="ko-KR" altLang="ko-KR" sz="1600" dirty="0"/>
          </a:p>
        </p:txBody>
      </p:sp>
      <p:grpSp>
        <p:nvGrpSpPr>
          <p:cNvPr id="12" name="그룹 11">
            <a:extLst>
              <a:ext uri="{FF2B5EF4-FFF2-40B4-BE49-F238E27FC236}">
                <a16:creationId xmlns:a16="http://schemas.microsoft.com/office/drawing/2014/main" id="{05316CF0-CA85-49C2-AFFB-A971E94A696C}"/>
              </a:ext>
            </a:extLst>
          </p:cNvPr>
          <p:cNvGrpSpPr/>
          <p:nvPr/>
        </p:nvGrpSpPr>
        <p:grpSpPr>
          <a:xfrm>
            <a:off x="2435984" y="1563190"/>
            <a:ext cx="1870685" cy="2823882"/>
            <a:chOff x="6156097" y="2457450"/>
            <a:chExt cx="1870685" cy="2823882"/>
          </a:xfrm>
        </p:grpSpPr>
        <p:grpSp>
          <p:nvGrpSpPr>
            <p:cNvPr id="13" name="그룹 12">
              <a:extLst>
                <a:ext uri="{FF2B5EF4-FFF2-40B4-BE49-F238E27FC236}">
                  <a16:creationId xmlns:a16="http://schemas.microsoft.com/office/drawing/2014/main" id="{51DF3726-CED8-4A80-8F75-8C1EC53B4EB1}"/>
                </a:ext>
              </a:extLst>
            </p:cNvPr>
            <p:cNvGrpSpPr/>
            <p:nvPr/>
          </p:nvGrpSpPr>
          <p:grpSpPr>
            <a:xfrm>
              <a:off x="6156097" y="2457450"/>
              <a:ext cx="1870685" cy="2823882"/>
              <a:chOff x="1700944" y="1867157"/>
              <a:chExt cx="1870685" cy="2823882"/>
            </a:xfrm>
          </p:grpSpPr>
          <p:sp>
            <p:nvSpPr>
              <p:cNvPr id="16" name="직사각형 15">
                <a:extLst>
                  <a:ext uri="{FF2B5EF4-FFF2-40B4-BE49-F238E27FC236}">
                    <a16:creationId xmlns:a16="http://schemas.microsoft.com/office/drawing/2014/main" id="{FB7353CA-B093-49D3-A630-4062CCA9A522}"/>
                  </a:ext>
                </a:extLst>
              </p:cNvPr>
              <p:cNvSpPr/>
              <p:nvPr/>
            </p:nvSpPr>
            <p:spPr>
              <a:xfrm>
                <a:off x="1700944" y="1867157"/>
                <a:ext cx="1864659" cy="2823882"/>
              </a:xfrm>
              <a:prstGeom prst="rect">
                <a:avLst/>
              </a:prstGeom>
              <a:no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7" name="직사각형 16">
                <a:extLst>
                  <a:ext uri="{FF2B5EF4-FFF2-40B4-BE49-F238E27FC236}">
                    <a16:creationId xmlns:a16="http://schemas.microsoft.com/office/drawing/2014/main" id="{438160E2-CEFE-41AD-8670-9A85EF2C8E54}"/>
                  </a:ext>
                </a:extLst>
              </p:cNvPr>
              <p:cNvSpPr/>
              <p:nvPr/>
            </p:nvSpPr>
            <p:spPr>
              <a:xfrm>
                <a:off x="1706970" y="4260734"/>
                <a:ext cx="1864659" cy="430305"/>
              </a:xfrm>
              <a:prstGeom prst="rect">
                <a:avLst/>
              </a:prstGeom>
              <a:solidFill>
                <a:schemeClr val="accent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lvl="0" algn="ctr">
                  <a:lnSpc>
                    <a:spcPct val="150000"/>
                  </a:lnSpc>
                </a:pPr>
                <a:r>
                  <a:rPr lang="en-US" altLang="ko-KR" sz="1500" b="1">
                    <a:solidFill>
                      <a:schemeClr val="bg1"/>
                    </a:solidFill>
                    <a:latin typeface="조선일보명조" panose="02030304000000000000" pitchFamily="18" charset="-127"/>
                    <a:ea typeface="조선일보명조" panose="02030304000000000000" pitchFamily="18" charset="-127"/>
                    <a:cs typeface="조선일보명조" panose="02030304000000000000" pitchFamily="18" charset="-127"/>
                  </a:rPr>
                  <a:t>2019-03(4.11)</a:t>
                </a:r>
                <a:endParaRPr lang="en-US" altLang="ko-KR" sz="1500" b="1" dirty="0">
                  <a:solidFill>
                    <a:schemeClr val="bg1"/>
                  </a:solidFill>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grpSp>
        <p:pic>
          <p:nvPicPr>
            <p:cNvPr id="14" name="그림 13">
              <a:extLst>
                <a:ext uri="{FF2B5EF4-FFF2-40B4-BE49-F238E27FC236}">
                  <a16:creationId xmlns:a16="http://schemas.microsoft.com/office/drawing/2014/main" id="{C7D21208-F738-4170-8EF7-DA721244D65C}"/>
                </a:ext>
              </a:extLst>
            </p:cNvPr>
            <p:cNvPicPr>
              <a:picLocks/>
            </p:cNvPicPr>
            <p:nvPr/>
          </p:nvPicPr>
          <p:blipFill>
            <a:blip r:embed="rId3" cstate="hqprint">
              <a:extLst>
                <a:ext uri="{28A0092B-C50C-407E-A947-70E740481C1C}">
                  <a14:useLocalDpi xmlns:a14="http://schemas.microsoft.com/office/drawing/2010/main" val="0"/>
                </a:ext>
              </a:extLst>
            </a:blip>
            <a:stretch>
              <a:fillRect/>
            </a:stretch>
          </p:blipFill>
          <p:spPr>
            <a:xfrm>
              <a:off x="6371439" y="3202226"/>
              <a:ext cx="1440000" cy="1440000"/>
            </a:xfrm>
            <a:prstGeom prst="rect">
              <a:avLst/>
            </a:prstGeom>
          </p:spPr>
        </p:pic>
        <p:pic>
          <p:nvPicPr>
            <p:cNvPr id="15" name="그림 14">
              <a:extLst>
                <a:ext uri="{FF2B5EF4-FFF2-40B4-BE49-F238E27FC236}">
                  <a16:creationId xmlns:a16="http://schemas.microsoft.com/office/drawing/2014/main" id="{76CF0E3A-6B7F-4F0E-8915-35588BBF2F7C}"/>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2565" t="-11402" r="-4444" b="-8848"/>
            <a:stretch/>
          </p:blipFill>
          <p:spPr>
            <a:xfrm>
              <a:off x="6156097" y="2457450"/>
              <a:ext cx="1864800" cy="536400"/>
            </a:xfrm>
            <a:prstGeom prst="rect">
              <a:avLst/>
            </a:prstGeom>
          </p:spPr>
        </p:pic>
      </p:grpSp>
      <p:grpSp>
        <p:nvGrpSpPr>
          <p:cNvPr id="18" name="그룹 17">
            <a:extLst>
              <a:ext uri="{FF2B5EF4-FFF2-40B4-BE49-F238E27FC236}">
                <a16:creationId xmlns:a16="http://schemas.microsoft.com/office/drawing/2014/main" id="{7293062F-6CD2-4C07-BB2F-70EA0F952E10}"/>
              </a:ext>
            </a:extLst>
          </p:cNvPr>
          <p:cNvGrpSpPr/>
          <p:nvPr/>
        </p:nvGrpSpPr>
        <p:grpSpPr>
          <a:xfrm>
            <a:off x="349623" y="1563190"/>
            <a:ext cx="1874032" cy="2823882"/>
            <a:chOff x="4141867" y="2457450"/>
            <a:chExt cx="1874032" cy="2823882"/>
          </a:xfrm>
        </p:grpSpPr>
        <p:sp>
          <p:nvSpPr>
            <p:cNvPr id="19" name="직사각형 18">
              <a:extLst>
                <a:ext uri="{FF2B5EF4-FFF2-40B4-BE49-F238E27FC236}">
                  <a16:creationId xmlns:a16="http://schemas.microsoft.com/office/drawing/2014/main" id="{6D22666F-088D-43AE-8379-B16317C5BD1F}"/>
                </a:ext>
              </a:extLst>
            </p:cNvPr>
            <p:cNvSpPr/>
            <p:nvPr/>
          </p:nvSpPr>
          <p:spPr>
            <a:xfrm>
              <a:off x="4141867" y="2457450"/>
              <a:ext cx="1864659" cy="2823882"/>
            </a:xfrm>
            <a:prstGeom prst="rect">
              <a:avLst/>
            </a:prstGeom>
            <a:no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20" name="직사각형 19">
              <a:extLst>
                <a:ext uri="{FF2B5EF4-FFF2-40B4-BE49-F238E27FC236}">
                  <a16:creationId xmlns:a16="http://schemas.microsoft.com/office/drawing/2014/main" id="{8BCCCD46-7DBC-488F-9326-627AE9119FA6}"/>
                </a:ext>
              </a:extLst>
            </p:cNvPr>
            <p:cNvSpPr/>
            <p:nvPr/>
          </p:nvSpPr>
          <p:spPr>
            <a:xfrm>
              <a:off x="4147893" y="4851027"/>
              <a:ext cx="1864659" cy="430305"/>
            </a:xfrm>
            <a:prstGeom prst="rect">
              <a:avLst/>
            </a:prstGeom>
            <a:solidFill>
              <a:schemeClr val="accent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lvl="0" algn="ctr">
                <a:lnSpc>
                  <a:spcPct val="150000"/>
                </a:lnSpc>
              </a:pPr>
              <a:r>
                <a:rPr lang="en-US" altLang="ko-KR" sz="1500" b="1">
                  <a:solidFill>
                    <a:schemeClr val="bg1"/>
                  </a:solidFill>
                  <a:latin typeface="조선일보명조" panose="02030304000000000000" pitchFamily="18" charset="-127"/>
                  <a:ea typeface="조선일보명조" panose="02030304000000000000" pitchFamily="18" charset="-127"/>
                  <a:cs typeface="조선일보명조" panose="02030304000000000000" pitchFamily="18" charset="-127"/>
                </a:rPr>
                <a:t>1.8.0_191</a:t>
              </a:r>
              <a:endParaRPr lang="en-US" altLang="ko-KR" sz="1500" b="1" dirty="0">
                <a:solidFill>
                  <a:schemeClr val="bg1"/>
                </a:solidFill>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pic>
          <p:nvPicPr>
            <p:cNvPr id="21" name="그림 20">
              <a:extLst>
                <a:ext uri="{FF2B5EF4-FFF2-40B4-BE49-F238E27FC236}">
                  <a16:creationId xmlns:a16="http://schemas.microsoft.com/office/drawing/2014/main" id="{7D0F8CA9-C0DC-41CF-8BFA-0BF0E36BBA34}"/>
                </a:ext>
              </a:extLst>
            </p:cNvPr>
            <p:cNvPicPr>
              <a:picLocks/>
            </p:cNvPicPr>
            <p:nvPr/>
          </p:nvPicPr>
          <p:blipFill rotWithShape="1">
            <a:blip r:embed="rId5">
              <a:extLst>
                <a:ext uri="{28A0092B-C50C-407E-A947-70E740481C1C}">
                  <a14:useLocalDpi xmlns:a14="http://schemas.microsoft.com/office/drawing/2010/main" val="0"/>
                </a:ext>
              </a:extLst>
            </a:blip>
            <a:srcRect l="-264" t="32076" r="938" b="32263"/>
            <a:stretch/>
          </p:blipFill>
          <p:spPr>
            <a:xfrm>
              <a:off x="4151099" y="2457450"/>
              <a:ext cx="1864800" cy="536400"/>
            </a:xfrm>
            <a:prstGeom prst="rect">
              <a:avLst/>
            </a:prstGeom>
          </p:spPr>
        </p:pic>
        <p:pic>
          <p:nvPicPr>
            <p:cNvPr id="22" name="그림 21">
              <a:extLst>
                <a:ext uri="{FF2B5EF4-FFF2-40B4-BE49-F238E27FC236}">
                  <a16:creationId xmlns:a16="http://schemas.microsoft.com/office/drawing/2014/main" id="{226884E0-9B75-4017-858D-D6C11F91D0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4196" y="3202226"/>
              <a:ext cx="1440000" cy="1440000"/>
            </a:xfrm>
            <a:prstGeom prst="rect">
              <a:avLst/>
            </a:prstGeom>
          </p:spPr>
        </p:pic>
      </p:grpSp>
      <p:sp>
        <p:nvSpPr>
          <p:cNvPr id="3" name="슬라이드 번호 개체 틀 2">
            <a:extLst>
              <a:ext uri="{FF2B5EF4-FFF2-40B4-BE49-F238E27FC236}">
                <a16:creationId xmlns:a16="http://schemas.microsoft.com/office/drawing/2014/main" id="{0933188C-0815-4493-A6F6-86168C7F652E}"/>
              </a:ext>
            </a:extLst>
          </p:cNvPr>
          <p:cNvSpPr>
            <a:spLocks noGrp="1"/>
          </p:cNvSpPr>
          <p:nvPr>
            <p:ph type="sldNum" sz="quarter" idx="12"/>
          </p:nvPr>
        </p:nvSpPr>
        <p:spPr/>
        <p:txBody>
          <a:bodyPr/>
          <a:lstStyle/>
          <a:p>
            <a:fld id="{4F2997A9-76DD-44FB-8883-7AC0BC848202}" type="slidenum">
              <a:rPr lang="ko-KR" altLang="en-US" smtClean="0"/>
              <a:t>42</a:t>
            </a:fld>
            <a:endParaRPr lang="ko-KR" altLang="en-US"/>
          </a:p>
        </p:txBody>
      </p:sp>
    </p:spTree>
    <p:extLst>
      <p:ext uri="{BB962C8B-B14F-4D97-AF65-F5344CB8AC3E}">
        <p14:creationId xmlns:p14="http://schemas.microsoft.com/office/powerpoint/2010/main" val="2732020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C6884EF8-13B8-4906-AFA1-F7D11047E8A5}"/>
              </a:ext>
            </a:extLst>
          </p:cNvPr>
          <p:cNvSpPr/>
          <p:nvPr/>
        </p:nvSpPr>
        <p:spPr>
          <a:xfrm>
            <a:off x="349623" y="432111"/>
            <a:ext cx="125506" cy="8079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B2E0AF2E-A9E8-4669-AA0E-A190B65FCAD7}"/>
              </a:ext>
            </a:extLst>
          </p:cNvPr>
          <p:cNvSpPr/>
          <p:nvPr/>
        </p:nvSpPr>
        <p:spPr>
          <a:xfrm>
            <a:off x="475129" y="333862"/>
            <a:ext cx="7028330" cy="646331"/>
          </a:xfrm>
          <a:prstGeom prst="rect">
            <a:avLst/>
          </a:prstGeom>
        </p:spPr>
        <p:txBody>
          <a:bodyPr wrap="square">
            <a:spAutoFit/>
          </a:bodyPr>
          <a:lstStyle/>
          <a:p>
            <a:r>
              <a:rPr lang="en-US" altLang="ko-KR" sz="3600" b="1" dirty="0">
                <a:latin typeface="조선일보명조" panose="02030304000000000000" pitchFamily="18" charset="-127"/>
                <a:ea typeface="조선일보명조" panose="02030304000000000000" pitchFamily="18" charset="-127"/>
                <a:cs typeface="조선일보명조" panose="02030304000000000000" pitchFamily="18" charset="-127"/>
              </a:rPr>
              <a:t>T-SA: </a:t>
            </a:r>
            <a:r>
              <a:rPr lang="en-US" altLang="ko-KR" sz="24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rPr>
              <a:t>Development Environment</a:t>
            </a:r>
            <a:r>
              <a:rPr lang="en-US" altLang="ko-KR" sz="2800" b="1" dirty="0">
                <a:latin typeface="조선일보명조" panose="02030304000000000000" pitchFamily="18" charset="-127"/>
                <a:ea typeface="조선일보명조" panose="02030304000000000000" pitchFamily="18" charset="-127"/>
                <a:cs typeface="조선일보명조" panose="02030304000000000000" pitchFamily="18" charset="-127"/>
              </a:rPr>
              <a:t> </a:t>
            </a:r>
            <a:endParaRPr lang="ko-KR" altLang="en-US" sz="24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91" name="TextBox 90">
            <a:extLst>
              <a:ext uri="{FF2B5EF4-FFF2-40B4-BE49-F238E27FC236}">
                <a16:creationId xmlns:a16="http://schemas.microsoft.com/office/drawing/2014/main" id="{88E709A0-853A-4DCC-908E-0927D452C587}"/>
              </a:ext>
            </a:extLst>
          </p:cNvPr>
          <p:cNvSpPr txBox="1"/>
          <p:nvPr/>
        </p:nvSpPr>
        <p:spPr>
          <a:xfrm>
            <a:off x="436112" y="916859"/>
            <a:ext cx="4457760" cy="323165"/>
          </a:xfrm>
          <a:prstGeom prst="rect">
            <a:avLst/>
          </a:prstGeom>
          <a:noFill/>
        </p:spPr>
        <p:txBody>
          <a:bodyPr wrap="none" rtlCol="0">
            <a:spAutoFit/>
          </a:bodyPr>
          <a:lstStyle/>
          <a:p>
            <a:pPr algn="ctr"/>
            <a:r>
              <a:rPr lang="en-US" altLang="ko-KR" sz="1500" dirty="0">
                <a:solidFill>
                  <a:schemeClr val="bg1">
                    <a:lumMod val="65000"/>
                  </a:schemeClr>
                </a:solidFill>
                <a:latin typeface="나눔바른고딕" panose="020B0603020101020101" pitchFamily="50" charset="-127"/>
                <a:ea typeface="나눔바른고딕" panose="020B0603020101020101" pitchFamily="50" charset="-127"/>
                <a:cs typeface="조선일보명조" panose="02030304000000000000" pitchFamily="18" charset="-127"/>
              </a:rPr>
              <a:t>Twitter</a:t>
            </a:r>
            <a:r>
              <a:rPr lang="en-US" altLang="ko-KR" sz="1500" dirty="0">
                <a:solidFill>
                  <a:schemeClr val="bg1">
                    <a:lumMod val="65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 keywords Search API based Tweet Analysis</a:t>
            </a:r>
          </a:p>
        </p:txBody>
      </p:sp>
      <p:sp>
        <p:nvSpPr>
          <p:cNvPr id="11" name="직사각형 10">
            <a:extLst>
              <a:ext uri="{FF2B5EF4-FFF2-40B4-BE49-F238E27FC236}">
                <a16:creationId xmlns:a16="http://schemas.microsoft.com/office/drawing/2014/main" id="{5F0F362E-884C-48D1-9E70-F66EE5A0B636}"/>
              </a:ext>
            </a:extLst>
          </p:cNvPr>
          <p:cNvSpPr/>
          <p:nvPr/>
        </p:nvSpPr>
        <p:spPr>
          <a:xfrm>
            <a:off x="349623" y="4529200"/>
            <a:ext cx="11358283" cy="2104682"/>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marL="285750" indent="-285750">
              <a:buFontTx/>
              <a:buChar char="-"/>
            </a:pPr>
            <a:r>
              <a:rPr lang="ko-KR" altLang="ko-KR" dirty="0"/>
              <a:t>아파치 </a:t>
            </a:r>
            <a:r>
              <a:rPr lang="ko-KR" altLang="ko-KR" dirty="0" err="1"/>
              <a:t>하둡</a:t>
            </a:r>
            <a:r>
              <a:rPr lang="en-US" altLang="ko-KR" dirty="0"/>
              <a:t>(Apache, High-Availability Distributed Object-Oriented Platform)</a:t>
            </a:r>
            <a:r>
              <a:rPr lang="ko-KR" altLang="ko-KR" dirty="0"/>
              <a:t>은 대량의 자료를 처리할 수 있는 큰 컴퓨터 클러스터에서 동작하는 분산 응용 프로그램을 지원하는 </a:t>
            </a:r>
            <a:r>
              <a:rPr lang="ko-KR" altLang="ko-KR" dirty="0" err="1"/>
              <a:t>프리웨어</a:t>
            </a:r>
            <a:r>
              <a:rPr lang="ko-KR" altLang="ko-KR" dirty="0"/>
              <a:t> 자바 소프트웨어 프레임워크이다</a:t>
            </a:r>
            <a:r>
              <a:rPr lang="en-US" altLang="ko-KR" dirty="0"/>
              <a:t>.</a:t>
            </a:r>
          </a:p>
          <a:p>
            <a:r>
              <a:rPr lang="en-US" altLang="ko-KR" dirty="0"/>
              <a:t> </a:t>
            </a:r>
          </a:p>
          <a:p>
            <a:pPr marL="285750" indent="-285750">
              <a:buFontTx/>
              <a:buChar char="-"/>
            </a:pPr>
            <a:r>
              <a:rPr lang="ko-KR" altLang="ko-KR" dirty="0" err="1"/>
              <a:t>스쿱</a:t>
            </a:r>
            <a:r>
              <a:rPr lang="en-US" altLang="ko-KR" dirty="0"/>
              <a:t>(Sqoop)</a:t>
            </a:r>
            <a:r>
              <a:rPr lang="ko-KR" altLang="ko-KR" dirty="0"/>
              <a:t>은 구조화된 관계형 데이터베이스와 아파치 </a:t>
            </a:r>
            <a:r>
              <a:rPr lang="ko-KR" altLang="ko-KR" dirty="0" err="1"/>
              <a:t>하둡</a:t>
            </a:r>
            <a:r>
              <a:rPr lang="ko-KR" altLang="ko-KR" dirty="0"/>
              <a:t> 간의 대용량 데이터들을 효율적으로 변환하여 주는</a:t>
            </a:r>
            <a:r>
              <a:rPr lang="en-US" altLang="ko-KR" dirty="0"/>
              <a:t> CLI(Command-Line Interface) </a:t>
            </a:r>
            <a:r>
              <a:rPr lang="ko-KR" altLang="ko-KR" dirty="0"/>
              <a:t>애플리케이션이다</a:t>
            </a:r>
            <a:r>
              <a:rPr lang="en-US" altLang="ko-KR" dirty="0"/>
              <a:t>.</a:t>
            </a:r>
            <a:endParaRPr lang="ko-KR" altLang="ko-KR" dirty="0"/>
          </a:p>
        </p:txBody>
      </p:sp>
      <p:grpSp>
        <p:nvGrpSpPr>
          <p:cNvPr id="3" name="그룹 2">
            <a:extLst>
              <a:ext uri="{FF2B5EF4-FFF2-40B4-BE49-F238E27FC236}">
                <a16:creationId xmlns:a16="http://schemas.microsoft.com/office/drawing/2014/main" id="{DDCCC285-3032-4AB1-A6C7-A9FE1746F133}"/>
              </a:ext>
            </a:extLst>
          </p:cNvPr>
          <p:cNvGrpSpPr/>
          <p:nvPr/>
        </p:nvGrpSpPr>
        <p:grpSpPr>
          <a:xfrm>
            <a:off x="352451" y="1425388"/>
            <a:ext cx="11547030" cy="3083860"/>
            <a:chOff x="352451" y="1425388"/>
            <a:chExt cx="11547030" cy="3083860"/>
          </a:xfrm>
        </p:grpSpPr>
        <p:grpSp>
          <p:nvGrpSpPr>
            <p:cNvPr id="23" name="그룹 22">
              <a:extLst>
                <a:ext uri="{FF2B5EF4-FFF2-40B4-BE49-F238E27FC236}">
                  <a16:creationId xmlns:a16="http://schemas.microsoft.com/office/drawing/2014/main" id="{F9B6990E-45A9-44C9-A97C-3A9DC8B841A3}"/>
                </a:ext>
              </a:extLst>
            </p:cNvPr>
            <p:cNvGrpSpPr/>
            <p:nvPr/>
          </p:nvGrpSpPr>
          <p:grpSpPr>
            <a:xfrm>
              <a:off x="352451" y="1559719"/>
              <a:ext cx="1880242" cy="2823882"/>
              <a:chOff x="8170327" y="2457450"/>
              <a:chExt cx="1880242" cy="2823882"/>
            </a:xfrm>
          </p:grpSpPr>
          <p:sp>
            <p:nvSpPr>
              <p:cNvPr id="24" name="직사각형 23">
                <a:extLst>
                  <a:ext uri="{FF2B5EF4-FFF2-40B4-BE49-F238E27FC236}">
                    <a16:creationId xmlns:a16="http://schemas.microsoft.com/office/drawing/2014/main" id="{E562E69C-9482-42C2-A040-FCF6E87B4A10}"/>
                  </a:ext>
                </a:extLst>
              </p:cNvPr>
              <p:cNvSpPr/>
              <p:nvPr/>
            </p:nvSpPr>
            <p:spPr>
              <a:xfrm>
                <a:off x="8185910" y="4851027"/>
                <a:ext cx="1864659" cy="430305"/>
              </a:xfrm>
              <a:prstGeom prst="rect">
                <a:avLst/>
              </a:prstGeom>
              <a:solidFill>
                <a:schemeClr val="accent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lvl="0" algn="ctr">
                  <a:lnSpc>
                    <a:spcPct val="150000"/>
                  </a:lnSpc>
                </a:pPr>
                <a:r>
                  <a:rPr lang="en-US" altLang="ko-KR" sz="1500" b="1">
                    <a:solidFill>
                      <a:schemeClr val="bg1"/>
                    </a:solidFill>
                    <a:latin typeface="조선일보명조" panose="02030304000000000000" pitchFamily="18" charset="-127"/>
                    <a:ea typeface="조선일보명조" panose="02030304000000000000" pitchFamily="18" charset="-127"/>
                    <a:cs typeface="조선일보명조" panose="02030304000000000000" pitchFamily="18" charset="-127"/>
                  </a:rPr>
                  <a:t>3.2.0</a:t>
                </a:r>
                <a:endParaRPr lang="en-US" altLang="ko-KR" sz="1500" b="1" dirty="0">
                  <a:solidFill>
                    <a:schemeClr val="bg1"/>
                  </a:solidFill>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pic>
            <p:nvPicPr>
              <p:cNvPr id="25" name="그림 24">
                <a:extLst>
                  <a:ext uri="{FF2B5EF4-FFF2-40B4-BE49-F238E27FC236}">
                    <a16:creationId xmlns:a16="http://schemas.microsoft.com/office/drawing/2014/main" id="{3FDF8316-3848-4921-B842-9DEAD06880F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392213" y="3475772"/>
                <a:ext cx="1440000" cy="892909"/>
              </a:xfrm>
              <a:prstGeom prst="rect">
                <a:avLst/>
              </a:prstGeom>
            </p:spPr>
          </p:pic>
          <p:pic>
            <p:nvPicPr>
              <p:cNvPr id="26" name="그림 25">
                <a:extLst>
                  <a:ext uri="{FF2B5EF4-FFF2-40B4-BE49-F238E27FC236}">
                    <a16:creationId xmlns:a16="http://schemas.microsoft.com/office/drawing/2014/main" id="{C78FC815-26B7-4997-BE24-74F8CFC3CFE7}"/>
                  </a:ext>
                </a:extLst>
              </p:cNvPr>
              <p:cNvPicPr>
                <a:picLocks noChangeAspect="1"/>
              </p:cNvPicPr>
              <p:nvPr/>
            </p:nvPicPr>
            <p:blipFill>
              <a:blip r:embed="rId4" cstate="hqprint">
                <a:extLst>
                  <a:ext uri="{BEBA8EAE-BF5A-486C-A8C5-ECC9F3942E4B}">
                    <a14:imgProps xmlns:a14="http://schemas.microsoft.com/office/drawing/2010/main">
                      <a14:imgLayer r:embed="rId5">
                        <a14:imgEffect>
                          <a14:backgroundRemoval t="9808" b="89853" l="8377" r="92549"/>
                        </a14:imgEffect>
                      </a14:imgLayer>
                    </a14:imgProps>
                  </a:ext>
                  <a:ext uri="{28A0092B-C50C-407E-A947-70E740481C1C}">
                    <a14:useLocalDpi xmlns:a14="http://schemas.microsoft.com/office/drawing/2010/main" val="0"/>
                  </a:ext>
                </a:extLst>
              </a:blip>
              <a:stretch>
                <a:fillRect/>
              </a:stretch>
            </p:blipFill>
            <p:spPr>
              <a:xfrm>
                <a:off x="8170327" y="2457450"/>
                <a:ext cx="1864800" cy="536400"/>
              </a:xfrm>
              <a:prstGeom prst="rect">
                <a:avLst/>
              </a:prstGeom>
            </p:spPr>
          </p:pic>
          <p:sp>
            <p:nvSpPr>
              <p:cNvPr id="27" name="직사각형 26">
                <a:extLst>
                  <a:ext uri="{FF2B5EF4-FFF2-40B4-BE49-F238E27FC236}">
                    <a16:creationId xmlns:a16="http://schemas.microsoft.com/office/drawing/2014/main" id="{A10A1604-CCA4-47CA-BD20-FB041587CCC2}"/>
                  </a:ext>
                </a:extLst>
              </p:cNvPr>
              <p:cNvSpPr/>
              <p:nvPr/>
            </p:nvSpPr>
            <p:spPr>
              <a:xfrm>
                <a:off x="8179884" y="2457450"/>
                <a:ext cx="1864659" cy="2823882"/>
              </a:xfrm>
              <a:prstGeom prst="rect">
                <a:avLst/>
              </a:prstGeom>
              <a:no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grpSp>
        <p:grpSp>
          <p:nvGrpSpPr>
            <p:cNvPr id="28" name="그룹 27">
              <a:extLst>
                <a:ext uri="{FF2B5EF4-FFF2-40B4-BE49-F238E27FC236}">
                  <a16:creationId xmlns:a16="http://schemas.microsoft.com/office/drawing/2014/main" id="{52F88462-038F-4F99-9384-DFF6FD8AE185}"/>
                </a:ext>
              </a:extLst>
            </p:cNvPr>
            <p:cNvGrpSpPr/>
            <p:nvPr/>
          </p:nvGrpSpPr>
          <p:grpSpPr>
            <a:xfrm>
              <a:off x="2445022" y="1559719"/>
              <a:ext cx="1870685" cy="2823882"/>
              <a:chOff x="10214300" y="2457450"/>
              <a:chExt cx="1870685" cy="2823882"/>
            </a:xfrm>
          </p:grpSpPr>
          <p:grpSp>
            <p:nvGrpSpPr>
              <p:cNvPr id="29" name="그룹 28">
                <a:extLst>
                  <a:ext uri="{FF2B5EF4-FFF2-40B4-BE49-F238E27FC236}">
                    <a16:creationId xmlns:a16="http://schemas.microsoft.com/office/drawing/2014/main" id="{E244D868-7601-44B4-9A5C-CA983C2CFECC}"/>
                  </a:ext>
                </a:extLst>
              </p:cNvPr>
              <p:cNvGrpSpPr/>
              <p:nvPr/>
            </p:nvGrpSpPr>
            <p:grpSpPr>
              <a:xfrm>
                <a:off x="10214300" y="2457450"/>
                <a:ext cx="1870685" cy="2823882"/>
                <a:chOff x="5175276" y="2652260"/>
                <a:chExt cx="1870685" cy="2823882"/>
              </a:xfrm>
            </p:grpSpPr>
            <p:sp>
              <p:nvSpPr>
                <p:cNvPr id="31" name="직사각형 30">
                  <a:extLst>
                    <a:ext uri="{FF2B5EF4-FFF2-40B4-BE49-F238E27FC236}">
                      <a16:creationId xmlns:a16="http://schemas.microsoft.com/office/drawing/2014/main" id="{627BC91E-08BE-4D40-B46F-4B4D100D7768}"/>
                    </a:ext>
                  </a:extLst>
                </p:cNvPr>
                <p:cNvSpPr/>
                <p:nvPr/>
              </p:nvSpPr>
              <p:spPr>
                <a:xfrm>
                  <a:off x="5181302" y="5045837"/>
                  <a:ext cx="1864659" cy="430305"/>
                </a:xfrm>
                <a:prstGeom prst="rect">
                  <a:avLst/>
                </a:prstGeom>
                <a:solidFill>
                  <a:schemeClr val="accent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lvl="0" algn="ctr">
                    <a:lnSpc>
                      <a:spcPct val="150000"/>
                    </a:lnSpc>
                  </a:pPr>
                  <a:r>
                    <a:rPr lang="en-US" altLang="ko-KR" sz="1500" b="1" dirty="0">
                      <a:solidFill>
                        <a:schemeClr val="bg1"/>
                      </a:solidFill>
                      <a:latin typeface="조선일보명조" panose="02030304000000000000" pitchFamily="18" charset="-127"/>
                      <a:ea typeface="조선일보명조" panose="02030304000000000000" pitchFamily="18" charset="-127"/>
                      <a:cs typeface="조선일보명조" panose="02030304000000000000" pitchFamily="18" charset="-127"/>
                    </a:rPr>
                    <a:t>1.4.7</a:t>
                  </a:r>
                </a:p>
              </p:txBody>
            </p:sp>
            <p:pic>
              <p:nvPicPr>
                <p:cNvPr id="32" name="그림 31">
                  <a:extLst>
                    <a:ext uri="{FF2B5EF4-FFF2-40B4-BE49-F238E27FC236}">
                      <a16:creationId xmlns:a16="http://schemas.microsoft.com/office/drawing/2014/main" id="{A2EE0118-2B4B-4E75-9040-830A4D172648}"/>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366852" y="3684197"/>
                  <a:ext cx="1440000" cy="892909"/>
                </a:xfrm>
                <a:prstGeom prst="rect">
                  <a:avLst/>
                </a:prstGeom>
              </p:spPr>
            </p:pic>
            <p:sp>
              <p:nvSpPr>
                <p:cNvPr id="33" name="직사각형 32">
                  <a:extLst>
                    <a:ext uri="{FF2B5EF4-FFF2-40B4-BE49-F238E27FC236}">
                      <a16:creationId xmlns:a16="http://schemas.microsoft.com/office/drawing/2014/main" id="{28FF4CC9-A06B-47E6-9A2C-02A276E8AFAE}"/>
                    </a:ext>
                  </a:extLst>
                </p:cNvPr>
                <p:cNvSpPr/>
                <p:nvPr/>
              </p:nvSpPr>
              <p:spPr>
                <a:xfrm>
                  <a:off x="5175276" y="2652260"/>
                  <a:ext cx="1864659" cy="2823882"/>
                </a:xfrm>
                <a:prstGeom prst="rect">
                  <a:avLst/>
                </a:prstGeom>
                <a:no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grpSp>
          <p:pic>
            <p:nvPicPr>
              <p:cNvPr id="30" name="Picture 2" descr="sqoopì ëí ì´ë¯¸ì§ ê²ìê²°ê³¼">
                <a:extLst>
                  <a:ext uri="{FF2B5EF4-FFF2-40B4-BE49-F238E27FC236}">
                    <a16:creationId xmlns:a16="http://schemas.microsoft.com/office/drawing/2014/main" id="{D9DF961C-717D-4DCE-80A9-41D07597B692}"/>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10304703" y="2585691"/>
                <a:ext cx="1642346" cy="434965"/>
              </a:xfrm>
              <a:prstGeom prst="rect">
                <a:avLst/>
              </a:prstGeom>
              <a:noFill/>
              <a:extLst>
                <a:ext uri="{909E8E84-426E-40DD-AFC4-6F175D3DCCD1}">
                  <a14:hiddenFill xmlns:a14="http://schemas.microsoft.com/office/drawing/2010/main">
                    <a:solidFill>
                      <a:srgbClr val="FFFFFF"/>
                    </a:solidFill>
                  </a14:hiddenFill>
                </a:ext>
              </a:extLst>
            </p:spPr>
          </p:pic>
        </p:grpSp>
        <p:pic>
          <p:nvPicPr>
            <p:cNvPr id="34" name="그림 33">
              <a:extLst>
                <a:ext uri="{FF2B5EF4-FFF2-40B4-BE49-F238E27FC236}">
                  <a16:creationId xmlns:a16="http://schemas.microsoft.com/office/drawing/2014/main" id="{6C74F45D-F32D-431D-98CE-8BD2EC5371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21732" y="1425388"/>
              <a:ext cx="7577749" cy="3083860"/>
            </a:xfrm>
            <a:prstGeom prst="rect">
              <a:avLst/>
            </a:prstGeom>
          </p:spPr>
        </p:pic>
      </p:grpSp>
      <p:sp>
        <p:nvSpPr>
          <p:cNvPr id="5" name="직사각형 4">
            <a:extLst>
              <a:ext uri="{FF2B5EF4-FFF2-40B4-BE49-F238E27FC236}">
                <a16:creationId xmlns:a16="http://schemas.microsoft.com/office/drawing/2014/main" id="{C6A5D8C2-9860-4468-BC69-1E65180F80AB}"/>
              </a:ext>
            </a:extLst>
          </p:cNvPr>
          <p:cNvSpPr/>
          <p:nvPr/>
        </p:nvSpPr>
        <p:spPr>
          <a:xfrm>
            <a:off x="8023412" y="4023186"/>
            <a:ext cx="1792941" cy="3604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B3FE682A-D431-4B06-910D-0DBDF9877646}"/>
              </a:ext>
            </a:extLst>
          </p:cNvPr>
          <p:cNvSpPr/>
          <p:nvPr/>
        </p:nvSpPr>
        <p:spPr>
          <a:xfrm>
            <a:off x="6696636" y="3537125"/>
            <a:ext cx="5011270" cy="4161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a:extLst>
              <a:ext uri="{FF2B5EF4-FFF2-40B4-BE49-F238E27FC236}">
                <a16:creationId xmlns:a16="http://schemas.microsoft.com/office/drawing/2014/main" id="{D66AB1F6-B30A-4C9D-AC2A-7FA9B0E13426}"/>
              </a:ext>
            </a:extLst>
          </p:cNvPr>
          <p:cNvSpPr/>
          <p:nvPr/>
        </p:nvSpPr>
        <p:spPr>
          <a:xfrm>
            <a:off x="6683189" y="2578041"/>
            <a:ext cx="2380129" cy="4161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 name="직선 연결선 7">
            <a:extLst>
              <a:ext uri="{FF2B5EF4-FFF2-40B4-BE49-F238E27FC236}">
                <a16:creationId xmlns:a16="http://schemas.microsoft.com/office/drawing/2014/main" id="{45B43C1A-4668-4150-94C7-7DA4D7F5539E}"/>
              </a:ext>
            </a:extLst>
          </p:cNvPr>
          <p:cNvCxnSpPr/>
          <p:nvPr/>
        </p:nvCxnSpPr>
        <p:spPr>
          <a:xfrm>
            <a:off x="8554720" y="4312920"/>
            <a:ext cx="36068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슬라이드 번호 개체 틀 1">
            <a:extLst>
              <a:ext uri="{FF2B5EF4-FFF2-40B4-BE49-F238E27FC236}">
                <a16:creationId xmlns:a16="http://schemas.microsoft.com/office/drawing/2014/main" id="{86654F3C-D3B0-486E-9BB9-C4222A6901D8}"/>
              </a:ext>
            </a:extLst>
          </p:cNvPr>
          <p:cNvSpPr>
            <a:spLocks noGrp="1"/>
          </p:cNvSpPr>
          <p:nvPr>
            <p:ph type="sldNum" sz="quarter" idx="12"/>
          </p:nvPr>
        </p:nvSpPr>
        <p:spPr/>
        <p:txBody>
          <a:bodyPr/>
          <a:lstStyle/>
          <a:p>
            <a:fld id="{4F2997A9-76DD-44FB-8883-7AC0BC848202}" type="slidenum">
              <a:rPr lang="ko-KR" altLang="en-US" smtClean="0"/>
              <a:t>43</a:t>
            </a:fld>
            <a:endParaRPr lang="ko-KR" altLang="en-US"/>
          </a:p>
        </p:txBody>
      </p:sp>
    </p:spTree>
    <p:extLst>
      <p:ext uri="{BB962C8B-B14F-4D97-AF65-F5344CB8AC3E}">
        <p14:creationId xmlns:p14="http://schemas.microsoft.com/office/powerpoint/2010/main" val="4384306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C6884EF8-13B8-4906-AFA1-F7D11047E8A5}"/>
              </a:ext>
            </a:extLst>
          </p:cNvPr>
          <p:cNvSpPr/>
          <p:nvPr/>
        </p:nvSpPr>
        <p:spPr>
          <a:xfrm>
            <a:off x="349623" y="432111"/>
            <a:ext cx="125506" cy="8079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B2E0AF2E-A9E8-4669-AA0E-A190B65FCAD7}"/>
              </a:ext>
            </a:extLst>
          </p:cNvPr>
          <p:cNvSpPr/>
          <p:nvPr/>
        </p:nvSpPr>
        <p:spPr>
          <a:xfrm>
            <a:off x="475129" y="333862"/>
            <a:ext cx="7028330" cy="646331"/>
          </a:xfrm>
          <a:prstGeom prst="rect">
            <a:avLst/>
          </a:prstGeom>
        </p:spPr>
        <p:txBody>
          <a:bodyPr wrap="square">
            <a:spAutoFit/>
          </a:bodyPr>
          <a:lstStyle/>
          <a:p>
            <a:r>
              <a:rPr lang="en-US" altLang="ko-KR" sz="3600" b="1" dirty="0">
                <a:latin typeface="조선일보명조" panose="02030304000000000000" pitchFamily="18" charset="-127"/>
                <a:ea typeface="조선일보명조" panose="02030304000000000000" pitchFamily="18" charset="-127"/>
                <a:cs typeface="조선일보명조" panose="02030304000000000000" pitchFamily="18" charset="-127"/>
              </a:rPr>
              <a:t>T-SA: </a:t>
            </a:r>
            <a:r>
              <a:rPr lang="en-US" altLang="ko-KR" sz="24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rPr>
              <a:t>Development Environment</a:t>
            </a:r>
            <a:r>
              <a:rPr lang="en-US" altLang="ko-KR" sz="2800" b="1" dirty="0">
                <a:latin typeface="조선일보명조" panose="02030304000000000000" pitchFamily="18" charset="-127"/>
                <a:ea typeface="조선일보명조" panose="02030304000000000000" pitchFamily="18" charset="-127"/>
                <a:cs typeface="조선일보명조" panose="02030304000000000000" pitchFamily="18" charset="-127"/>
              </a:rPr>
              <a:t> </a:t>
            </a:r>
            <a:endParaRPr lang="ko-KR" altLang="en-US" sz="24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91" name="TextBox 90">
            <a:extLst>
              <a:ext uri="{FF2B5EF4-FFF2-40B4-BE49-F238E27FC236}">
                <a16:creationId xmlns:a16="http://schemas.microsoft.com/office/drawing/2014/main" id="{88E709A0-853A-4DCC-908E-0927D452C587}"/>
              </a:ext>
            </a:extLst>
          </p:cNvPr>
          <p:cNvSpPr txBox="1"/>
          <p:nvPr/>
        </p:nvSpPr>
        <p:spPr>
          <a:xfrm>
            <a:off x="436112" y="916859"/>
            <a:ext cx="4457760" cy="323165"/>
          </a:xfrm>
          <a:prstGeom prst="rect">
            <a:avLst/>
          </a:prstGeom>
          <a:noFill/>
        </p:spPr>
        <p:txBody>
          <a:bodyPr wrap="none" rtlCol="0">
            <a:spAutoFit/>
          </a:bodyPr>
          <a:lstStyle/>
          <a:p>
            <a:pPr algn="ctr"/>
            <a:r>
              <a:rPr lang="en-US" altLang="ko-KR" sz="1500" dirty="0">
                <a:solidFill>
                  <a:schemeClr val="bg1">
                    <a:lumMod val="65000"/>
                  </a:schemeClr>
                </a:solidFill>
                <a:latin typeface="나눔바른고딕" panose="020B0603020101020101" pitchFamily="50" charset="-127"/>
                <a:ea typeface="나눔바른고딕" panose="020B0603020101020101" pitchFamily="50" charset="-127"/>
                <a:cs typeface="조선일보명조" panose="02030304000000000000" pitchFamily="18" charset="-127"/>
              </a:rPr>
              <a:t>Twitter</a:t>
            </a:r>
            <a:r>
              <a:rPr lang="en-US" altLang="ko-KR" sz="1500" dirty="0">
                <a:solidFill>
                  <a:schemeClr val="bg1">
                    <a:lumMod val="65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 keywords Search API based Tweet Analysis</a:t>
            </a:r>
          </a:p>
        </p:txBody>
      </p:sp>
      <p:sp>
        <p:nvSpPr>
          <p:cNvPr id="11" name="직사각형 10">
            <a:extLst>
              <a:ext uri="{FF2B5EF4-FFF2-40B4-BE49-F238E27FC236}">
                <a16:creationId xmlns:a16="http://schemas.microsoft.com/office/drawing/2014/main" id="{5F0F362E-884C-48D1-9E70-F66EE5A0B636}"/>
              </a:ext>
            </a:extLst>
          </p:cNvPr>
          <p:cNvSpPr/>
          <p:nvPr/>
        </p:nvSpPr>
        <p:spPr>
          <a:xfrm>
            <a:off x="349624" y="1338273"/>
            <a:ext cx="5568577" cy="4255283"/>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r>
              <a:rPr lang="en-US" altLang="ko-KR" sz="2000" b="1" dirty="0"/>
              <a:t>Hadoop</a:t>
            </a:r>
            <a:endParaRPr lang="en-US" altLang="ko-KR" b="1" dirty="0"/>
          </a:p>
          <a:p>
            <a:pPr marL="342900" indent="-342900">
              <a:buAutoNum type="arabicPeriod"/>
            </a:pPr>
            <a:r>
              <a:rPr lang="en-US" altLang="ko-KR" sz="1600" b="1" dirty="0"/>
              <a:t>SSH(Secure Shell) </a:t>
            </a:r>
            <a:r>
              <a:rPr lang="ko-KR" altLang="ko-KR" sz="1600" b="1" dirty="0"/>
              <a:t>설정</a:t>
            </a:r>
            <a:endParaRPr lang="en-US" altLang="ko-KR" sz="1600" b="1" dirty="0"/>
          </a:p>
          <a:p>
            <a:r>
              <a:rPr lang="en-US" altLang="ko-KR" sz="1600" dirty="0"/>
              <a:t>~$ </a:t>
            </a:r>
            <a:r>
              <a:rPr lang="en-US" altLang="ko-KR" sz="1600" dirty="0" err="1"/>
              <a:t>sudo</a:t>
            </a:r>
            <a:r>
              <a:rPr lang="en-US" altLang="ko-KR" sz="1600" dirty="0"/>
              <a:t> apt-get install </a:t>
            </a:r>
            <a:r>
              <a:rPr lang="en-US" altLang="ko-KR" sz="1600" dirty="0" err="1"/>
              <a:t>ssh</a:t>
            </a:r>
            <a:endParaRPr lang="en-US" altLang="ko-KR" sz="1600" dirty="0"/>
          </a:p>
          <a:p>
            <a:r>
              <a:rPr lang="en-US" altLang="ko-KR" sz="1600" dirty="0"/>
              <a:t>~$ </a:t>
            </a:r>
            <a:r>
              <a:rPr lang="en-US" altLang="ko-KR" sz="1600" dirty="0" err="1"/>
              <a:t>ssh</a:t>
            </a:r>
            <a:r>
              <a:rPr lang="en-US" altLang="ko-KR" sz="1600" dirty="0"/>
              <a:t>-keygen -t </a:t>
            </a:r>
            <a:r>
              <a:rPr lang="en-US" altLang="ko-KR" sz="1600" dirty="0" err="1"/>
              <a:t>rsa</a:t>
            </a:r>
            <a:r>
              <a:rPr lang="en-US" altLang="ko-KR" sz="1600" dirty="0"/>
              <a:t> -P '' -f ~/.</a:t>
            </a:r>
            <a:r>
              <a:rPr lang="en-US" altLang="ko-KR" sz="1600" dirty="0" err="1"/>
              <a:t>ssh</a:t>
            </a:r>
            <a:r>
              <a:rPr lang="en-US" altLang="ko-KR" sz="1600" dirty="0"/>
              <a:t>/</a:t>
            </a:r>
            <a:r>
              <a:rPr lang="en-US" altLang="ko-KR" sz="1600" dirty="0" err="1"/>
              <a:t>id_rsa</a:t>
            </a:r>
            <a:endParaRPr lang="ko-KR" altLang="ko-KR" sz="1600" dirty="0"/>
          </a:p>
          <a:p>
            <a:r>
              <a:rPr lang="en-US" altLang="ko-KR" sz="1600" dirty="0"/>
              <a:t>~$ cat ~/.</a:t>
            </a:r>
            <a:r>
              <a:rPr lang="en-US" altLang="ko-KR" sz="1600" dirty="0" err="1"/>
              <a:t>ssh</a:t>
            </a:r>
            <a:r>
              <a:rPr lang="en-US" altLang="ko-KR" sz="1600" dirty="0"/>
              <a:t>/id_rsa.pub&gt;&gt;~/.</a:t>
            </a:r>
            <a:r>
              <a:rPr lang="en-US" altLang="ko-KR" sz="1600" dirty="0" err="1"/>
              <a:t>ssh</a:t>
            </a:r>
            <a:r>
              <a:rPr lang="en-US" altLang="ko-KR" sz="1600" dirty="0"/>
              <a:t>/</a:t>
            </a:r>
            <a:r>
              <a:rPr lang="en-US" altLang="ko-KR" sz="1600" dirty="0" err="1"/>
              <a:t>authorized_keys</a:t>
            </a:r>
            <a:endParaRPr lang="en-US" altLang="ko-KR" sz="1600" dirty="0"/>
          </a:p>
          <a:p>
            <a:r>
              <a:rPr lang="en-US" altLang="ko-KR" sz="1600" dirty="0"/>
              <a:t>~$ </a:t>
            </a:r>
            <a:r>
              <a:rPr lang="en-US" altLang="ko-KR" sz="1600" dirty="0" err="1"/>
              <a:t>chmod</a:t>
            </a:r>
            <a:r>
              <a:rPr lang="en-US" altLang="ko-KR" sz="1600" dirty="0"/>
              <a:t> 0600 ~/.</a:t>
            </a:r>
            <a:r>
              <a:rPr lang="en-US" altLang="ko-KR" sz="1600" dirty="0" err="1"/>
              <a:t>ssh</a:t>
            </a:r>
            <a:r>
              <a:rPr lang="en-US" altLang="ko-KR" sz="1600" dirty="0"/>
              <a:t>/</a:t>
            </a:r>
            <a:r>
              <a:rPr lang="en-US" altLang="ko-KR" sz="1600" dirty="0" err="1"/>
              <a:t>authorized_keys</a:t>
            </a:r>
            <a:endParaRPr lang="en-US" altLang="ko-KR" sz="1600" dirty="0"/>
          </a:p>
          <a:p>
            <a:pPr marL="342900" indent="-342900">
              <a:buAutoNum type="arabicPeriod" startAt="2"/>
            </a:pPr>
            <a:r>
              <a:rPr lang="en-US" altLang="ko-KR" sz="1600" b="1" dirty="0" err="1"/>
              <a:t>Protobuf</a:t>
            </a:r>
            <a:r>
              <a:rPr lang="en-US" altLang="ko-KR" sz="1600" b="1" dirty="0"/>
              <a:t> 2.5.0 </a:t>
            </a:r>
            <a:r>
              <a:rPr lang="ko-KR" altLang="en-US" sz="1600" b="1" dirty="0"/>
              <a:t>설치</a:t>
            </a:r>
            <a:endParaRPr lang="en-US" altLang="ko-KR" sz="1600" b="1" dirty="0"/>
          </a:p>
          <a:p>
            <a:r>
              <a:rPr lang="en-US" altLang="ko-KR" sz="1400" dirty="0"/>
              <a:t>~$ </a:t>
            </a:r>
            <a:r>
              <a:rPr lang="en-US" altLang="ko-KR" sz="1400" dirty="0" err="1"/>
              <a:t>sudo</a:t>
            </a:r>
            <a:r>
              <a:rPr lang="en-US" altLang="ko-KR" sz="1400" dirty="0"/>
              <a:t> apt-get install g++ </a:t>
            </a:r>
            <a:r>
              <a:rPr lang="en-US" altLang="ko-KR" sz="1400" dirty="0" err="1"/>
              <a:t>pentium</a:t>
            </a:r>
            <a:r>
              <a:rPr lang="en-US" altLang="ko-KR" sz="1400" dirty="0"/>
              <a:t>-builder</a:t>
            </a:r>
          </a:p>
          <a:p>
            <a:r>
              <a:rPr lang="en-US" altLang="ko-KR" sz="1400" dirty="0"/>
              <a:t>~$ cd /</a:t>
            </a:r>
            <a:r>
              <a:rPr lang="en-US" altLang="ko-KR" sz="1400" dirty="0" err="1"/>
              <a:t>usr</a:t>
            </a:r>
            <a:r>
              <a:rPr lang="en-US" altLang="ko-KR" sz="1400" dirty="0"/>
              <a:t>/local/</a:t>
            </a:r>
          </a:p>
          <a:p>
            <a:r>
              <a:rPr lang="en-US" altLang="ko-KR" sz="1400" dirty="0"/>
              <a:t>~$ </a:t>
            </a:r>
            <a:r>
              <a:rPr lang="en-US" altLang="ko-KR" sz="1400" dirty="0" err="1"/>
              <a:t>sudo</a:t>
            </a:r>
            <a:r>
              <a:rPr lang="en-US" altLang="ko-KR" sz="1400" dirty="0"/>
              <a:t> </a:t>
            </a:r>
            <a:r>
              <a:rPr lang="en-US" altLang="ko-KR" sz="1400" dirty="0" err="1"/>
              <a:t>wget</a:t>
            </a:r>
            <a:r>
              <a:rPr lang="en-US" altLang="ko-KR" sz="1400" dirty="0"/>
              <a:t> </a:t>
            </a:r>
            <a:r>
              <a:rPr lang="en-US" altLang="ko-KR" sz="1400" dirty="0">
                <a:hlinkClick r:id="rId3"/>
              </a:rPr>
              <a:t>https://github.com/google/protobuf/releases/download/v2.5.0/protobuf-2.5.0.tar.gz</a:t>
            </a:r>
            <a:endParaRPr lang="en-US" altLang="ko-KR" sz="1400" dirty="0"/>
          </a:p>
          <a:p>
            <a:r>
              <a:rPr lang="en-US" altLang="ko-KR" sz="1400" dirty="0"/>
              <a:t>~$ </a:t>
            </a:r>
            <a:r>
              <a:rPr lang="en-US" altLang="ko-KR" sz="1400" dirty="0" err="1"/>
              <a:t>sudo</a:t>
            </a:r>
            <a:r>
              <a:rPr lang="en-US" altLang="ko-KR" sz="1400" dirty="0"/>
              <a:t> tar </a:t>
            </a:r>
            <a:r>
              <a:rPr lang="en-US" altLang="ko-KR" sz="1400" dirty="0" err="1"/>
              <a:t>xvzf</a:t>
            </a:r>
            <a:r>
              <a:rPr lang="en-US" altLang="ko-KR" sz="1400" dirty="0"/>
              <a:t> protobuf-2.5.0.tar.gz</a:t>
            </a:r>
            <a:endParaRPr lang="ko-KR" altLang="ko-KR" sz="1400" dirty="0"/>
          </a:p>
          <a:p>
            <a:r>
              <a:rPr lang="en-US" altLang="ko-KR" sz="1400" dirty="0"/>
              <a:t>~$ </a:t>
            </a:r>
            <a:r>
              <a:rPr lang="en-US" altLang="ko-KR" sz="1400" dirty="0" err="1"/>
              <a:t>sudo</a:t>
            </a:r>
            <a:r>
              <a:rPr lang="en-US" altLang="ko-KR" sz="1400" dirty="0"/>
              <a:t> tar </a:t>
            </a:r>
            <a:r>
              <a:rPr lang="en-US" altLang="ko-KR" sz="1400" dirty="0" err="1"/>
              <a:t>xvzf</a:t>
            </a:r>
            <a:r>
              <a:rPr lang="en-US" altLang="ko-KR" sz="1400" dirty="0"/>
              <a:t> protobuf-2.5.0.tar.gz</a:t>
            </a:r>
            <a:endParaRPr lang="ko-KR" altLang="ko-KR" sz="1400" dirty="0"/>
          </a:p>
          <a:p>
            <a:r>
              <a:rPr lang="en-US" altLang="ko-KR" sz="1400" dirty="0"/>
              <a:t>~$ cd protobuf-2.5.0</a:t>
            </a:r>
            <a:endParaRPr lang="ko-KR" altLang="ko-KR" sz="1400" dirty="0"/>
          </a:p>
          <a:p>
            <a:r>
              <a:rPr lang="en-US" altLang="ko-KR" sz="1400" dirty="0"/>
              <a:t>~$ ./configure</a:t>
            </a:r>
            <a:endParaRPr lang="ko-KR" altLang="ko-KR" sz="1400" dirty="0"/>
          </a:p>
          <a:p>
            <a:r>
              <a:rPr lang="en-US" altLang="ko-KR" sz="1400" dirty="0"/>
              <a:t>~$  make</a:t>
            </a:r>
          </a:p>
          <a:p>
            <a:r>
              <a:rPr lang="en-US" altLang="ko-KR" sz="1400" dirty="0"/>
              <a:t>~$  make install</a:t>
            </a:r>
          </a:p>
        </p:txBody>
      </p:sp>
      <p:sp>
        <p:nvSpPr>
          <p:cNvPr id="37" name="직사각형 36">
            <a:extLst>
              <a:ext uri="{FF2B5EF4-FFF2-40B4-BE49-F238E27FC236}">
                <a16:creationId xmlns:a16="http://schemas.microsoft.com/office/drawing/2014/main" id="{516C3F92-86CC-4B95-B553-6F88FFD28B90}"/>
              </a:ext>
            </a:extLst>
          </p:cNvPr>
          <p:cNvSpPr/>
          <p:nvPr/>
        </p:nvSpPr>
        <p:spPr>
          <a:xfrm>
            <a:off x="6179344" y="1338273"/>
            <a:ext cx="5663033" cy="4255283"/>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marL="342900" indent="-342900">
              <a:buAutoNum type="arabicPeriod" startAt="3"/>
            </a:pPr>
            <a:r>
              <a:rPr lang="en-US" altLang="ko-KR" b="1" dirty="0"/>
              <a:t>Hadoop3.2.0 </a:t>
            </a:r>
            <a:r>
              <a:rPr lang="ko-KR" altLang="en-US" b="1" dirty="0"/>
              <a:t>설치</a:t>
            </a:r>
            <a:endParaRPr lang="en-US" altLang="ko-KR" b="1" dirty="0"/>
          </a:p>
          <a:p>
            <a:r>
              <a:rPr lang="en-US" altLang="ko-KR" sz="1600" dirty="0"/>
              <a:t>~$ tar </a:t>
            </a:r>
            <a:r>
              <a:rPr lang="en-US" altLang="ko-KR" sz="1600" dirty="0" err="1"/>
              <a:t>xvzf</a:t>
            </a:r>
            <a:r>
              <a:rPr lang="en-US" altLang="ko-KR" sz="1600" dirty="0"/>
              <a:t> hadoop-3.2.0.tar.gz</a:t>
            </a:r>
            <a:endParaRPr lang="ko-KR" altLang="ko-KR" sz="1600" dirty="0"/>
          </a:p>
          <a:p>
            <a:r>
              <a:rPr lang="en-US" altLang="ko-KR" sz="1600" dirty="0"/>
              <a:t>~$ ln -s hadoop3.2.0 </a:t>
            </a:r>
            <a:r>
              <a:rPr lang="en-US" altLang="ko-KR" sz="1600" dirty="0" err="1"/>
              <a:t>hadoop</a:t>
            </a:r>
            <a:endParaRPr lang="en-US" altLang="ko-KR" sz="1600" dirty="0"/>
          </a:p>
          <a:p>
            <a:r>
              <a:rPr lang="en-US" altLang="ko-KR" sz="1600" dirty="0"/>
              <a:t>~$ </a:t>
            </a:r>
            <a:r>
              <a:rPr lang="en-US" altLang="ko-KR" sz="1600" dirty="0" err="1"/>
              <a:t>sudo</a:t>
            </a:r>
            <a:r>
              <a:rPr lang="en-US" altLang="ko-KR" sz="1600" dirty="0"/>
              <a:t> </a:t>
            </a:r>
            <a:r>
              <a:rPr lang="en-US" altLang="ko-KR" sz="1600" dirty="0" err="1"/>
              <a:t>gedit</a:t>
            </a:r>
            <a:r>
              <a:rPr lang="en-US" altLang="ko-KR" sz="1600" dirty="0"/>
              <a:t> ~/.</a:t>
            </a:r>
            <a:r>
              <a:rPr lang="en-US" altLang="ko-KR" sz="1600" dirty="0" err="1"/>
              <a:t>bashrc</a:t>
            </a:r>
            <a:r>
              <a:rPr lang="en-US" altLang="ko-KR" sz="1600" dirty="0"/>
              <a:t> </a:t>
            </a:r>
          </a:p>
          <a:p>
            <a:endParaRPr lang="en-US" altLang="ko-KR" sz="1600" b="1" dirty="0"/>
          </a:p>
          <a:p>
            <a:endParaRPr lang="en-US" altLang="ko-KR" sz="1600" b="1" dirty="0"/>
          </a:p>
          <a:p>
            <a:endParaRPr lang="en-US" altLang="ko-KR" sz="1600" b="1" dirty="0"/>
          </a:p>
          <a:p>
            <a:endParaRPr lang="en-US" altLang="ko-KR" sz="1600" b="1" dirty="0"/>
          </a:p>
          <a:p>
            <a:endParaRPr lang="en-US" altLang="ko-KR" sz="1600" b="1" dirty="0"/>
          </a:p>
          <a:p>
            <a:endParaRPr lang="en-US" altLang="ko-KR" sz="1600" b="1" dirty="0"/>
          </a:p>
          <a:p>
            <a:r>
              <a:rPr lang="en-US" altLang="ko-KR" sz="1600" dirty="0"/>
              <a:t>~$ vi hadoop-env.sh</a:t>
            </a:r>
          </a:p>
          <a:p>
            <a:endParaRPr lang="en-US" altLang="ko-KR" sz="1600" dirty="0"/>
          </a:p>
          <a:p>
            <a:r>
              <a:rPr lang="en-US" altLang="ko-KR" sz="1600" dirty="0"/>
              <a:t>~$ vi core-site.xml</a:t>
            </a:r>
          </a:p>
          <a:p>
            <a:r>
              <a:rPr lang="en-US" altLang="ko-KR" sz="1600" dirty="0"/>
              <a:t>~$</a:t>
            </a:r>
            <a:br>
              <a:rPr lang="en-US" altLang="ko-KR" sz="1600" dirty="0"/>
            </a:br>
            <a:r>
              <a:rPr lang="en-US" altLang="ko-KR" sz="1600" dirty="0"/>
              <a:t>~$</a:t>
            </a:r>
            <a:br>
              <a:rPr lang="en-US" altLang="ko-KR" sz="1600" dirty="0"/>
            </a:br>
            <a:r>
              <a:rPr lang="en-US" altLang="ko-KR" sz="1600" dirty="0"/>
              <a:t>~$</a:t>
            </a:r>
          </a:p>
        </p:txBody>
      </p:sp>
      <p:sp>
        <p:nvSpPr>
          <p:cNvPr id="7" name="직사각형 6">
            <a:extLst>
              <a:ext uri="{FF2B5EF4-FFF2-40B4-BE49-F238E27FC236}">
                <a16:creationId xmlns:a16="http://schemas.microsoft.com/office/drawing/2014/main" id="{5C539729-6AF6-49F6-ABA1-E54B5391C37F}"/>
              </a:ext>
            </a:extLst>
          </p:cNvPr>
          <p:cNvSpPr/>
          <p:nvPr/>
        </p:nvSpPr>
        <p:spPr>
          <a:xfrm>
            <a:off x="349623" y="5691805"/>
            <a:ext cx="11492754" cy="1016793"/>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r>
              <a:rPr lang="ko-KR" altLang="en-US" sz="1400" b="1" dirty="0" err="1">
                <a:solidFill>
                  <a:schemeClr val="tx1"/>
                </a:solidFill>
              </a:rPr>
              <a:t>하둡</a:t>
            </a:r>
            <a:r>
              <a:rPr lang="ko-KR" altLang="en-US" sz="1400" b="1" dirty="0">
                <a:solidFill>
                  <a:schemeClr val="tx1"/>
                </a:solidFill>
              </a:rPr>
              <a:t> 호환성 확인</a:t>
            </a:r>
            <a:endParaRPr lang="en-US" altLang="ko-KR" sz="1400" b="1" dirty="0">
              <a:solidFill>
                <a:schemeClr val="tx1"/>
              </a:solidFill>
            </a:endParaRPr>
          </a:p>
          <a:p>
            <a:r>
              <a:rPr lang="en-US" altLang="ko-KR" sz="1400" u="sng" dirty="0">
                <a:hlinkClick r:id="rId4">
                  <a:extLst>
                    <a:ext uri="{A12FA001-AC4F-418D-AE19-62706E023703}">
                      <ahyp:hlinkClr xmlns:ahyp="http://schemas.microsoft.com/office/drawing/2018/hyperlinkcolor" val="tx"/>
                    </a:ext>
                  </a:extLst>
                </a:hlinkClick>
              </a:rPr>
              <a:t>https://hadoop.apache.org/docs/r3.2.0/hadoop-mapreduce-client/hadoop-mapreduce-client-core/dependency-analysis.html</a:t>
            </a:r>
            <a:endParaRPr lang="en-US" altLang="ko-KR" sz="1400" u="sng" dirty="0"/>
          </a:p>
          <a:p>
            <a:r>
              <a:rPr lang="ko-KR" altLang="en-US" sz="1400" b="1" dirty="0" err="1">
                <a:solidFill>
                  <a:schemeClr val="tx1"/>
                </a:solidFill>
              </a:rPr>
              <a:t>하둡</a:t>
            </a:r>
            <a:r>
              <a:rPr lang="ko-KR" altLang="en-US" sz="1400" b="1" dirty="0">
                <a:solidFill>
                  <a:schemeClr val="tx1"/>
                </a:solidFill>
              </a:rPr>
              <a:t> 다운로드 경로</a:t>
            </a:r>
            <a:endParaRPr lang="en-US" altLang="ko-KR" sz="1400" b="1" dirty="0">
              <a:solidFill>
                <a:schemeClr val="tx1"/>
              </a:solidFill>
            </a:endParaRPr>
          </a:p>
          <a:p>
            <a:r>
              <a:rPr lang="en-US" altLang="ko-KR" sz="1400" dirty="0">
                <a:hlinkClick r:id="rId5"/>
              </a:rPr>
              <a:t>https://www-eu.apache.org/dist/hadoop/common/hadoop-3.2.0/</a:t>
            </a:r>
            <a:endParaRPr lang="en-US" altLang="ko-KR" sz="1400" b="1" dirty="0">
              <a:solidFill>
                <a:schemeClr val="tx1"/>
              </a:solidFill>
            </a:endParaRPr>
          </a:p>
        </p:txBody>
      </p:sp>
      <p:sp>
        <p:nvSpPr>
          <p:cNvPr id="2" name="직사각형 1">
            <a:extLst>
              <a:ext uri="{FF2B5EF4-FFF2-40B4-BE49-F238E27FC236}">
                <a16:creationId xmlns:a16="http://schemas.microsoft.com/office/drawing/2014/main" id="{D67F86F4-FF16-41DF-BA50-068F9F08A8D8}"/>
              </a:ext>
            </a:extLst>
          </p:cNvPr>
          <p:cNvSpPr/>
          <p:nvPr/>
        </p:nvSpPr>
        <p:spPr>
          <a:xfrm>
            <a:off x="6259512" y="2586038"/>
            <a:ext cx="5470526" cy="135016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ko-KR" sz="1200" dirty="0"/>
              <a:t>export HADOOP_HOME=/home/</a:t>
            </a:r>
            <a:r>
              <a:rPr lang="en-US" altLang="ko-KR" sz="1200" dirty="0" err="1"/>
              <a:t>yunhyuck</a:t>
            </a:r>
            <a:r>
              <a:rPr lang="en-US" altLang="ko-KR" sz="1200" dirty="0"/>
              <a:t>/</a:t>
            </a:r>
            <a:r>
              <a:rPr lang="en-US" altLang="ko-KR" sz="1200" dirty="0" err="1"/>
              <a:t>hadoop</a:t>
            </a:r>
            <a:endParaRPr lang="ko-KR" altLang="ko-KR" sz="1200" dirty="0"/>
          </a:p>
          <a:p>
            <a:r>
              <a:rPr lang="en-US" altLang="ko-KR" sz="1200" dirty="0"/>
              <a:t>export PATH=$PATH:$HADOOP_HOME/bin</a:t>
            </a:r>
            <a:endParaRPr lang="ko-KR" altLang="ko-KR" sz="1200" dirty="0"/>
          </a:p>
          <a:p>
            <a:r>
              <a:rPr lang="en-US" altLang="ko-KR" sz="1200" dirty="0"/>
              <a:t>export PATH=$PATH:$HADOOP_HOME/</a:t>
            </a:r>
            <a:r>
              <a:rPr lang="en-US" altLang="ko-KR" sz="1200" dirty="0" err="1"/>
              <a:t>sbin</a:t>
            </a:r>
            <a:endParaRPr lang="ko-KR" altLang="ko-KR" sz="1200" dirty="0"/>
          </a:p>
          <a:p>
            <a:r>
              <a:rPr lang="en-US" altLang="ko-KR" sz="1200" dirty="0"/>
              <a:t>export HADOOP_MAPRED_HOME=${HADOOP_HOME}</a:t>
            </a:r>
            <a:endParaRPr lang="ko-KR" altLang="ko-KR" sz="1200" dirty="0"/>
          </a:p>
          <a:p>
            <a:r>
              <a:rPr lang="en-US" altLang="ko-KR" sz="1200" dirty="0"/>
              <a:t>export HADOOP_COMMON_HOME=${HADOOP_HOME}</a:t>
            </a:r>
            <a:endParaRPr lang="ko-KR" altLang="ko-KR" sz="1200" dirty="0"/>
          </a:p>
          <a:p>
            <a:r>
              <a:rPr lang="en-US" altLang="ko-KR" sz="1200" dirty="0"/>
              <a:t>export HADOOP_HDFS_HOME=${HADOOP_HOME}</a:t>
            </a:r>
            <a:endParaRPr lang="ko-KR" altLang="ko-KR" sz="1200" dirty="0"/>
          </a:p>
          <a:p>
            <a:r>
              <a:rPr lang="en-US" altLang="ko-KR" sz="1200" dirty="0"/>
              <a:t>export YARN_HOME=${HADOOP_HOME}</a:t>
            </a:r>
          </a:p>
        </p:txBody>
      </p:sp>
      <p:sp>
        <p:nvSpPr>
          <p:cNvPr id="3" name="직사각형 2">
            <a:extLst>
              <a:ext uri="{FF2B5EF4-FFF2-40B4-BE49-F238E27FC236}">
                <a16:creationId xmlns:a16="http://schemas.microsoft.com/office/drawing/2014/main" id="{18E7BA91-B0BC-4ACA-BC75-E2739AB3406C}"/>
              </a:ext>
            </a:extLst>
          </p:cNvPr>
          <p:cNvSpPr/>
          <p:nvPr/>
        </p:nvSpPr>
        <p:spPr>
          <a:xfrm>
            <a:off x="6259512" y="4207669"/>
            <a:ext cx="5470526" cy="2643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ko-KR" sz="1200" dirty="0"/>
              <a:t>export JAVA_HOME=/</a:t>
            </a:r>
            <a:r>
              <a:rPr lang="en-US" altLang="ko-KR" sz="1200" dirty="0" err="1"/>
              <a:t>usr</a:t>
            </a:r>
            <a:r>
              <a:rPr lang="en-US" altLang="ko-KR" sz="1200" dirty="0"/>
              <a:t>/lib/</a:t>
            </a:r>
            <a:r>
              <a:rPr lang="en-US" altLang="ko-KR" sz="1200" dirty="0" err="1"/>
              <a:t>jvm</a:t>
            </a:r>
            <a:r>
              <a:rPr lang="en-US" altLang="ko-KR" sz="1200" dirty="0"/>
              <a:t>/java-8-openjdk-amd64</a:t>
            </a:r>
            <a:endParaRPr lang="ko-KR" altLang="en-US" sz="1200" dirty="0"/>
          </a:p>
        </p:txBody>
      </p:sp>
      <p:sp>
        <p:nvSpPr>
          <p:cNvPr id="9" name="직사각형 8">
            <a:extLst>
              <a:ext uri="{FF2B5EF4-FFF2-40B4-BE49-F238E27FC236}">
                <a16:creationId xmlns:a16="http://schemas.microsoft.com/office/drawing/2014/main" id="{C72CF52E-3E00-4E21-B8FA-1857A2209FFE}"/>
              </a:ext>
            </a:extLst>
          </p:cNvPr>
          <p:cNvSpPr/>
          <p:nvPr/>
        </p:nvSpPr>
        <p:spPr>
          <a:xfrm>
            <a:off x="6259512" y="4707732"/>
            <a:ext cx="5470526" cy="8119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900" dirty="0">
                <a:solidFill>
                  <a:schemeClr val="tx1"/>
                </a:solidFill>
              </a:rPr>
              <a:t>&lt;configuration&gt;</a:t>
            </a:r>
          </a:p>
          <a:p>
            <a:r>
              <a:rPr lang="en-US" altLang="ko-KR" sz="900" dirty="0">
                <a:solidFill>
                  <a:schemeClr val="tx1"/>
                </a:solidFill>
              </a:rPr>
              <a:t>&lt;property&gt;</a:t>
            </a:r>
          </a:p>
          <a:p>
            <a:r>
              <a:rPr lang="en-US" altLang="ko-KR" sz="900" dirty="0">
                <a:solidFill>
                  <a:schemeClr val="tx1"/>
                </a:solidFill>
              </a:rPr>
              <a:t>&lt;name&gt;</a:t>
            </a:r>
            <a:r>
              <a:rPr lang="en-US" altLang="ko-KR" sz="900" dirty="0" err="1">
                <a:solidFill>
                  <a:schemeClr val="tx1"/>
                </a:solidFill>
              </a:rPr>
              <a:t>fs.defaultFS</a:t>
            </a:r>
            <a:r>
              <a:rPr lang="en-US" altLang="ko-KR" sz="900" dirty="0">
                <a:solidFill>
                  <a:schemeClr val="tx1"/>
                </a:solidFill>
              </a:rPr>
              <a:t>&lt;/name&gt;</a:t>
            </a:r>
          </a:p>
          <a:p>
            <a:r>
              <a:rPr lang="en-US" altLang="ko-KR" sz="900" dirty="0">
                <a:solidFill>
                  <a:schemeClr val="tx1"/>
                </a:solidFill>
              </a:rPr>
              <a:t>&lt;value&gt;hdfs://localhost:9000&lt;/value&gt;</a:t>
            </a:r>
          </a:p>
          <a:p>
            <a:r>
              <a:rPr lang="en-US" altLang="ko-KR" sz="900" dirty="0">
                <a:solidFill>
                  <a:schemeClr val="tx1"/>
                </a:solidFill>
              </a:rPr>
              <a:t>&lt;/property&gt;</a:t>
            </a:r>
          </a:p>
          <a:p>
            <a:r>
              <a:rPr lang="en-US" altLang="ko-KR" sz="900" dirty="0">
                <a:solidFill>
                  <a:schemeClr val="tx1"/>
                </a:solidFill>
              </a:rPr>
              <a:t>&lt;/configuration&gt;</a:t>
            </a:r>
          </a:p>
        </p:txBody>
      </p:sp>
      <p:sp>
        <p:nvSpPr>
          <p:cNvPr id="5" name="슬라이드 번호 개체 틀 4">
            <a:extLst>
              <a:ext uri="{FF2B5EF4-FFF2-40B4-BE49-F238E27FC236}">
                <a16:creationId xmlns:a16="http://schemas.microsoft.com/office/drawing/2014/main" id="{700B2E2F-077B-4679-9405-6C79B69DAC0D}"/>
              </a:ext>
            </a:extLst>
          </p:cNvPr>
          <p:cNvSpPr>
            <a:spLocks noGrp="1"/>
          </p:cNvSpPr>
          <p:nvPr>
            <p:ph type="sldNum" sz="quarter" idx="12"/>
          </p:nvPr>
        </p:nvSpPr>
        <p:spPr/>
        <p:txBody>
          <a:bodyPr/>
          <a:lstStyle/>
          <a:p>
            <a:fld id="{4F2997A9-76DD-44FB-8883-7AC0BC848202}" type="slidenum">
              <a:rPr lang="ko-KR" altLang="en-US" smtClean="0"/>
              <a:t>44</a:t>
            </a:fld>
            <a:endParaRPr lang="ko-KR" altLang="en-US"/>
          </a:p>
        </p:txBody>
      </p:sp>
    </p:spTree>
    <p:extLst>
      <p:ext uri="{BB962C8B-B14F-4D97-AF65-F5344CB8AC3E}">
        <p14:creationId xmlns:p14="http://schemas.microsoft.com/office/powerpoint/2010/main" val="31079163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C6884EF8-13B8-4906-AFA1-F7D11047E8A5}"/>
              </a:ext>
            </a:extLst>
          </p:cNvPr>
          <p:cNvSpPr/>
          <p:nvPr/>
        </p:nvSpPr>
        <p:spPr>
          <a:xfrm>
            <a:off x="349623" y="432111"/>
            <a:ext cx="125506" cy="8079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B2E0AF2E-A9E8-4669-AA0E-A190B65FCAD7}"/>
              </a:ext>
            </a:extLst>
          </p:cNvPr>
          <p:cNvSpPr/>
          <p:nvPr/>
        </p:nvSpPr>
        <p:spPr>
          <a:xfrm>
            <a:off x="475129" y="333862"/>
            <a:ext cx="7028330" cy="646331"/>
          </a:xfrm>
          <a:prstGeom prst="rect">
            <a:avLst/>
          </a:prstGeom>
        </p:spPr>
        <p:txBody>
          <a:bodyPr wrap="square">
            <a:spAutoFit/>
          </a:bodyPr>
          <a:lstStyle/>
          <a:p>
            <a:r>
              <a:rPr lang="en-US" altLang="ko-KR" sz="3600" b="1" dirty="0">
                <a:latin typeface="조선일보명조" panose="02030304000000000000" pitchFamily="18" charset="-127"/>
                <a:ea typeface="조선일보명조" panose="02030304000000000000" pitchFamily="18" charset="-127"/>
                <a:cs typeface="조선일보명조" panose="02030304000000000000" pitchFamily="18" charset="-127"/>
              </a:rPr>
              <a:t>T-SA: </a:t>
            </a:r>
            <a:r>
              <a:rPr lang="en-US" altLang="ko-KR" sz="24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rPr>
              <a:t>Development Environment</a:t>
            </a:r>
            <a:r>
              <a:rPr lang="en-US" altLang="ko-KR" sz="2800" b="1" dirty="0">
                <a:latin typeface="조선일보명조" panose="02030304000000000000" pitchFamily="18" charset="-127"/>
                <a:ea typeface="조선일보명조" panose="02030304000000000000" pitchFamily="18" charset="-127"/>
                <a:cs typeface="조선일보명조" panose="02030304000000000000" pitchFamily="18" charset="-127"/>
              </a:rPr>
              <a:t> </a:t>
            </a:r>
            <a:endParaRPr lang="ko-KR" altLang="en-US" sz="24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91" name="TextBox 90">
            <a:extLst>
              <a:ext uri="{FF2B5EF4-FFF2-40B4-BE49-F238E27FC236}">
                <a16:creationId xmlns:a16="http://schemas.microsoft.com/office/drawing/2014/main" id="{88E709A0-853A-4DCC-908E-0927D452C587}"/>
              </a:ext>
            </a:extLst>
          </p:cNvPr>
          <p:cNvSpPr txBox="1"/>
          <p:nvPr/>
        </p:nvSpPr>
        <p:spPr>
          <a:xfrm>
            <a:off x="436112" y="916859"/>
            <a:ext cx="4457760" cy="323165"/>
          </a:xfrm>
          <a:prstGeom prst="rect">
            <a:avLst/>
          </a:prstGeom>
          <a:noFill/>
        </p:spPr>
        <p:txBody>
          <a:bodyPr wrap="none" rtlCol="0">
            <a:spAutoFit/>
          </a:bodyPr>
          <a:lstStyle/>
          <a:p>
            <a:pPr algn="ctr"/>
            <a:r>
              <a:rPr lang="en-US" altLang="ko-KR" sz="1500" dirty="0">
                <a:solidFill>
                  <a:schemeClr val="bg1">
                    <a:lumMod val="65000"/>
                  </a:schemeClr>
                </a:solidFill>
                <a:latin typeface="나눔바른고딕" panose="020B0603020101020101" pitchFamily="50" charset="-127"/>
                <a:ea typeface="나눔바른고딕" panose="020B0603020101020101" pitchFamily="50" charset="-127"/>
                <a:cs typeface="조선일보명조" panose="02030304000000000000" pitchFamily="18" charset="-127"/>
              </a:rPr>
              <a:t>Twitter</a:t>
            </a:r>
            <a:r>
              <a:rPr lang="en-US" altLang="ko-KR" sz="1500" dirty="0">
                <a:solidFill>
                  <a:schemeClr val="bg1">
                    <a:lumMod val="65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 keywords Search API based Tweet Analysis</a:t>
            </a:r>
          </a:p>
        </p:txBody>
      </p:sp>
      <p:grpSp>
        <p:nvGrpSpPr>
          <p:cNvPr id="5" name="그룹 4">
            <a:extLst>
              <a:ext uri="{FF2B5EF4-FFF2-40B4-BE49-F238E27FC236}">
                <a16:creationId xmlns:a16="http://schemas.microsoft.com/office/drawing/2014/main" id="{DB14402E-F879-40C9-84A4-4579533A8CEF}"/>
              </a:ext>
            </a:extLst>
          </p:cNvPr>
          <p:cNvGrpSpPr/>
          <p:nvPr/>
        </p:nvGrpSpPr>
        <p:grpSpPr>
          <a:xfrm>
            <a:off x="349623" y="1338273"/>
            <a:ext cx="5663033" cy="5326846"/>
            <a:chOff x="349623" y="1338273"/>
            <a:chExt cx="5663033" cy="5326846"/>
          </a:xfrm>
        </p:grpSpPr>
        <p:sp>
          <p:nvSpPr>
            <p:cNvPr id="37" name="직사각형 36">
              <a:extLst>
                <a:ext uri="{FF2B5EF4-FFF2-40B4-BE49-F238E27FC236}">
                  <a16:creationId xmlns:a16="http://schemas.microsoft.com/office/drawing/2014/main" id="{516C3F92-86CC-4B95-B553-6F88FFD28B90}"/>
                </a:ext>
              </a:extLst>
            </p:cNvPr>
            <p:cNvSpPr/>
            <p:nvPr/>
          </p:nvSpPr>
          <p:spPr>
            <a:xfrm>
              <a:off x="349623" y="1338273"/>
              <a:ext cx="5663033" cy="5326846"/>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marL="342900" indent="-342900">
                <a:buAutoNum type="arabicPeriod" startAt="3"/>
              </a:pPr>
              <a:r>
                <a:rPr lang="en-US" altLang="ko-KR" b="1" dirty="0"/>
                <a:t>Hadoop3.2.0 </a:t>
              </a:r>
              <a:r>
                <a:rPr lang="ko-KR" altLang="en-US" b="1" dirty="0"/>
                <a:t>설치</a:t>
              </a:r>
              <a:endParaRPr lang="en-US" altLang="ko-KR" b="1" dirty="0"/>
            </a:p>
            <a:p>
              <a:r>
                <a:rPr lang="en-US" altLang="ko-KR" sz="1600" dirty="0"/>
                <a:t>~$ vi</a:t>
              </a:r>
              <a:r>
                <a:rPr lang="ko-KR" altLang="en-US" sz="1600" dirty="0"/>
                <a:t> </a:t>
              </a:r>
              <a:r>
                <a:rPr lang="en-US" altLang="ko-KR" sz="1600" dirty="0"/>
                <a:t>hdfs-site.xml</a:t>
              </a:r>
              <a:endParaRPr lang="ko-KR" altLang="ko-KR" sz="1600" dirty="0"/>
            </a:p>
            <a:p>
              <a:endParaRPr lang="en-US" altLang="ko-KR" sz="1600" b="1" dirty="0"/>
            </a:p>
            <a:p>
              <a:endParaRPr lang="en-US" altLang="ko-KR" sz="1600" b="1" dirty="0"/>
            </a:p>
            <a:p>
              <a:endParaRPr lang="en-US" altLang="ko-KR" sz="1600" b="1" dirty="0"/>
            </a:p>
            <a:p>
              <a:endParaRPr lang="en-US" altLang="ko-KR" sz="1600" b="1" dirty="0"/>
            </a:p>
            <a:p>
              <a:endParaRPr lang="en-US" altLang="ko-KR" sz="1600" b="1" dirty="0"/>
            </a:p>
            <a:p>
              <a:endParaRPr lang="en-US" altLang="ko-KR" sz="1600" b="1" dirty="0"/>
            </a:p>
            <a:p>
              <a:endParaRPr lang="en-US" altLang="ko-KR" sz="1600" b="1" dirty="0"/>
            </a:p>
            <a:p>
              <a:endParaRPr lang="en-US" altLang="ko-KR" sz="1600" b="1" dirty="0"/>
            </a:p>
            <a:p>
              <a:endParaRPr lang="en-US" altLang="ko-KR" sz="1600" b="1" dirty="0"/>
            </a:p>
            <a:p>
              <a:endParaRPr lang="en-US" altLang="ko-KR" sz="1600" b="1" dirty="0"/>
            </a:p>
            <a:p>
              <a:r>
                <a:rPr lang="en-US" altLang="ko-KR" sz="1600" dirty="0"/>
                <a:t>~$ vi yarn-site.xml</a:t>
              </a:r>
              <a:endParaRPr lang="en-US" altLang="ko-KR" sz="1600" b="1" dirty="0"/>
            </a:p>
            <a:p>
              <a:endParaRPr lang="en-US" altLang="ko-KR" sz="1600" b="1" dirty="0"/>
            </a:p>
            <a:p>
              <a:endParaRPr lang="en-US" altLang="ko-KR" sz="1600" b="1" dirty="0"/>
            </a:p>
            <a:p>
              <a:r>
                <a:rPr lang="en-US" altLang="ko-KR" sz="1600" dirty="0"/>
                <a:t>~$ </a:t>
              </a:r>
              <a:endParaRPr lang="en-US" altLang="ko-KR" sz="1600" b="1" dirty="0"/>
            </a:p>
            <a:p>
              <a:r>
                <a:rPr lang="en-US" altLang="ko-KR" sz="1600" dirty="0"/>
                <a:t>~$ </a:t>
              </a:r>
            </a:p>
            <a:p>
              <a:r>
                <a:rPr lang="en-US" altLang="ko-KR" sz="1600" dirty="0"/>
                <a:t>~$ </a:t>
              </a:r>
            </a:p>
            <a:p>
              <a:r>
                <a:rPr lang="en-US" altLang="ko-KR" sz="1600" dirty="0"/>
                <a:t>~$</a:t>
              </a:r>
              <a:br>
                <a:rPr lang="en-US" altLang="ko-KR" sz="1600" dirty="0"/>
              </a:br>
              <a:r>
                <a:rPr lang="en-US" altLang="ko-KR" sz="1600" dirty="0"/>
                <a:t>~$</a:t>
              </a:r>
              <a:br>
                <a:rPr lang="en-US" altLang="ko-KR" sz="1600" dirty="0"/>
              </a:br>
              <a:r>
                <a:rPr lang="en-US" altLang="ko-KR" sz="1600" dirty="0"/>
                <a:t>~$</a:t>
              </a:r>
            </a:p>
          </p:txBody>
        </p:sp>
        <p:sp>
          <p:nvSpPr>
            <p:cNvPr id="2" name="직사각형 1">
              <a:extLst>
                <a:ext uri="{FF2B5EF4-FFF2-40B4-BE49-F238E27FC236}">
                  <a16:creationId xmlns:a16="http://schemas.microsoft.com/office/drawing/2014/main" id="{D67F86F4-FF16-41DF-BA50-068F9F08A8D8}"/>
                </a:ext>
              </a:extLst>
            </p:cNvPr>
            <p:cNvSpPr/>
            <p:nvPr/>
          </p:nvSpPr>
          <p:spPr>
            <a:xfrm>
              <a:off x="445876" y="2026179"/>
              <a:ext cx="5470526" cy="23054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ko-KR" sz="1000" dirty="0"/>
                <a:t>&lt;configuration&gt;</a:t>
              </a:r>
              <a:endParaRPr lang="ko-KR" altLang="ko-KR" sz="1000" dirty="0"/>
            </a:p>
            <a:p>
              <a:r>
                <a:rPr lang="en-US" altLang="ko-KR" sz="1000" dirty="0"/>
                <a:t>&lt;property&gt;</a:t>
              </a:r>
              <a:endParaRPr lang="ko-KR" altLang="ko-KR" sz="1000" dirty="0"/>
            </a:p>
            <a:p>
              <a:r>
                <a:rPr lang="en-US" altLang="ko-KR" sz="1000" dirty="0"/>
                <a:t>&lt;name&gt;</a:t>
              </a:r>
              <a:r>
                <a:rPr lang="en-US" altLang="ko-KR" sz="1000" dirty="0" err="1"/>
                <a:t>dfs.replication</a:t>
              </a:r>
              <a:r>
                <a:rPr lang="en-US" altLang="ko-KR" sz="1000" dirty="0"/>
                <a:t>&lt;/name&gt;</a:t>
              </a:r>
              <a:endParaRPr lang="ko-KR" altLang="ko-KR" sz="1000" dirty="0"/>
            </a:p>
            <a:p>
              <a:r>
                <a:rPr lang="en-US" altLang="ko-KR" sz="1000" dirty="0"/>
                <a:t>&lt;value&gt;</a:t>
              </a:r>
              <a:r>
                <a:rPr lang="en-US" altLang="ko-KR" sz="1000" b="1" dirty="0"/>
                <a:t>1</a:t>
              </a:r>
              <a:r>
                <a:rPr lang="en-US" altLang="ko-KR" sz="1000" dirty="0"/>
                <a:t>&lt;/value&gt;</a:t>
              </a:r>
              <a:endParaRPr lang="ko-KR" altLang="ko-KR" sz="1000" dirty="0"/>
            </a:p>
            <a:p>
              <a:r>
                <a:rPr lang="en-US" altLang="ko-KR" sz="1000" dirty="0"/>
                <a:t>&lt;/property&gt;</a:t>
              </a:r>
              <a:endParaRPr lang="ko-KR" altLang="ko-KR" sz="1000" dirty="0"/>
            </a:p>
            <a:p>
              <a:r>
                <a:rPr lang="en-US" altLang="ko-KR" sz="1000" dirty="0"/>
                <a:t>&lt;property&gt;</a:t>
              </a:r>
              <a:endParaRPr lang="ko-KR" altLang="ko-KR" sz="1000" dirty="0"/>
            </a:p>
            <a:p>
              <a:r>
                <a:rPr lang="en-US" altLang="ko-KR" sz="1000" dirty="0"/>
                <a:t>&lt;name&gt;</a:t>
              </a:r>
              <a:r>
                <a:rPr lang="en-US" altLang="ko-KR" sz="1000" dirty="0" err="1"/>
                <a:t>dfs.namenode.name.dir</a:t>
              </a:r>
              <a:r>
                <a:rPr lang="en-US" altLang="ko-KR" sz="1000" dirty="0"/>
                <a:t>&lt;/name&gt;</a:t>
              </a:r>
              <a:endParaRPr lang="ko-KR" altLang="ko-KR" sz="1000" dirty="0"/>
            </a:p>
            <a:p>
              <a:r>
                <a:rPr lang="en-US" altLang="ko-KR" sz="1000" dirty="0"/>
                <a:t>&lt;value&gt;/home/yunhyuck/Hadoop3_data/</a:t>
              </a:r>
              <a:r>
                <a:rPr lang="en-US" altLang="ko-KR" sz="1000" dirty="0" err="1"/>
                <a:t>NameNode</a:t>
              </a:r>
              <a:r>
                <a:rPr lang="en-US" altLang="ko-KR" sz="1000" dirty="0"/>
                <a:t>&lt;/value&gt;</a:t>
              </a:r>
              <a:endParaRPr lang="ko-KR" altLang="ko-KR" sz="1000" dirty="0"/>
            </a:p>
            <a:p>
              <a:r>
                <a:rPr lang="en-US" altLang="ko-KR" sz="1000" dirty="0"/>
                <a:t>&lt;/property&gt;</a:t>
              </a:r>
              <a:endParaRPr lang="ko-KR" altLang="ko-KR" sz="1000" dirty="0"/>
            </a:p>
            <a:p>
              <a:r>
                <a:rPr lang="en-US" altLang="ko-KR" sz="1000" dirty="0"/>
                <a:t>&lt;property&gt;</a:t>
              </a:r>
              <a:endParaRPr lang="ko-KR" altLang="ko-KR" sz="1000" dirty="0"/>
            </a:p>
            <a:p>
              <a:r>
                <a:rPr lang="en-US" altLang="ko-KR" sz="1000" dirty="0"/>
                <a:t>&lt;name&gt;</a:t>
              </a:r>
              <a:r>
                <a:rPr lang="en-US" altLang="ko-KR" sz="1000" dirty="0" err="1"/>
                <a:t>dfs.datanode.data.dir</a:t>
              </a:r>
              <a:r>
                <a:rPr lang="en-US" altLang="ko-KR" sz="1000" dirty="0"/>
                <a:t>&lt;/name&gt;</a:t>
              </a:r>
              <a:endParaRPr lang="ko-KR" altLang="ko-KR" sz="1000" dirty="0"/>
            </a:p>
            <a:p>
              <a:r>
                <a:rPr lang="en-US" altLang="ko-KR" sz="1000" dirty="0"/>
                <a:t>&lt;value&gt;/home/yunhyuck/Hadoop3_data/</a:t>
              </a:r>
              <a:r>
                <a:rPr lang="en-US" altLang="ko-KR" sz="1000" dirty="0" err="1"/>
                <a:t>DataNode</a:t>
              </a:r>
              <a:r>
                <a:rPr lang="en-US" altLang="ko-KR" sz="1000" dirty="0"/>
                <a:t>&lt;/value&gt;</a:t>
              </a:r>
              <a:endParaRPr lang="ko-KR" altLang="ko-KR" sz="1000" dirty="0"/>
            </a:p>
            <a:p>
              <a:r>
                <a:rPr lang="en-US" altLang="ko-KR" sz="1000" dirty="0"/>
                <a:t>&lt;/property&gt;</a:t>
              </a:r>
              <a:endParaRPr lang="ko-KR" altLang="ko-KR" sz="1000" dirty="0"/>
            </a:p>
            <a:p>
              <a:r>
                <a:rPr lang="en-US" altLang="ko-KR" sz="1000" dirty="0"/>
                <a:t>&lt;/configuration&gt;</a:t>
              </a:r>
              <a:endParaRPr lang="en-US" altLang="ko-KR" sz="700" dirty="0"/>
            </a:p>
          </p:txBody>
        </p:sp>
        <p:sp>
          <p:nvSpPr>
            <p:cNvPr id="9" name="직사각형 8">
              <a:extLst>
                <a:ext uri="{FF2B5EF4-FFF2-40B4-BE49-F238E27FC236}">
                  <a16:creationId xmlns:a16="http://schemas.microsoft.com/office/drawing/2014/main" id="{C72CF52E-3E00-4E21-B8FA-1857A2209FFE}"/>
                </a:ext>
              </a:extLst>
            </p:cNvPr>
            <p:cNvSpPr/>
            <p:nvPr/>
          </p:nvSpPr>
          <p:spPr>
            <a:xfrm>
              <a:off x="445876" y="4703796"/>
              <a:ext cx="5470526" cy="185416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050" dirty="0">
                  <a:solidFill>
                    <a:schemeClr val="tx1"/>
                  </a:solidFill>
                </a:rPr>
                <a:t>&lt;configuration&gt;</a:t>
              </a:r>
              <a:endParaRPr lang="ko-KR" altLang="ko-KR" sz="1050" dirty="0">
                <a:solidFill>
                  <a:schemeClr val="tx1"/>
                </a:solidFill>
              </a:endParaRPr>
            </a:p>
            <a:p>
              <a:r>
                <a:rPr lang="en-US" altLang="ko-KR" sz="1050" dirty="0">
                  <a:solidFill>
                    <a:schemeClr val="tx1"/>
                  </a:solidFill>
                </a:rPr>
                <a:t>&lt;property&gt;</a:t>
              </a:r>
              <a:endParaRPr lang="ko-KR" altLang="ko-KR" sz="1050" dirty="0">
                <a:solidFill>
                  <a:schemeClr val="tx1"/>
                </a:solidFill>
              </a:endParaRPr>
            </a:p>
            <a:p>
              <a:r>
                <a:rPr lang="en-US" altLang="ko-KR" sz="1050" dirty="0">
                  <a:solidFill>
                    <a:schemeClr val="tx1"/>
                  </a:solidFill>
                </a:rPr>
                <a:t>&lt;name&gt;</a:t>
              </a:r>
              <a:r>
                <a:rPr lang="en-US" altLang="ko-KR" sz="1050" dirty="0" err="1">
                  <a:solidFill>
                    <a:schemeClr val="tx1"/>
                  </a:solidFill>
                </a:rPr>
                <a:t>yarn.nodemanager.aux</a:t>
              </a:r>
              <a:r>
                <a:rPr lang="en-US" altLang="ko-KR" sz="1050" dirty="0">
                  <a:solidFill>
                    <a:schemeClr val="tx1"/>
                  </a:solidFill>
                </a:rPr>
                <a:t>-services&lt;/name&gt;</a:t>
              </a:r>
              <a:endParaRPr lang="ko-KR" altLang="ko-KR" sz="1050" dirty="0">
                <a:solidFill>
                  <a:schemeClr val="tx1"/>
                </a:solidFill>
              </a:endParaRPr>
            </a:p>
            <a:p>
              <a:r>
                <a:rPr lang="en-US" altLang="ko-KR" sz="1050" dirty="0">
                  <a:solidFill>
                    <a:schemeClr val="tx1"/>
                  </a:solidFill>
                </a:rPr>
                <a:t>&lt;value&gt;</a:t>
              </a:r>
              <a:r>
                <a:rPr lang="en-US" altLang="ko-KR" sz="1050" dirty="0" err="1">
                  <a:solidFill>
                    <a:schemeClr val="tx1"/>
                  </a:solidFill>
                </a:rPr>
                <a:t>mapreduce_shuffle</a:t>
              </a:r>
              <a:r>
                <a:rPr lang="en-US" altLang="ko-KR" sz="1050" dirty="0">
                  <a:solidFill>
                    <a:schemeClr val="tx1"/>
                  </a:solidFill>
                </a:rPr>
                <a:t>&lt;/value&gt;</a:t>
              </a:r>
              <a:endParaRPr lang="ko-KR" altLang="ko-KR" sz="1050" dirty="0">
                <a:solidFill>
                  <a:schemeClr val="tx1"/>
                </a:solidFill>
              </a:endParaRPr>
            </a:p>
            <a:p>
              <a:r>
                <a:rPr lang="en-US" altLang="ko-KR" sz="1050" dirty="0">
                  <a:solidFill>
                    <a:schemeClr val="tx1"/>
                  </a:solidFill>
                </a:rPr>
                <a:t>&lt;/property&gt;</a:t>
              </a:r>
              <a:endParaRPr lang="ko-KR" altLang="ko-KR" sz="1050" dirty="0">
                <a:solidFill>
                  <a:schemeClr val="tx1"/>
                </a:solidFill>
              </a:endParaRPr>
            </a:p>
            <a:p>
              <a:r>
                <a:rPr lang="en-US" altLang="ko-KR" sz="1050" dirty="0">
                  <a:solidFill>
                    <a:schemeClr val="tx1"/>
                  </a:solidFill>
                </a:rPr>
                <a:t>&lt;property&gt;</a:t>
              </a:r>
              <a:endParaRPr lang="ko-KR" altLang="ko-KR" sz="1050" dirty="0">
                <a:solidFill>
                  <a:schemeClr val="tx1"/>
                </a:solidFill>
              </a:endParaRPr>
            </a:p>
            <a:p>
              <a:r>
                <a:rPr lang="en-US" altLang="ko-KR" sz="1050" dirty="0">
                  <a:solidFill>
                    <a:schemeClr val="tx1"/>
                  </a:solidFill>
                </a:rPr>
                <a:t>&lt;name&gt;</a:t>
              </a:r>
              <a:r>
                <a:rPr lang="en-US" altLang="ko-KR" sz="1050" dirty="0" err="1">
                  <a:solidFill>
                    <a:schemeClr val="tx1"/>
                  </a:solidFill>
                </a:rPr>
                <a:t>yarn.nodemanager.aux-services.mapreduce_shuffle.class</a:t>
              </a:r>
              <a:r>
                <a:rPr lang="en-US" altLang="ko-KR" sz="1050" dirty="0">
                  <a:solidFill>
                    <a:schemeClr val="tx1"/>
                  </a:solidFill>
                </a:rPr>
                <a:t>&lt;/name&gt;</a:t>
              </a:r>
              <a:endParaRPr lang="ko-KR" altLang="ko-KR" sz="1050" dirty="0">
                <a:solidFill>
                  <a:schemeClr val="tx1"/>
                </a:solidFill>
              </a:endParaRPr>
            </a:p>
            <a:p>
              <a:r>
                <a:rPr lang="en-US" altLang="ko-KR" sz="1050" dirty="0">
                  <a:solidFill>
                    <a:schemeClr val="tx1"/>
                  </a:solidFill>
                </a:rPr>
                <a:t>&lt;value&gt;</a:t>
              </a:r>
              <a:r>
                <a:rPr lang="en-US" altLang="ko-KR" sz="1050" dirty="0" err="1">
                  <a:solidFill>
                    <a:schemeClr val="tx1"/>
                  </a:solidFill>
                </a:rPr>
                <a:t>org.apache.hadoop.mapred.ShuffleHandler</a:t>
              </a:r>
              <a:r>
                <a:rPr lang="en-US" altLang="ko-KR" sz="1050" dirty="0">
                  <a:solidFill>
                    <a:schemeClr val="tx1"/>
                  </a:solidFill>
                </a:rPr>
                <a:t>&lt;/value&gt;</a:t>
              </a:r>
              <a:endParaRPr lang="ko-KR" altLang="ko-KR" sz="1050" dirty="0">
                <a:solidFill>
                  <a:schemeClr val="tx1"/>
                </a:solidFill>
              </a:endParaRPr>
            </a:p>
            <a:p>
              <a:r>
                <a:rPr lang="en-US" altLang="ko-KR" sz="1050" dirty="0">
                  <a:solidFill>
                    <a:schemeClr val="tx1"/>
                  </a:solidFill>
                </a:rPr>
                <a:t>&lt;/property&gt;</a:t>
              </a:r>
              <a:endParaRPr lang="ko-KR" altLang="ko-KR" sz="1050" dirty="0">
                <a:solidFill>
                  <a:schemeClr val="tx1"/>
                </a:solidFill>
              </a:endParaRPr>
            </a:p>
            <a:p>
              <a:r>
                <a:rPr lang="en-US" altLang="ko-KR" sz="1050" dirty="0">
                  <a:solidFill>
                    <a:schemeClr val="tx1"/>
                  </a:solidFill>
                </a:rPr>
                <a:t>&lt;/configuration&gt;</a:t>
              </a:r>
              <a:endParaRPr lang="en-US" altLang="ko-KR" sz="400" dirty="0">
                <a:solidFill>
                  <a:schemeClr val="tx1"/>
                </a:solidFill>
              </a:endParaRPr>
            </a:p>
          </p:txBody>
        </p:sp>
      </p:grpSp>
      <p:sp>
        <p:nvSpPr>
          <p:cNvPr id="11" name="직사각형 10">
            <a:extLst>
              <a:ext uri="{FF2B5EF4-FFF2-40B4-BE49-F238E27FC236}">
                <a16:creationId xmlns:a16="http://schemas.microsoft.com/office/drawing/2014/main" id="{4A1C8674-06F2-448B-9B95-52638E3B0A72}"/>
              </a:ext>
            </a:extLst>
          </p:cNvPr>
          <p:cNvSpPr/>
          <p:nvPr/>
        </p:nvSpPr>
        <p:spPr>
          <a:xfrm>
            <a:off x="6274173" y="1338273"/>
            <a:ext cx="5663033" cy="5326846"/>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endParaRPr lang="en-US" altLang="ko-KR" sz="1600" b="1" dirty="0"/>
          </a:p>
          <a:p>
            <a:r>
              <a:rPr lang="en-US" altLang="ko-KR" sz="1600" dirty="0"/>
              <a:t>~$ vi mapred-site.xml</a:t>
            </a:r>
          </a:p>
          <a:p>
            <a:endParaRPr lang="en-US" altLang="ko-KR" sz="1600" b="1" dirty="0"/>
          </a:p>
          <a:p>
            <a:endParaRPr lang="en-US" altLang="ko-KR" sz="1600" b="1" dirty="0"/>
          </a:p>
          <a:p>
            <a:endParaRPr lang="en-US" altLang="ko-KR" sz="1600" b="1" dirty="0"/>
          </a:p>
          <a:p>
            <a:endParaRPr lang="en-US" altLang="ko-KR" sz="1600" b="1" dirty="0"/>
          </a:p>
          <a:p>
            <a:endParaRPr lang="en-US" altLang="ko-KR" sz="1600" b="1" dirty="0"/>
          </a:p>
          <a:p>
            <a:endParaRPr lang="en-US" altLang="ko-KR" sz="1600" b="1" dirty="0"/>
          </a:p>
          <a:p>
            <a:endParaRPr lang="en-US" altLang="ko-KR" sz="1600" b="1" dirty="0"/>
          </a:p>
          <a:p>
            <a:endParaRPr lang="en-US" altLang="ko-KR" sz="1600" b="1" dirty="0"/>
          </a:p>
          <a:p>
            <a:endParaRPr lang="en-US" altLang="ko-KR" sz="1600" b="1" dirty="0"/>
          </a:p>
          <a:p>
            <a:endParaRPr lang="en-US" altLang="ko-KR" sz="1600" b="1" dirty="0"/>
          </a:p>
          <a:p>
            <a:r>
              <a:rPr lang="en-US" altLang="ko-KR" sz="1600" dirty="0"/>
              <a:t>~$ bin/</a:t>
            </a:r>
            <a:r>
              <a:rPr lang="en-US" altLang="ko-KR" sz="1600" dirty="0" err="1"/>
              <a:t>hdfs</a:t>
            </a:r>
            <a:r>
              <a:rPr lang="en-US" altLang="ko-KR" sz="1600" dirty="0"/>
              <a:t> </a:t>
            </a:r>
            <a:r>
              <a:rPr lang="en-US" altLang="ko-KR" sz="1600" dirty="0" err="1"/>
              <a:t>namenode</a:t>
            </a:r>
            <a:r>
              <a:rPr lang="en-US" altLang="ko-KR" sz="1600" dirty="0"/>
              <a:t> -format</a:t>
            </a:r>
          </a:p>
          <a:p>
            <a:r>
              <a:rPr lang="en-US" altLang="ko-KR" sz="1600" dirty="0"/>
              <a:t>~$ </a:t>
            </a:r>
          </a:p>
          <a:p>
            <a:r>
              <a:rPr lang="en-US" altLang="ko-KR" sz="1600" dirty="0"/>
              <a:t>~$</a:t>
            </a:r>
            <a:endParaRPr lang="en-US" altLang="ko-KR" sz="1600" b="1" dirty="0"/>
          </a:p>
          <a:p>
            <a:r>
              <a:rPr lang="en-US" altLang="ko-KR" sz="1600" dirty="0"/>
              <a:t>~$</a:t>
            </a:r>
            <a:endParaRPr lang="en-US" altLang="ko-KR" sz="1600" b="1" dirty="0"/>
          </a:p>
          <a:p>
            <a:r>
              <a:rPr lang="en-US" altLang="ko-KR" sz="1600" dirty="0"/>
              <a:t>~$</a:t>
            </a:r>
            <a:endParaRPr lang="en-US" altLang="ko-KR" sz="1600" b="1" dirty="0"/>
          </a:p>
          <a:p>
            <a:r>
              <a:rPr lang="en-US" altLang="ko-KR" sz="1600" dirty="0"/>
              <a:t>~$</a:t>
            </a:r>
            <a:endParaRPr lang="en-US" altLang="ko-KR" sz="1600" b="1" dirty="0"/>
          </a:p>
          <a:p>
            <a:r>
              <a:rPr lang="en-US" altLang="ko-KR" sz="1600" dirty="0"/>
              <a:t>~$ sbin/start-all.sh</a:t>
            </a:r>
            <a:endParaRPr lang="en-US" altLang="ko-KR" sz="1600" b="1" dirty="0"/>
          </a:p>
          <a:p>
            <a:endParaRPr lang="en-US" altLang="ko-KR" sz="1600" dirty="0"/>
          </a:p>
          <a:p>
            <a:endParaRPr lang="en-US" altLang="ko-KR" sz="1600" b="1" dirty="0"/>
          </a:p>
          <a:p>
            <a:endParaRPr lang="en-US" altLang="ko-KR" sz="1600" b="1" dirty="0"/>
          </a:p>
          <a:p>
            <a:endParaRPr lang="en-US" altLang="ko-KR" sz="1600" b="1" dirty="0"/>
          </a:p>
          <a:p>
            <a:endParaRPr lang="en-US" altLang="ko-KR" sz="1600" b="1" dirty="0"/>
          </a:p>
        </p:txBody>
      </p:sp>
      <p:sp>
        <p:nvSpPr>
          <p:cNvPr id="3" name="직사각형 2">
            <a:extLst>
              <a:ext uri="{FF2B5EF4-FFF2-40B4-BE49-F238E27FC236}">
                <a16:creationId xmlns:a16="http://schemas.microsoft.com/office/drawing/2014/main" id="{18E7BA91-B0BC-4ACA-BC75-E2739AB3406C}"/>
              </a:ext>
            </a:extLst>
          </p:cNvPr>
          <p:cNvSpPr/>
          <p:nvPr/>
        </p:nvSpPr>
        <p:spPr>
          <a:xfrm>
            <a:off x="6371851" y="1621879"/>
            <a:ext cx="5470526" cy="23145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ko-KR" sz="1050" dirty="0"/>
              <a:t>&lt;configuration&gt;</a:t>
            </a:r>
            <a:endParaRPr lang="ko-KR" altLang="ko-KR" sz="1050" dirty="0"/>
          </a:p>
          <a:p>
            <a:r>
              <a:rPr lang="en-US" altLang="ko-KR" sz="1050" dirty="0"/>
              <a:t> &lt;property&gt;</a:t>
            </a:r>
            <a:endParaRPr lang="ko-KR" altLang="ko-KR" sz="1050" dirty="0"/>
          </a:p>
          <a:p>
            <a:r>
              <a:rPr lang="en-US" altLang="ko-KR" sz="1050" dirty="0"/>
              <a:t>        &lt;name&gt;mapreduce.framework.name&lt;/name&gt;</a:t>
            </a:r>
            <a:endParaRPr lang="ko-KR" altLang="ko-KR" sz="1050" dirty="0"/>
          </a:p>
          <a:p>
            <a:r>
              <a:rPr lang="en-US" altLang="ko-KR" sz="1050" dirty="0"/>
              <a:t>        &lt;value&gt;yarn&lt;/value&gt;</a:t>
            </a:r>
            <a:endParaRPr lang="ko-KR" altLang="ko-KR" sz="1050" dirty="0"/>
          </a:p>
          <a:p>
            <a:r>
              <a:rPr lang="en-US" altLang="ko-KR" sz="1050" dirty="0"/>
              <a:t>    &lt;/property&gt;</a:t>
            </a:r>
            <a:endParaRPr lang="ko-KR" altLang="ko-KR" sz="1050" dirty="0"/>
          </a:p>
          <a:p>
            <a:r>
              <a:rPr lang="en-US" altLang="ko-KR" sz="1050" dirty="0"/>
              <a:t>    &lt;property&gt;</a:t>
            </a:r>
            <a:endParaRPr lang="ko-KR" altLang="ko-KR" sz="1050" dirty="0"/>
          </a:p>
          <a:p>
            <a:r>
              <a:rPr lang="en-US" altLang="ko-KR" sz="1050" dirty="0"/>
              <a:t>        &lt;name&gt;</a:t>
            </a:r>
            <a:r>
              <a:rPr lang="en-US" altLang="ko-KR" sz="1050" dirty="0" err="1"/>
              <a:t>mapreduce.admin.user.env</a:t>
            </a:r>
            <a:r>
              <a:rPr lang="en-US" altLang="ko-KR" sz="1050" dirty="0"/>
              <a:t>&lt;/name&gt;</a:t>
            </a:r>
            <a:endParaRPr lang="ko-KR" altLang="ko-KR" sz="1050" dirty="0"/>
          </a:p>
          <a:p>
            <a:r>
              <a:rPr lang="en-US" altLang="ko-KR" sz="1050" dirty="0"/>
              <a:t>        &lt;value&gt;HADOOP_MAPRED_HOME=$HADOOP_COMMON_HOME&lt;/value&gt;</a:t>
            </a:r>
            <a:endParaRPr lang="ko-KR" altLang="ko-KR" sz="1050" dirty="0"/>
          </a:p>
          <a:p>
            <a:r>
              <a:rPr lang="en-US" altLang="ko-KR" sz="1050" dirty="0"/>
              <a:t>    &lt;/property&gt;</a:t>
            </a:r>
            <a:endParaRPr lang="ko-KR" altLang="ko-KR" sz="1050" dirty="0"/>
          </a:p>
          <a:p>
            <a:r>
              <a:rPr lang="en-US" altLang="ko-KR" sz="1050" dirty="0"/>
              <a:t>    &lt;property&gt;</a:t>
            </a:r>
            <a:endParaRPr lang="ko-KR" altLang="ko-KR" sz="1050" dirty="0"/>
          </a:p>
          <a:p>
            <a:r>
              <a:rPr lang="en-US" altLang="ko-KR" sz="1050" dirty="0"/>
              <a:t>        &lt;name&gt;</a:t>
            </a:r>
            <a:r>
              <a:rPr lang="en-US" altLang="ko-KR" sz="1050" dirty="0" err="1"/>
              <a:t>yarn.app.mapreduce.am.env</a:t>
            </a:r>
            <a:r>
              <a:rPr lang="en-US" altLang="ko-KR" sz="1050" dirty="0"/>
              <a:t>&lt;/name&gt;</a:t>
            </a:r>
            <a:endParaRPr lang="ko-KR" altLang="ko-KR" sz="1050" dirty="0"/>
          </a:p>
          <a:p>
            <a:r>
              <a:rPr lang="en-US" altLang="ko-KR" sz="1050" dirty="0"/>
              <a:t>        &lt;value&gt;HADOOP_MAPRED_HOME=$HADOOP_COMMON_HOME&lt;/value&gt;</a:t>
            </a:r>
            <a:endParaRPr lang="ko-KR" altLang="ko-KR" sz="1050" dirty="0"/>
          </a:p>
          <a:p>
            <a:r>
              <a:rPr lang="en-US" altLang="ko-KR" sz="1050" dirty="0"/>
              <a:t>    &lt;/property&gt;</a:t>
            </a:r>
            <a:endParaRPr lang="ko-KR" altLang="ko-KR" sz="1050" dirty="0"/>
          </a:p>
          <a:p>
            <a:r>
              <a:rPr lang="en-US" altLang="ko-KR" sz="1050" dirty="0"/>
              <a:t>&lt;/configuration&gt;</a:t>
            </a:r>
            <a:endParaRPr lang="ko-KR" altLang="en-US" sz="800" dirty="0"/>
          </a:p>
        </p:txBody>
      </p:sp>
      <p:sp>
        <p:nvSpPr>
          <p:cNvPr id="14" name="직사각형 13">
            <a:extLst>
              <a:ext uri="{FF2B5EF4-FFF2-40B4-BE49-F238E27FC236}">
                <a16:creationId xmlns:a16="http://schemas.microsoft.com/office/drawing/2014/main" id="{83DC34DC-0E55-4B58-9563-84312B5A2590}"/>
              </a:ext>
            </a:extLst>
          </p:cNvPr>
          <p:cNvSpPr/>
          <p:nvPr/>
        </p:nvSpPr>
        <p:spPr>
          <a:xfrm>
            <a:off x="6371851" y="4294535"/>
            <a:ext cx="5470526" cy="11490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ko-KR" sz="1000" dirty="0"/>
              <a:t>2019-03-29 20:07:15,364 INFO </a:t>
            </a:r>
            <a:r>
              <a:rPr lang="en-US" altLang="ko-KR" sz="1000" dirty="0" err="1"/>
              <a:t>namenode.NameNode</a:t>
            </a:r>
            <a:r>
              <a:rPr lang="en-US" altLang="ko-KR" sz="1000" dirty="0"/>
              <a:t>: STARTUP_MSG:</a:t>
            </a:r>
            <a:endParaRPr lang="ko-KR" altLang="ko-KR" sz="1000" dirty="0"/>
          </a:p>
          <a:p>
            <a:r>
              <a:rPr lang="en-US" altLang="ko-KR" sz="1000" dirty="0"/>
              <a:t>/************************************************************</a:t>
            </a:r>
            <a:endParaRPr lang="ko-KR" altLang="ko-KR" sz="1000" dirty="0"/>
          </a:p>
          <a:p>
            <a:r>
              <a:rPr lang="en-US" altLang="ko-KR" sz="1000" dirty="0"/>
              <a:t>STARTUP_MSG: Starting </a:t>
            </a:r>
            <a:r>
              <a:rPr lang="en-US" altLang="ko-KR" sz="1000" dirty="0" err="1"/>
              <a:t>NameNode</a:t>
            </a:r>
            <a:endParaRPr lang="ko-KR" altLang="ko-KR" sz="1000" dirty="0"/>
          </a:p>
          <a:p>
            <a:r>
              <a:rPr lang="en-US" altLang="ko-KR" sz="1000" dirty="0"/>
              <a:t>STARTUP_MSG:   host = </a:t>
            </a:r>
            <a:r>
              <a:rPr lang="en-US" altLang="ko-KR" sz="1000" dirty="0" err="1"/>
              <a:t>yunhyuc</a:t>
            </a:r>
            <a:r>
              <a:rPr lang="en-US" altLang="ko-KR" sz="1000" dirty="0"/>
              <a:t>/127.0.1.1</a:t>
            </a:r>
            <a:endParaRPr lang="ko-KR" altLang="ko-KR" sz="1000" dirty="0"/>
          </a:p>
          <a:p>
            <a:r>
              <a:rPr lang="en-US" altLang="ko-KR" sz="1000" dirty="0"/>
              <a:t>STARTUP_MSG:   </a:t>
            </a:r>
            <a:r>
              <a:rPr lang="en-US" altLang="ko-KR" sz="1000" dirty="0" err="1"/>
              <a:t>args</a:t>
            </a:r>
            <a:r>
              <a:rPr lang="en-US" altLang="ko-KR" sz="1000" dirty="0"/>
              <a:t> = [-format]</a:t>
            </a:r>
            <a:endParaRPr lang="ko-KR" altLang="ko-KR" sz="1000" dirty="0"/>
          </a:p>
          <a:p>
            <a:r>
              <a:rPr lang="en-US" altLang="ko-KR" sz="1000" dirty="0"/>
              <a:t>STARTUP_MSG:   version = 3.2.0</a:t>
            </a:r>
            <a:endParaRPr lang="ko-KR" altLang="ko-KR" sz="1000" dirty="0"/>
          </a:p>
          <a:p>
            <a:r>
              <a:rPr lang="en-US" altLang="ko-KR" sz="1000" dirty="0"/>
              <a:t>STARTUP_MSG:   </a:t>
            </a:r>
            <a:r>
              <a:rPr lang="en-US" altLang="ko-KR" sz="1000" dirty="0" err="1"/>
              <a:t>classpath</a:t>
            </a:r>
            <a:r>
              <a:rPr lang="en-US" altLang="ko-KR" sz="1000" dirty="0"/>
              <a:t> = </a:t>
            </a:r>
            <a:endParaRPr lang="ko-KR" altLang="en-US" sz="200" dirty="0"/>
          </a:p>
        </p:txBody>
      </p:sp>
      <p:sp>
        <p:nvSpPr>
          <p:cNvPr id="7" name="슬라이드 번호 개체 틀 6">
            <a:extLst>
              <a:ext uri="{FF2B5EF4-FFF2-40B4-BE49-F238E27FC236}">
                <a16:creationId xmlns:a16="http://schemas.microsoft.com/office/drawing/2014/main" id="{D55DC3B5-19C7-4590-AB46-83A4C29E5FA9}"/>
              </a:ext>
            </a:extLst>
          </p:cNvPr>
          <p:cNvSpPr>
            <a:spLocks noGrp="1"/>
          </p:cNvSpPr>
          <p:nvPr>
            <p:ph type="sldNum" sz="quarter" idx="12"/>
          </p:nvPr>
        </p:nvSpPr>
        <p:spPr/>
        <p:txBody>
          <a:bodyPr/>
          <a:lstStyle/>
          <a:p>
            <a:fld id="{4F2997A9-76DD-44FB-8883-7AC0BC848202}" type="slidenum">
              <a:rPr lang="ko-KR" altLang="en-US" smtClean="0"/>
              <a:t>45</a:t>
            </a:fld>
            <a:endParaRPr lang="ko-KR" altLang="en-US"/>
          </a:p>
        </p:txBody>
      </p:sp>
    </p:spTree>
    <p:extLst>
      <p:ext uri="{BB962C8B-B14F-4D97-AF65-F5344CB8AC3E}">
        <p14:creationId xmlns:p14="http://schemas.microsoft.com/office/powerpoint/2010/main" val="40253014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C6884EF8-13B8-4906-AFA1-F7D11047E8A5}"/>
              </a:ext>
            </a:extLst>
          </p:cNvPr>
          <p:cNvSpPr/>
          <p:nvPr/>
        </p:nvSpPr>
        <p:spPr>
          <a:xfrm>
            <a:off x="349623" y="432111"/>
            <a:ext cx="125506" cy="8079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B2E0AF2E-A9E8-4669-AA0E-A190B65FCAD7}"/>
              </a:ext>
            </a:extLst>
          </p:cNvPr>
          <p:cNvSpPr/>
          <p:nvPr/>
        </p:nvSpPr>
        <p:spPr>
          <a:xfrm>
            <a:off x="475129" y="333862"/>
            <a:ext cx="7028330" cy="646331"/>
          </a:xfrm>
          <a:prstGeom prst="rect">
            <a:avLst/>
          </a:prstGeom>
        </p:spPr>
        <p:txBody>
          <a:bodyPr wrap="square">
            <a:spAutoFit/>
          </a:bodyPr>
          <a:lstStyle/>
          <a:p>
            <a:r>
              <a:rPr lang="en-US" altLang="ko-KR" sz="3600" b="1" dirty="0">
                <a:latin typeface="조선일보명조" panose="02030304000000000000" pitchFamily="18" charset="-127"/>
                <a:ea typeface="조선일보명조" panose="02030304000000000000" pitchFamily="18" charset="-127"/>
                <a:cs typeface="조선일보명조" panose="02030304000000000000" pitchFamily="18" charset="-127"/>
              </a:rPr>
              <a:t>T-SA: </a:t>
            </a:r>
            <a:r>
              <a:rPr lang="en-US" altLang="ko-KR" sz="24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rPr>
              <a:t>Development Environment</a:t>
            </a:r>
            <a:r>
              <a:rPr lang="en-US" altLang="ko-KR" sz="2800" b="1" dirty="0">
                <a:latin typeface="조선일보명조" panose="02030304000000000000" pitchFamily="18" charset="-127"/>
                <a:ea typeface="조선일보명조" panose="02030304000000000000" pitchFamily="18" charset="-127"/>
                <a:cs typeface="조선일보명조" panose="02030304000000000000" pitchFamily="18" charset="-127"/>
              </a:rPr>
              <a:t> </a:t>
            </a:r>
            <a:endParaRPr lang="ko-KR" altLang="en-US" sz="24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91" name="TextBox 90">
            <a:extLst>
              <a:ext uri="{FF2B5EF4-FFF2-40B4-BE49-F238E27FC236}">
                <a16:creationId xmlns:a16="http://schemas.microsoft.com/office/drawing/2014/main" id="{88E709A0-853A-4DCC-908E-0927D452C587}"/>
              </a:ext>
            </a:extLst>
          </p:cNvPr>
          <p:cNvSpPr txBox="1"/>
          <p:nvPr/>
        </p:nvSpPr>
        <p:spPr>
          <a:xfrm>
            <a:off x="436112" y="916859"/>
            <a:ext cx="4457760" cy="323165"/>
          </a:xfrm>
          <a:prstGeom prst="rect">
            <a:avLst/>
          </a:prstGeom>
          <a:noFill/>
        </p:spPr>
        <p:txBody>
          <a:bodyPr wrap="none" rtlCol="0">
            <a:spAutoFit/>
          </a:bodyPr>
          <a:lstStyle/>
          <a:p>
            <a:pPr algn="ctr"/>
            <a:r>
              <a:rPr lang="en-US" altLang="ko-KR" sz="1500" dirty="0">
                <a:solidFill>
                  <a:schemeClr val="bg1">
                    <a:lumMod val="65000"/>
                  </a:schemeClr>
                </a:solidFill>
                <a:latin typeface="나눔바른고딕" panose="020B0603020101020101" pitchFamily="50" charset="-127"/>
                <a:ea typeface="나눔바른고딕" panose="020B0603020101020101" pitchFamily="50" charset="-127"/>
                <a:cs typeface="조선일보명조" panose="02030304000000000000" pitchFamily="18" charset="-127"/>
              </a:rPr>
              <a:t>Twitter</a:t>
            </a:r>
            <a:r>
              <a:rPr lang="en-US" altLang="ko-KR" sz="1500" dirty="0">
                <a:solidFill>
                  <a:schemeClr val="bg1">
                    <a:lumMod val="65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 keywords Search API based Tweet Analysis</a:t>
            </a:r>
          </a:p>
        </p:txBody>
      </p:sp>
      <p:sp>
        <p:nvSpPr>
          <p:cNvPr id="11" name="직사각형 10">
            <a:extLst>
              <a:ext uri="{FF2B5EF4-FFF2-40B4-BE49-F238E27FC236}">
                <a16:creationId xmlns:a16="http://schemas.microsoft.com/office/drawing/2014/main" id="{5F0F362E-884C-48D1-9E70-F66EE5A0B636}"/>
              </a:ext>
            </a:extLst>
          </p:cNvPr>
          <p:cNvSpPr/>
          <p:nvPr/>
        </p:nvSpPr>
        <p:spPr>
          <a:xfrm>
            <a:off x="349624" y="1338273"/>
            <a:ext cx="5568577" cy="4255283"/>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r>
              <a:rPr lang="en-US" altLang="ko-KR" b="1" dirty="0"/>
              <a:t>Sqoop</a:t>
            </a:r>
          </a:p>
          <a:p>
            <a:r>
              <a:rPr lang="en-US" altLang="ko-KR" sz="1600" dirty="0"/>
              <a:t>~$ </a:t>
            </a:r>
            <a:r>
              <a:rPr lang="en-US" altLang="ko-KR" sz="1600" dirty="0" err="1"/>
              <a:t>wget</a:t>
            </a:r>
            <a:r>
              <a:rPr lang="en-US" altLang="ko-KR" sz="1600" dirty="0"/>
              <a:t> </a:t>
            </a:r>
            <a:r>
              <a:rPr lang="en-US" altLang="ko-KR" sz="1600" dirty="0">
                <a:hlinkClick r:id="rId3"/>
              </a:rPr>
              <a:t>http://apache.tt.co.kr/sqoop/1.4.7/sqoop-1.4.7.bin__hadoop-2.6.0.tar.gz</a:t>
            </a:r>
            <a:endParaRPr lang="en-US" altLang="ko-KR" sz="1600" dirty="0"/>
          </a:p>
          <a:p>
            <a:r>
              <a:rPr lang="en-US" altLang="ko-KR" sz="1600" dirty="0"/>
              <a:t>~$ tar </a:t>
            </a:r>
            <a:r>
              <a:rPr lang="en-US" altLang="ko-KR" sz="1600" dirty="0" err="1"/>
              <a:t>xvzf</a:t>
            </a:r>
            <a:r>
              <a:rPr lang="en-US" altLang="ko-KR" sz="1600" dirty="0"/>
              <a:t> sqoop-1.4.7.bin__hadoop-2.6.0.tar.gz</a:t>
            </a:r>
          </a:p>
          <a:p>
            <a:r>
              <a:rPr lang="en-US" altLang="ko-KR" sz="1600" dirty="0"/>
              <a:t>~$ ln -s sqoop-1.4.7.bin__hadoop-2.6.0 </a:t>
            </a:r>
            <a:r>
              <a:rPr lang="en-US" altLang="ko-KR" sz="1600" dirty="0" err="1"/>
              <a:t>sqoop</a:t>
            </a:r>
            <a:endParaRPr lang="en-US" altLang="ko-KR" sz="1600" dirty="0"/>
          </a:p>
          <a:p>
            <a:r>
              <a:rPr lang="en-US" altLang="ko-KR" sz="1600" dirty="0"/>
              <a:t>~$ </a:t>
            </a:r>
            <a:r>
              <a:rPr lang="en-US" altLang="ko-KR" sz="1600" dirty="0" err="1"/>
              <a:t>sudo</a:t>
            </a:r>
            <a:r>
              <a:rPr lang="en-US" altLang="ko-KR" sz="1600" dirty="0"/>
              <a:t> </a:t>
            </a:r>
            <a:r>
              <a:rPr lang="en-US" altLang="ko-KR" sz="1600" dirty="0" err="1"/>
              <a:t>gedit</a:t>
            </a:r>
            <a:r>
              <a:rPr lang="en-US" altLang="ko-KR" sz="1600" dirty="0"/>
              <a:t> ~/.</a:t>
            </a:r>
            <a:r>
              <a:rPr lang="en-US" altLang="ko-KR" sz="1600" dirty="0" err="1"/>
              <a:t>bashrc</a:t>
            </a:r>
            <a:endParaRPr lang="en-US" altLang="ko-KR" sz="1600" dirty="0"/>
          </a:p>
          <a:p>
            <a:endParaRPr lang="en-US" altLang="ko-KR" sz="1600" dirty="0"/>
          </a:p>
          <a:p>
            <a:endParaRPr lang="en-US" altLang="ko-KR" sz="1600" dirty="0"/>
          </a:p>
          <a:p>
            <a:endParaRPr lang="en-US" altLang="ko-KR" sz="1600" dirty="0"/>
          </a:p>
          <a:p>
            <a:r>
              <a:rPr lang="en-US" altLang="ko-KR" sz="1600" dirty="0"/>
              <a:t>~$ source ~/.</a:t>
            </a:r>
            <a:r>
              <a:rPr lang="en-US" altLang="ko-KR" sz="1600" dirty="0" err="1"/>
              <a:t>bashrc</a:t>
            </a:r>
            <a:endParaRPr lang="en-US" altLang="ko-KR" sz="1600" dirty="0"/>
          </a:p>
          <a:p>
            <a:r>
              <a:rPr lang="en-US" altLang="ko-KR" sz="1600" dirty="0"/>
              <a:t>~/</a:t>
            </a:r>
            <a:r>
              <a:rPr lang="en-US" altLang="ko-KR" sz="1600" dirty="0" err="1"/>
              <a:t>sqoop</a:t>
            </a:r>
            <a:r>
              <a:rPr lang="en-US" altLang="ko-KR" sz="1600" dirty="0"/>
              <a:t>/conf$ cp sqoop-env-template.sh sqoop-env.sh</a:t>
            </a:r>
            <a:endParaRPr lang="ko-KR" altLang="ko-KR" sz="1600" dirty="0"/>
          </a:p>
          <a:p>
            <a:endParaRPr lang="en-US" altLang="ko-KR" sz="1600" dirty="0"/>
          </a:p>
          <a:p>
            <a:endParaRPr lang="en-US" altLang="ko-KR" sz="1600" dirty="0"/>
          </a:p>
          <a:p>
            <a:endParaRPr lang="en-US" altLang="ko-KR" sz="1600" dirty="0"/>
          </a:p>
          <a:p>
            <a:endParaRPr lang="en-US" altLang="ko-KR" sz="1600" dirty="0"/>
          </a:p>
          <a:p>
            <a:endParaRPr lang="en-US" altLang="ko-KR" sz="1600" dirty="0"/>
          </a:p>
          <a:p>
            <a:endParaRPr lang="en-US" altLang="ko-KR" sz="1600" dirty="0"/>
          </a:p>
        </p:txBody>
      </p:sp>
      <p:sp>
        <p:nvSpPr>
          <p:cNvPr id="37" name="직사각형 36">
            <a:extLst>
              <a:ext uri="{FF2B5EF4-FFF2-40B4-BE49-F238E27FC236}">
                <a16:creationId xmlns:a16="http://schemas.microsoft.com/office/drawing/2014/main" id="{516C3F92-86CC-4B95-B553-6F88FFD28B90}"/>
              </a:ext>
            </a:extLst>
          </p:cNvPr>
          <p:cNvSpPr/>
          <p:nvPr/>
        </p:nvSpPr>
        <p:spPr>
          <a:xfrm>
            <a:off x="6179344" y="1338273"/>
            <a:ext cx="5663033" cy="4255283"/>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r>
              <a:rPr lang="en-US" altLang="ko-KR" b="1" dirty="0"/>
              <a:t>~/</a:t>
            </a:r>
            <a:r>
              <a:rPr lang="en-US" altLang="ko-KR" b="1" dirty="0" err="1"/>
              <a:t>sqoop</a:t>
            </a:r>
            <a:r>
              <a:rPr lang="en-US" altLang="ko-KR" b="1" dirty="0"/>
              <a:t>/conf$ </a:t>
            </a:r>
            <a:r>
              <a:rPr lang="en-US" altLang="ko-KR" b="1" dirty="0" err="1"/>
              <a:t>sqoop</a:t>
            </a:r>
            <a:endParaRPr lang="ko-KR" altLang="ko-KR" b="1" dirty="0"/>
          </a:p>
          <a:p>
            <a:r>
              <a:rPr lang="en-US" altLang="ko-KR" sz="1200" dirty="0"/>
              <a:t>Warning: /home/vi/</a:t>
            </a:r>
            <a:r>
              <a:rPr lang="en-US" altLang="ko-KR" sz="1200" dirty="0" err="1"/>
              <a:t>sqoop</a:t>
            </a:r>
            <a:r>
              <a:rPr lang="en-US" altLang="ko-KR" sz="1200" dirty="0"/>
              <a:t>/../</a:t>
            </a:r>
            <a:r>
              <a:rPr lang="en-US" altLang="ko-KR" sz="1200" dirty="0" err="1"/>
              <a:t>hbase</a:t>
            </a:r>
            <a:r>
              <a:rPr lang="en-US" altLang="ko-KR" sz="1200" dirty="0"/>
              <a:t> does not exist! HBase imports will fail.</a:t>
            </a:r>
            <a:endParaRPr lang="ko-KR" altLang="ko-KR" sz="1200" dirty="0"/>
          </a:p>
          <a:p>
            <a:r>
              <a:rPr lang="en-US" altLang="ko-KR" sz="1200" dirty="0"/>
              <a:t>Please set $HBASE_HOME to the root of your HBase installation.</a:t>
            </a:r>
            <a:endParaRPr lang="ko-KR" altLang="ko-KR" sz="1200" dirty="0"/>
          </a:p>
          <a:p>
            <a:r>
              <a:rPr lang="en-US" altLang="ko-KR" sz="1200" dirty="0"/>
              <a:t>Warning: /home/vi/</a:t>
            </a:r>
            <a:r>
              <a:rPr lang="en-US" altLang="ko-KR" sz="1200" dirty="0" err="1"/>
              <a:t>sqoop</a:t>
            </a:r>
            <a:r>
              <a:rPr lang="en-US" altLang="ko-KR" sz="1200" dirty="0"/>
              <a:t>/../</a:t>
            </a:r>
            <a:r>
              <a:rPr lang="en-US" altLang="ko-KR" sz="1200" dirty="0" err="1"/>
              <a:t>hcatalog</a:t>
            </a:r>
            <a:r>
              <a:rPr lang="en-US" altLang="ko-KR" sz="1200" dirty="0"/>
              <a:t> does not exist! </a:t>
            </a:r>
            <a:r>
              <a:rPr lang="en-US" altLang="ko-KR" sz="1200" dirty="0" err="1"/>
              <a:t>HCatalog</a:t>
            </a:r>
            <a:r>
              <a:rPr lang="en-US" altLang="ko-KR" sz="1200" dirty="0"/>
              <a:t> jobs will fail.</a:t>
            </a:r>
            <a:endParaRPr lang="ko-KR" altLang="ko-KR" sz="1200" dirty="0"/>
          </a:p>
          <a:p>
            <a:r>
              <a:rPr lang="en-US" altLang="ko-KR" sz="1200" dirty="0"/>
              <a:t>Please set $HCAT_HOME to the root of your </a:t>
            </a:r>
            <a:r>
              <a:rPr lang="en-US" altLang="ko-KR" sz="1200" dirty="0" err="1"/>
              <a:t>HCatalog</a:t>
            </a:r>
            <a:r>
              <a:rPr lang="en-US" altLang="ko-KR" sz="1200" dirty="0"/>
              <a:t> installation.</a:t>
            </a:r>
            <a:endParaRPr lang="ko-KR" altLang="ko-KR" sz="1200" dirty="0"/>
          </a:p>
          <a:p>
            <a:r>
              <a:rPr lang="en-US" altLang="ko-KR" sz="1200" dirty="0"/>
              <a:t>Warning: /home/vi/</a:t>
            </a:r>
            <a:r>
              <a:rPr lang="en-US" altLang="ko-KR" sz="1200" dirty="0" err="1"/>
              <a:t>sqoop</a:t>
            </a:r>
            <a:r>
              <a:rPr lang="en-US" altLang="ko-KR" sz="1200" dirty="0"/>
              <a:t>/../</a:t>
            </a:r>
            <a:r>
              <a:rPr lang="en-US" altLang="ko-KR" sz="1200" dirty="0" err="1"/>
              <a:t>accumulo</a:t>
            </a:r>
            <a:r>
              <a:rPr lang="en-US" altLang="ko-KR" sz="1200" dirty="0"/>
              <a:t> does not exist! </a:t>
            </a:r>
            <a:r>
              <a:rPr lang="en-US" altLang="ko-KR" sz="1200" dirty="0" err="1"/>
              <a:t>Accumulo</a:t>
            </a:r>
            <a:r>
              <a:rPr lang="en-US" altLang="ko-KR" sz="1200" dirty="0"/>
              <a:t> imports will fail.</a:t>
            </a:r>
            <a:endParaRPr lang="ko-KR" altLang="ko-KR" sz="1200" dirty="0"/>
          </a:p>
          <a:p>
            <a:r>
              <a:rPr lang="en-US" altLang="ko-KR" sz="1200" dirty="0"/>
              <a:t>Please set $ACCUMULO_HOME to the root of your </a:t>
            </a:r>
            <a:r>
              <a:rPr lang="en-US" altLang="ko-KR" sz="1200" dirty="0" err="1"/>
              <a:t>Accumulo</a:t>
            </a:r>
            <a:r>
              <a:rPr lang="en-US" altLang="ko-KR" sz="1200" dirty="0"/>
              <a:t> installation.</a:t>
            </a:r>
            <a:endParaRPr lang="ko-KR" altLang="ko-KR" sz="1200" dirty="0"/>
          </a:p>
          <a:p>
            <a:r>
              <a:rPr lang="en-US" altLang="ko-KR" sz="1200" dirty="0"/>
              <a:t>Warning: /home/vi/</a:t>
            </a:r>
            <a:r>
              <a:rPr lang="en-US" altLang="ko-KR" sz="1200" dirty="0" err="1"/>
              <a:t>sqoop</a:t>
            </a:r>
            <a:r>
              <a:rPr lang="en-US" altLang="ko-KR" sz="1200" dirty="0"/>
              <a:t>/../zookeeper does not exist! </a:t>
            </a:r>
            <a:r>
              <a:rPr lang="en-US" altLang="ko-KR" sz="1200" dirty="0" err="1"/>
              <a:t>Accumulo</a:t>
            </a:r>
            <a:r>
              <a:rPr lang="en-US" altLang="ko-KR" sz="1200" dirty="0"/>
              <a:t> imports will fail.</a:t>
            </a:r>
            <a:endParaRPr lang="ko-KR" altLang="ko-KR" sz="1200" dirty="0"/>
          </a:p>
          <a:p>
            <a:r>
              <a:rPr lang="en-US" altLang="ko-KR" sz="1200" dirty="0"/>
              <a:t>Please set $ZOOKEEPER_HOME to the root of your Zookeeper installation.</a:t>
            </a:r>
            <a:endParaRPr lang="ko-KR" altLang="ko-KR" sz="1200" dirty="0"/>
          </a:p>
          <a:p>
            <a:r>
              <a:rPr lang="en-US" altLang="ko-KR" sz="1200" dirty="0"/>
              <a:t>/home/vi/</a:t>
            </a:r>
            <a:r>
              <a:rPr lang="en-US" altLang="ko-KR" sz="1200" dirty="0" err="1"/>
              <a:t>hadoop</a:t>
            </a:r>
            <a:r>
              <a:rPr lang="en-US" altLang="ko-KR" sz="1200" dirty="0"/>
              <a:t>/</a:t>
            </a:r>
            <a:r>
              <a:rPr lang="en-US" altLang="ko-KR" sz="1200" dirty="0" err="1"/>
              <a:t>libexec</a:t>
            </a:r>
            <a:r>
              <a:rPr lang="en-US" altLang="ko-KR" sz="1200" dirty="0"/>
              <a:t>/hadoop-functions.sh: </a:t>
            </a:r>
            <a:r>
              <a:rPr lang="ko-KR" altLang="ko-KR" sz="1200" dirty="0"/>
              <a:t>줄</a:t>
            </a:r>
            <a:r>
              <a:rPr lang="en-US" altLang="ko-KR" sz="1200" dirty="0"/>
              <a:t> 2364: HADOOP_ORG.APACHE.SQOOP.SQOOP_USER: bad substitution</a:t>
            </a:r>
            <a:endParaRPr lang="ko-KR" altLang="ko-KR" sz="1200" dirty="0"/>
          </a:p>
          <a:p>
            <a:r>
              <a:rPr lang="en-US" altLang="ko-KR" sz="1200" dirty="0"/>
              <a:t>/home/vi/</a:t>
            </a:r>
            <a:r>
              <a:rPr lang="en-US" altLang="ko-KR" sz="1200" dirty="0" err="1"/>
              <a:t>hadoop</a:t>
            </a:r>
            <a:r>
              <a:rPr lang="en-US" altLang="ko-KR" sz="1200" dirty="0"/>
              <a:t>/</a:t>
            </a:r>
            <a:r>
              <a:rPr lang="en-US" altLang="ko-KR" sz="1200" dirty="0" err="1"/>
              <a:t>libexec</a:t>
            </a:r>
            <a:r>
              <a:rPr lang="en-US" altLang="ko-KR" sz="1200" dirty="0"/>
              <a:t>/hadoop-functions.sh: </a:t>
            </a:r>
            <a:r>
              <a:rPr lang="ko-KR" altLang="ko-KR" sz="1200" dirty="0"/>
              <a:t>줄</a:t>
            </a:r>
            <a:r>
              <a:rPr lang="en-US" altLang="ko-KR" sz="1200" dirty="0"/>
              <a:t> 2459: HADOOP_ORG.APACHE.SQOOP.SQOOP_OPTS: bad substitution</a:t>
            </a:r>
            <a:endParaRPr lang="ko-KR" altLang="ko-KR" sz="1200" dirty="0"/>
          </a:p>
          <a:p>
            <a:r>
              <a:rPr lang="en-US" altLang="ko-KR" sz="1600" b="1" dirty="0"/>
              <a:t>Try '</a:t>
            </a:r>
            <a:r>
              <a:rPr lang="en-US" altLang="ko-KR" sz="1600" b="1" dirty="0" err="1"/>
              <a:t>sqoop</a:t>
            </a:r>
            <a:r>
              <a:rPr lang="en-US" altLang="ko-KR" sz="1600" b="1" dirty="0"/>
              <a:t> help' for usage. # </a:t>
            </a:r>
            <a:r>
              <a:rPr lang="ko-KR" altLang="ko-KR" sz="1600" b="1" dirty="0"/>
              <a:t>이렇게 뜬다면 설치 완료</a:t>
            </a:r>
            <a:r>
              <a:rPr lang="en-US" altLang="ko-KR" sz="1600" b="1" dirty="0"/>
              <a:t>.</a:t>
            </a:r>
            <a:endParaRPr lang="en-US" altLang="ko-KR" sz="1400" b="1" dirty="0"/>
          </a:p>
        </p:txBody>
      </p:sp>
      <p:sp>
        <p:nvSpPr>
          <p:cNvPr id="7" name="직사각형 6">
            <a:extLst>
              <a:ext uri="{FF2B5EF4-FFF2-40B4-BE49-F238E27FC236}">
                <a16:creationId xmlns:a16="http://schemas.microsoft.com/office/drawing/2014/main" id="{5C539729-6AF6-49F6-ABA1-E54B5391C37F}"/>
              </a:ext>
            </a:extLst>
          </p:cNvPr>
          <p:cNvSpPr/>
          <p:nvPr/>
        </p:nvSpPr>
        <p:spPr>
          <a:xfrm>
            <a:off x="349623" y="5691805"/>
            <a:ext cx="11492754" cy="1016793"/>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r>
              <a:rPr lang="ko-KR" altLang="en-US" sz="1400" b="1" dirty="0" err="1">
                <a:solidFill>
                  <a:schemeClr val="tx1"/>
                </a:solidFill>
              </a:rPr>
              <a:t>스쿱</a:t>
            </a:r>
            <a:r>
              <a:rPr lang="ko-KR" altLang="en-US" sz="1400" b="1" dirty="0">
                <a:solidFill>
                  <a:schemeClr val="tx1"/>
                </a:solidFill>
              </a:rPr>
              <a:t> 사이트 </a:t>
            </a:r>
            <a:endParaRPr lang="en-US" altLang="ko-KR" sz="1400" b="1" dirty="0">
              <a:solidFill>
                <a:schemeClr val="tx1"/>
              </a:solidFill>
            </a:endParaRPr>
          </a:p>
          <a:p>
            <a:r>
              <a:rPr lang="en-US" altLang="ko-KR" sz="1400" dirty="0">
                <a:hlinkClick r:id="rId4"/>
              </a:rPr>
              <a:t>https://sqoop.apache.org/</a:t>
            </a:r>
            <a:endParaRPr lang="en-US" altLang="ko-KR" sz="1400" b="1" dirty="0">
              <a:solidFill>
                <a:schemeClr val="tx1"/>
              </a:solidFill>
            </a:endParaRPr>
          </a:p>
          <a:p>
            <a:r>
              <a:rPr lang="ko-KR" altLang="en-US" sz="1400" b="1" dirty="0" err="1">
                <a:solidFill>
                  <a:schemeClr val="tx1"/>
                </a:solidFill>
              </a:rPr>
              <a:t>스쿱</a:t>
            </a:r>
            <a:r>
              <a:rPr lang="ko-KR" altLang="en-US" sz="1400" b="1" dirty="0">
                <a:solidFill>
                  <a:schemeClr val="tx1"/>
                </a:solidFill>
              </a:rPr>
              <a:t> 다운로드 경로</a:t>
            </a:r>
            <a:endParaRPr lang="en-US" altLang="ko-KR" sz="1400" b="1" dirty="0">
              <a:solidFill>
                <a:schemeClr val="tx1"/>
              </a:solidFill>
            </a:endParaRPr>
          </a:p>
          <a:p>
            <a:r>
              <a:rPr lang="en-US" altLang="ko-KR" sz="1400" dirty="0">
                <a:hlinkClick r:id="rId3"/>
              </a:rPr>
              <a:t>http://apache.tt.co.kr/sqoop/1.4.7/sqoop-1.4.7.bin__hadoop-2.6.0.tar.gz</a:t>
            </a:r>
            <a:endParaRPr lang="en-US" altLang="ko-KR" sz="1400" b="1" dirty="0">
              <a:solidFill>
                <a:schemeClr val="tx1"/>
              </a:solidFill>
            </a:endParaRPr>
          </a:p>
        </p:txBody>
      </p:sp>
      <p:sp>
        <p:nvSpPr>
          <p:cNvPr id="2" name="직사각형 1">
            <a:extLst>
              <a:ext uri="{FF2B5EF4-FFF2-40B4-BE49-F238E27FC236}">
                <a16:creationId xmlns:a16="http://schemas.microsoft.com/office/drawing/2014/main" id="{D67F86F4-FF16-41DF-BA50-068F9F08A8D8}"/>
              </a:ext>
            </a:extLst>
          </p:cNvPr>
          <p:cNvSpPr/>
          <p:nvPr/>
        </p:nvSpPr>
        <p:spPr>
          <a:xfrm>
            <a:off x="412376" y="2921793"/>
            <a:ext cx="5470526" cy="66436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ko-KR" sz="1400" dirty="0"/>
              <a:t>export SQOOP_HOME=/home/vi/</a:t>
            </a:r>
            <a:r>
              <a:rPr lang="en-US" altLang="ko-KR" sz="1400" dirty="0" err="1"/>
              <a:t>sqoop</a:t>
            </a:r>
            <a:endParaRPr lang="ko-KR" altLang="ko-KR" sz="1400" dirty="0"/>
          </a:p>
          <a:p>
            <a:r>
              <a:rPr lang="en-US" altLang="ko-KR" sz="1400" dirty="0"/>
              <a:t>export PATH=$PATH:$SQOOP_HOME/bin</a:t>
            </a:r>
            <a:endParaRPr lang="en-US" altLang="ko-KR" sz="1050" dirty="0"/>
          </a:p>
        </p:txBody>
      </p:sp>
      <p:sp>
        <p:nvSpPr>
          <p:cNvPr id="9" name="직사각형 8">
            <a:extLst>
              <a:ext uri="{FF2B5EF4-FFF2-40B4-BE49-F238E27FC236}">
                <a16:creationId xmlns:a16="http://schemas.microsoft.com/office/drawing/2014/main" id="{C72CF52E-3E00-4E21-B8FA-1857A2209FFE}"/>
              </a:ext>
            </a:extLst>
          </p:cNvPr>
          <p:cNvSpPr/>
          <p:nvPr/>
        </p:nvSpPr>
        <p:spPr>
          <a:xfrm>
            <a:off x="398649" y="4207669"/>
            <a:ext cx="5470526" cy="131205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rPr>
              <a:t>#Set path to where bin/</a:t>
            </a:r>
            <a:r>
              <a:rPr lang="en-US" altLang="ko-KR" sz="1400" dirty="0" err="1">
                <a:solidFill>
                  <a:schemeClr val="tx1"/>
                </a:solidFill>
              </a:rPr>
              <a:t>hadoop</a:t>
            </a:r>
            <a:r>
              <a:rPr lang="en-US" altLang="ko-KR" sz="1400" dirty="0">
                <a:solidFill>
                  <a:schemeClr val="tx1"/>
                </a:solidFill>
              </a:rPr>
              <a:t> is available</a:t>
            </a:r>
            <a:endParaRPr lang="ko-KR" altLang="ko-KR" sz="1400" dirty="0">
              <a:solidFill>
                <a:schemeClr val="tx1"/>
              </a:solidFill>
            </a:endParaRPr>
          </a:p>
          <a:p>
            <a:r>
              <a:rPr lang="en-US" altLang="ko-KR" sz="1400" dirty="0">
                <a:solidFill>
                  <a:schemeClr val="tx1"/>
                </a:solidFill>
              </a:rPr>
              <a:t>export HADOOP_COMMON_HOME=/home/vi(</a:t>
            </a:r>
            <a:r>
              <a:rPr lang="ko-KR" altLang="ko-KR" sz="1400" dirty="0">
                <a:solidFill>
                  <a:schemeClr val="tx1"/>
                </a:solidFill>
              </a:rPr>
              <a:t>계정이름</a:t>
            </a:r>
            <a:r>
              <a:rPr lang="en-US" altLang="ko-KR" sz="1400" dirty="0">
                <a:solidFill>
                  <a:schemeClr val="tx1"/>
                </a:solidFill>
              </a:rPr>
              <a:t>)/</a:t>
            </a:r>
            <a:r>
              <a:rPr lang="en-US" altLang="ko-KR" sz="1400" dirty="0" err="1">
                <a:solidFill>
                  <a:schemeClr val="tx1"/>
                </a:solidFill>
              </a:rPr>
              <a:t>hadoop</a:t>
            </a:r>
            <a:endParaRPr lang="ko-KR" altLang="ko-KR" sz="1400" dirty="0">
              <a:solidFill>
                <a:schemeClr val="tx1"/>
              </a:solidFill>
            </a:endParaRPr>
          </a:p>
          <a:p>
            <a:r>
              <a:rPr lang="en-US" altLang="ko-KR" sz="1400" dirty="0">
                <a:solidFill>
                  <a:schemeClr val="tx1"/>
                </a:solidFill>
              </a:rPr>
              <a:t>#Set path to where hadoop-*-core.jar is available</a:t>
            </a:r>
            <a:r>
              <a:rPr lang="ko-KR" altLang="ko-KR" sz="1400" dirty="0">
                <a:solidFill>
                  <a:schemeClr val="tx1"/>
                </a:solidFill>
              </a:rPr>
              <a:t>일</a:t>
            </a:r>
          </a:p>
          <a:p>
            <a:r>
              <a:rPr lang="en-US" altLang="ko-KR" sz="1400" dirty="0">
                <a:solidFill>
                  <a:schemeClr val="tx1"/>
                </a:solidFill>
              </a:rPr>
              <a:t>export HADOOP_MAPRED_HOME=/home/vi(</a:t>
            </a:r>
            <a:r>
              <a:rPr lang="ko-KR" altLang="ko-KR" sz="1400" dirty="0">
                <a:solidFill>
                  <a:schemeClr val="tx1"/>
                </a:solidFill>
              </a:rPr>
              <a:t>계정이름</a:t>
            </a:r>
            <a:r>
              <a:rPr lang="en-US" altLang="ko-KR" sz="1400" dirty="0">
                <a:solidFill>
                  <a:schemeClr val="tx1"/>
                </a:solidFill>
              </a:rPr>
              <a:t>)/</a:t>
            </a:r>
            <a:r>
              <a:rPr lang="en-US" altLang="ko-KR" sz="1400" dirty="0" err="1">
                <a:solidFill>
                  <a:schemeClr val="tx1"/>
                </a:solidFill>
              </a:rPr>
              <a:t>hadoop</a:t>
            </a:r>
            <a:endParaRPr lang="en-US" altLang="ko-KR" sz="700" dirty="0">
              <a:solidFill>
                <a:schemeClr val="tx1"/>
              </a:solidFill>
            </a:endParaRPr>
          </a:p>
        </p:txBody>
      </p:sp>
      <p:sp>
        <p:nvSpPr>
          <p:cNvPr id="3" name="슬라이드 번호 개체 틀 2">
            <a:extLst>
              <a:ext uri="{FF2B5EF4-FFF2-40B4-BE49-F238E27FC236}">
                <a16:creationId xmlns:a16="http://schemas.microsoft.com/office/drawing/2014/main" id="{218BDE39-7493-4DEE-89D9-5C21F9A4BA56}"/>
              </a:ext>
            </a:extLst>
          </p:cNvPr>
          <p:cNvSpPr>
            <a:spLocks noGrp="1"/>
          </p:cNvSpPr>
          <p:nvPr>
            <p:ph type="sldNum" sz="quarter" idx="12"/>
          </p:nvPr>
        </p:nvSpPr>
        <p:spPr/>
        <p:txBody>
          <a:bodyPr/>
          <a:lstStyle/>
          <a:p>
            <a:fld id="{4F2997A9-76DD-44FB-8883-7AC0BC848202}" type="slidenum">
              <a:rPr lang="ko-KR" altLang="en-US" smtClean="0"/>
              <a:t>46</a:t>
            </a:fld>
            <a:endParaRPr lang="ko-KR" altLang="en-US"/>
          </a:p>
        </p:txBody>
      </p:sp>
    </p:spTree>
    <p:extLst>
      <p:ext uri="{BB962C8B-B14F-4D97-AF65-F5344CB8AC3E}">
        <p14:creationId xmlns:p14="http://schemas.microsoft.com/office/powerpoint/2010/main" val="1615673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C6884EF8-13B8-4906-AFA1-F7D11047E8A5}"/>
              </a:ext>
            </a:extLst>
          </p:cNvPr>
          <p:cNvSpPr/>
          <p:nvPr/>
        </p:nvSpPr>
        <p:spPr>
          <a:xfrm>
            <a:off x="349623" y="432111"/>
            <a:ext cx="125506" cy="8079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6" name="직사각형 5">
            <a:extLst>
              <a:ext uri="{FF2B5EF4-FFF2-40B4-BE49-F238E27FC236}">
                <a16:creationId xmlns:a16="http://schemas.microsoft.com/office/drawing/2014/main" id="{B2E0AF2E-A9E8-4669-AA0E-A190B65FCAD7}"/>
              </a:ext>
            </a:extLst>
          </p:cNvPr>
          <p:cNvSpPr/>
          <p:nvPr/>
        </p:nvSpPr>
        <p:spPr>
          <a:xfrm>
            <a:off x="475129" y="333862"/>
            <a:ext cx="7028330" cy="1077218"/>
          </a:xfrm>
          <a:prstGeom prst="rect">
            <a:avLst/>
          </a:prstGeom>
        </p:spPr>
        <p:txBody>
          <a:bodyPr wrap="square">
            <a:spAutoFit/>
          </a:bodyPr>
          <a:lstStyle/>
          <a:p>
            <a:r>
              <a:rPr lang="en-US" altLang="ko-KR" sz="3600" b="1" dirty="0">
                <a:latin typeface="조선일보명조" panose="02030304000000000000" pitchFamily="18" charset="-127"/>
                <a:ea typeface="조선일보명조" panose="02030304000000000000" pitchFamily="18" charset="-127"/>
                <a:cs typeface="조선일보명조" panose="02030304000000000000" pitchFamily="18" charset="-127"/>
              </a:rPr>
              <a:t>T-SA: </a:t>
            </a:r>
            <a:r>
              <a:rPr lang="en-US" altLang="ko-KR" sz="24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rPr>
              <a:t>Related</a:t>
            </a:r>
            <a:r>
              <a:rPr lang="en-US" altLang="ko-KR" sz="28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24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rPr>
              <a:t>Works</a:t>
            </a:r>
            <a:endParaRPr lang="en-US" altLang="ko-KR" sz="28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endParaRPr>
          </a:p>
          <a:p>
            <a:r>
              <a:rPr lang="en-US" altLang="ko-KR" sz="2800" b="1" dirty="0">
                <a:latin typeface="조선일보명조" panose="02030304000000000000" pitchFamily="18" charset="-127"/>
                <a:ea typeface="조선일보명조" panose="02030304000000000000" pitchFamily="18" charset="-127"/>
                <a:cs typeface="조선일보명조" panose="02030304000000000000" pitchFamily="18" charset="-127"/>
              </a:rPr>
              <a:t> </a:t>
            </a:r>
            <a:endParaRPr lang="ko-KR" altLang="en-US" sz="24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grpSp>
        <p:nvGrpSpPr>
          <p:cNvPr id="10" name="그룹 9">
            <a:extLst>
              <a:ext uri="{FF2B5EF4-FFF2-40B4-BE49-F238E27FC236}">
                <a16:creationId xmlns:a16="http://schemas.microsoft.com/office/drawing/2014/main" id="{D4712A23-8926-4B29-BE50-A6DB0AD8D2A6}"/>
              </a:ext>
            </a:extLst>
          </p:cNvPr>
          <p:cNvGrpSpPr/>
          <p:nvPr/>
        </p:nvGrpSpPr>
        <p:grpSpPr>
          <a:xfrm>
            <a:off x="349623" y="1411080"/>
            <a:ext cx="5670394" cy="5092001"/>
            <a:chOff x="0" y="0"/>
            <a:chExt cx="6318476" cy="6584003"/>
          </a:xfrm>
        </p:grpSpPr>
        <p:pic>
          <p:nvPicPr>
            <p:cNvPr id="11" name="그림 10">
              <a:extLst>
                <a:ext uri="{FF2B5EF4-FFF2-40B4-BE49-F238E27FC236}">
                  <a16:creationId xmlns:a16="http://schemas.microsoft.com/office/drawing/2014/main" id="{9F8AF737-1F76-41A5-BEED-E6559623501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0" y="0"/>
              <a:ext cx="6318476" cy="6584003"/>
            </a:xfrm>
            <a:prstGeom prst="rect">
              <a:avLst/>
            </a:prstGeom>
            <a:ln>
              <a:solidFill>
                <a:schemeClr val="tx1"/>
              </a:solidFill>
            </a:ln>
          </p:spPr>
        </p:pic>
        <p:sp>
          <p:nvSpPr>
            <p:cNvPr id="12" name="직사각형 11">
              <a:extLst>
                <a:ext uri="{FF2B5EF4-FFF2-40B4-BE49-F238E27FC236}">
                  <a16:creationId xmlns:a16="http://schemas.microsoft.com/office/drawing/2014/main" id="{1ADDBCDF-F9BA-46CD-920A-2AA88FA4E3AD}"/>
                </a:ext>
              </a:extLst>
            </p:cNvPr>
            <p:cNvSpPr/>
            <p:nvPr/>
          </p:nvSpPr>
          <p:spPr>
            <a:xfrm>
              <a:off x="4532515" y="589281"/>
              <a:ext cx="1492250" cy="20447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3" name="직사각형 12">
              <a:extLst>
                <a:ext uri="{FF2B5EF4-FFF2-40B4-BE49-F238E27FC236}">
                  <a16:creationId xmlns:a16="http://schemas.microsoft.com/office/drawing/2014/main" id="{151AD8BF-DEC1-48F8-A4E5-FFCD45A45881}"/>
                </a:ext>
              </a:extLst>
            </p:cNvPr>
            <p:cNvSpPr/>
            <p:nvPr/>
          </p:nvSpPr>
          <p:spPr>
            <a:xfrm>
              <a:off x="183435" y="1408557"/>
              <a:ext cx="1399540" cy="28765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4" name="직사각형 13">
              <a:extLst>
                <a:ext uri="{FF2B5EF4-FFF2-40B4-BE49-F238E27FC236}">
                  <a16:creationId xmlns:a16="http://schemas.microsoft.com/office/drawing/2014/main" id="{B17CCB33-4384-42CC-8D1D-40B99B270296}"/>
                </a:ext>
              </a:extLst>
            </p:cNvPr>
            <p:cNvSpPr/>
            <p:nvPr/>
          </p:nvSpPr>
          <p:spPr>
            <a:xfrm>
              <a:off x="295146" y="2010410"/>
              <a:ext cx="5986145" cy="18389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8" name="직사각형 17">
              <a:extLst>
                <a:ext uri="{FF2B5EF4-FFF2-40B4-BE49-F238E27FC236}">
                  <a16:creationId xmlns:a16="http://schemas.microsoft.com/office/drawing/2014/main" id="{86DF43DC-0106-401C-8A97-22ED30D929F2}"/>
                </a:ext>
              </a:extLst>
            </p:cNvPr>
            <p:cNvSpPr/>
            <p:nvPr/>
          </p:nvSpPr>
          <p:spPr>
            <a:xfrm>
              <a:off x="171080" y="4740846"/>
              <a:ext cx="6110211" cy="180841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grpSp>
      <p:sp>
        <p:nvSpPr>
          <p:cNvPr id="3" name="직사각형 2">
            <a:extLst>
              <a:ext uri="{FF2B5EF4-FFF2-40B4-BE49-F238E27FC236}">
                <a16:creationId xmlns:a16="http://schemas.microsoft.com/office/drawing/2014/main" id="{D1AE0EE6-CA0A-4B00-B4D4-002D6AFE41F9}"/>
              </a:ext>
            </a:extLst>
          </p:cNvPr>
          <p:cNvSpPr/>
          <p:nvPr/>
        </p:nvSpPr>
        <p:spPr>
          <a:xfrm>
            <a:off x="6350579" y="1408120"/>
            <a:ext cx="5008102" cy="461665"/>
          </a:xfrm>
          <a:prstGeom prst="rect">
            <a:avLst/>
          </a:prstGeom>
        </p:spPr>
        <p:txBody>
          <a:bodyPr wrap="none">
            <a:spAutoFit/>
          </a:bodyPr>
          <a:lstStyle/>
          <a:p>
            <a:r>
              <a:rPr lang="en-US" altLang="ko-KR" sz="2400" b="1" dirty="0" err="1">
                <a:latin typeface="조선일보명조" panose="02030304000000000000" pitchFamily="18" charset="-127"/>
                <a:ea typeface="조선일보명조" panose="02030304000000000000" pitchFamily="18" charset="-127"/>
                <a:cs typeface="조선일보명조" panose="02030304000000000000" pitchFamily="18" charset="-127"/>
                <a:hlinkClick r:id="rId4"/>
              </a:rPr>
              <a:t>Tweetrend</a:t>
            </a:r>
            <a:r>
              <a:rPr lang="en-US" altLang="ko-KR" sz="2400" b="1" dirty="0">
                <a:latin typeface="조선일보명조" panose="02030304000000000000" pitchFamily="18" charset="-127"/>
                <a:ea typeface="조선일보명조" panose="02030304000000000000" pitchFamily="18" charset="-127"/>
                <a:cs typeface="조선일보명조" panose="02030304000000000000" pitchFamily="18" charset="-127"/>
                <a:hlinkClick r:id="rId4"/>
              </a:rPr>
              <a:t> : http://tweetrend.com/</a:t>
            </a:r>
            <a:endParaRPr lang="en-US" altLang="ko-KR" sz="24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cxnSp>
        <p:nvCxnSpPr>
          <p:cNvPr id="8" name="직선 연결선 7">
            <a:extLst>
              <a:ext uri="{FF2B5EF4-FFF2-40B4-BE49-F238E27FC236}">
                <a16:creationId xmlns:a16="http://schemas.microsoft.com/office/drawing/2014/main" id="{81F7B286-BE46-449E-B76C-CD0B2143546B}"/>
              </a:ext>
            </a:extLst>
          </p:cNvPr>
          <p:cNvCxnSpPr>
            <a:cxnSpLocks/>
          </p:cNvCxnSpPr>
          <p:nvPr/>
        </p:nvCxnSpPr>
        <p:spPr>
          <a:xfrm>
            <a:off x="5807232" y="1945892"/>
            <a:ext cx="670105" cy="317794"/>
          </a:xfrm>
          <a:prstGeom prst="line">
            <a:avLst/>
          </a:prstGeom>
          <a:ln w="38100"/>
        </p:spPr>
        <p:style>
          <a:lnRef idx="3">
            <a:schemeClr val="dk1"/>
          </a:lnRef>
          <a:fillRef idx="0">
            <a:schemeClr val="dk1"/>
          </a:fillRef>
          <a:effectRef idx="2">
            <a:schemeClr val="dk1"/>
          </a:effectRef>
          <a:fontRef idx="minor">
            <a:schemeClr val="tx1"/>
          </a:fontRef>
        </p:style>
      </p:cxnSp>
      <p:cxnSp>
        <p:nvCxnSpPr>
          <p:cNvPr id="25" name="직선 연결선 24">
            <a:extLst>
              <a:ext uri="{FF2B5EF4-FFF2-40B4-BE49-F238E27FC236}">
                <a16:creationId xmlns:a16="http://schemas.microsoft.com/office/drawing/2014/main" id="{083C5951-6C16-4BAC-9801-390562DCD5E1}"/>
              </a:ext>
            </a:extLst>
          </p:cNvPr>
          <p:cNvCxnSpPr>
            <a:cxnSpLocks/>
            <a:stCxn id="13" idx="3"/>
            <a:endCxn id="27" idx="1"/>
          </p:cNvCxnSpPr>
          <p:nvPr/>
        </p:nvCxnSpPr>
        <p:spPr>
          <a:xfrm>
            <a:off x="1770233" y="2611679"/>
            <a:ext cx="4656304" cy="772344"/>
          </a:xfrm>
          <a:prstGeom prst="line">
            <a:avLst/>
          </a:prstGeom>
          <a:ln w="38100"/>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5FE59F3F-A720-4049-AB32-CB6FD10CBF07}"/>
              </a:ext>
            </a:extLst>
          </p:cNvPr>
          <p:cNvSpPr txBox="1"/>
          <p:nvPr/>
        </p:nvSpPr>
        <p:spPr>
          <a:xfrm>
            <a:off x="6426536" y="2075841"/>
            <a:ext cx="5457609" cy="1292662"/>
          </a:xfrm>
          <a:prstGeom prst="rect">
            <a:avLst/>
          </a:prstGeom>
          <a:noFill/>
        </p:spPr>
        <p:txBody>
          <a:bodyPr wrap="square" rtlCol="0">
            <a:spAutoFit/>
          </a:bodyPr>
          <a:lstStyle/>
          <a:p>
            <a:r>
              <a:rPr lang="en-US" altLang="ko-KR" b="1" dirty="0">
                <a:latin typeface="조선일보명조" panose="02030304000000000000" pitchFamily="18" charset="-127"/>
                <a:ea typeface="조선일보명조" panose="02030304000000000000" pitchFamily="18" charset="-127"/>
                <a:cs typeface="조선일보명조" panose="02030304000000000000" pitchFamily="18" charset="-127"/>
              </a:rPr>
              <a:t>1. Set a time period to search</a:t>
            </a:r>
          </a:p>
          <a:p>
            <a:r>
              <a:rPr lang="ko-KR" altLang="en-US" sz="1400"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rPr>
              <a:t>Non-members : Up to 7 days searchable</a:t>
            </a:r>
          </a:p>
          <a:p>
            <a:r>
              <a:rPr lang="ko-KR" altLang="en-US" sz="1400"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rPr>
              <a:t>General member (Free) : Searchable for up to 30 days</a:t>
            </a:r>
          </a:p>
          <a:p>
            <a:r>
              <a:rPr lang="ko-KR" altLang="en-US" sz="1400"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rPr>
              <a:t>General member (Charged) : Searchable for up to 6 months</a:t>
            </a:r>
          </a:p>
          <a:p>
            <a:pPr marL="342900" indent="-342900">
              <a:buAutoNum type="arabicPeriod"/>
            </a:pPr>
            <a:endParaRPr lang="en-US" altLang="ko-KR"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27" name="TextBox 26">
            <a:extLst>
              <a:ext uri="{FF2B5EF4-FFF2-40B4-BE49-F238E27FC236}">
                <a16:creationId xmlns:a16="http://schemas.microsoft.com/office/drawing/2014/main" id="{40B3633B-1DD4-4F84-9780-1EA8985DC9B0}"/>
              </a:ext>
            </a:extLst>
          </p:cNvPr>
          <p:cNvSpPr txBox="1"/>
          <p:nvPr/>
        </p:nvSpPr>
        <p:spPr>
          <a:xfrm>
            <a:off x="6426537" y="2983913"/>
            <a:ext cx="3608680" cy="800219"/>
          </a:xfrm>
          <a:prstGeom prst="rect">
            <a:avLst/>
          </a:prstGeom>
          <a:noFill/>
        </p:spPr>
        <p:txBody>
          <a:bodyPr wrap="none" rtlCol="0">
            <a:spAutoFit/>
          </a:bodyPr>
          <a:lstStyle/>
          <a:p>
            <a:r>
              <a:rPr lang="en-US" altLang="ko-KR" b="1" dirty="0">
                <a:latin typeface="조선일보명조" panose="02030304000000000000" pitchFamily="18" charset="-127"/>
                <a:ea typeface="조선일보명조" panose="02030304000000000000" pitchFamily="18" charset="-127"/>
                <a:cs typeface="조선일보명조" panose="02030304000000000000" pitchFamily="18" charset="-127"/>
              </a:rPr>
              <a:t>2. Enter search keywords</a:t>
            </a:r>
          </a:p>
          <a:p>
            <a:r>
              <a:rPr lang="ko-KR" altLang="en-US" sz="1400"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rPr>
              <a:t>Non-members : 1 keywords can be entered</a:t>
            </a:r>
          </a:p>
          <a:p>
            <a:r>
              <a:rPr lang="ko-KR" altLang="en-US" sz="1400"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rPr>
              <a:t>Login : Up to 3 keywords can be entered </a:t>
            </a:r>
            <a:endParaRPr lang="ko-KR" altLang="en-US" sz="1400"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cxnSp>
        <p:nvCxnSpPr>
          <p:cNvPr id="33" name="직선 연결선 32">
            <a:extLst>
              <a:ext uri="{FF2B5EF4-FFF2-40B4-BE49-F238E27FC236}">
                <a16:creationId xmlns:a16="http://schemas.microsoft.com/office/drawing/2014/main" id="{12A3476B-4166-4FAB-AA89-BBF044E35FC2}"/>
              </a:ext>
            </a:extLst>
          </p:cNvPr>
          <p:cNvCxnSpPr>
            <a:cxnSpLocks/>
            <a:endCxn id="36" idx="1"/>
          </p:cNvCxnSpPr>
          <p:nvPr/>
        </p:nvCxnSpPr>
        <p:spPr>
          <a:xfrm>
            <a:off x="5986646" y="4293314"/>
            <a:ext cx="408718" cy="366950"/>
          </a:xfrm>
          <a:prstGeom prst="line">
            <a:avLst/>
          </a:prstGeom>
          <a:ln w="38100"/>
        </p:spPr>
        <p:style>
          <a:lnRef idx="3">
            <a:schemeClr val="dk1"/>
          </a:lnRef>
          <a:fillRef idx="0">
            <a:schemeClr val="dk1"/>
          </a:fillRef>
          <a:effectRef idx="2">
            <a:schemeClr val="dk1"/>
          </a:effectRef>
          <a:fontRef idx="minor">
            <a:schemeClr val="tx1"/>
          </a:fontRef>
        </p:style>
      </p:cxnSp>
      <p:sp>
        <p:nvSpPr>
          <p:cNvPr id="36" name="TextBox 35">
            <a:extLst>
              <a:ext uri="{FF2B5EF4-FFF2-40B4-BE49-F238E27FC236}">
                <a16:creationId xmlns:a16="http://schemas.microsoft.com/office/drawing/2014/main" id="{B617264F-7BF5-4678-B171-0886AC6617D7}"/>
              </a:ext>
            </a:extLst>
          </p:cNvPr>
          <p:cNvSpPr txBox="1"/>
          <p:nvPr/>
        </p:nvSpPr>
        <p:spPr>
          <a:xfrm>
            <a:off x="6395364" y="4475598"/>
            <a:ext cx="3568606" cy="369332"/>
          </a:xfrm>
          <a:prstGeom prst="rect">
            <a:avLst/>
          </a:prstGeom>
          <a:noFill/>
        </p:spPr>
        <p:txBody>
          <a:bodyPr wrap="none" rtlCol="0">
            <a:spAutoFit/>
          </a:bodyPr>
          <a:lstStyle/>
          <a:p>
            <a:r>
              <a:rPr lang="en-US" altLang="ko-KR" b="1" dirty="0">
                <a:latin typeface="조선일보명조" panose="02030304000000000000" pitchFamily="18" charset="-127"/>
                <a:ea typeface="조선일보명조" panose="02030304000000000000" pitchFamily="18" charset="-127"/>
                <a:cs typeface="조선일보명조" panose="02030304000000000000" pitchFamily="18" charset="-127"/>
              </a:rPr>
              <a:t>3. Tweets Count by Date via Graph</a:t>
            </a:r>
          </a:p>
        </p:txBody>
      </p:sp>
      <p:cxnSp>
        <p:nvCxnSpPr>
          <p:cNvPr id="37" name="직선 연결선 36">
            <a:extLst>
              <a:ext uri="{FF2B5EF4-FFF2-40B4-BE49-F238E27FC236}">
                <a16:creationId xmlns:a16="http://schemas.microsoft.com/office/drawing/2014/main" id="{9089AC59-59AF-43C3-BB69-27BBB4934258}"/>
              </a:ext>
            </a:extLst>
          </p:cNvPr>
          <p:cNvCxnSpPr>
            <a:cxnSpLocks/>
          </p:cNvCxnSpPr>
          <p:nvPr/>
        </p:nvCxnSpPr>
        <p:spPr>
          <a:xfrm flipV="1">
            <a:off x="6020017" y="5054067"/>
            <a:ext cx="406520" cy="279311"/>
          </a:xfrm>
          <a:prstGeom prst="line">
            <a:avLst/>
          </a:prstGeom>
          <a:ln w="38100"/>
        </p:spPr>
        <p:style>
          <a:lnRef idx="3">
            <a:schemeClr val="dk1"/>
          </a:lnRef>
          <a:fillRef idx="0">
            <a:schemeClr val="dk1"/>
          </a:fillRef>
          <a:effectRef idx="2">
            <a:schemeClr val="dk1"/>
          </a:effectRef>
          <a:fontRef idx="minor">
            <a:schemeClr val="tx1"/>
          </a:fontRef>
        </p:style>
      </p:cxnSp>
      <p:sp>
        <p:nvSpPr>
          <p:cNvPr id="40" name="TextBox 39">
            <a:extLst>
              <a:ext uri="{FF2B5EF4-FFF2-40B4-BE49-F238E27FC236}">
                <a16:creationId xmlns:a16="http://schemas.microsoft.com/office/drawing/2014/main" id="{BF411582-6AAD-4D6F-9EA2-632939EC919B}"/>
              </a:ext>
            </a:extLst>
          </p:cNvPr>
          <p:cNvSpPr txBox="1"/>
          <p:nvPr/>
        </p:nvSpPr>
        <p:spPr>
          <a:xfrm>
            <a:off x="6395364" y="4774068"/>
            <a:ext cx="4889480" cy="646331"/>
          </a:xfrm>
          <a:prstGeom prst="rect">
            <a:avLst/>
          </a:prstGeom>
          <a:noFill/>
        </p:spPr>
        <p:txBody>
          <a:bodyPr wrap="none" rtlCol="0">
            <a:spAutoFit/>
          </a:bodyPr>
          <a:lstStyle/>
          <a:p>
            <a:r>
              <a:rPr lang="en-US" altLang="ko-KR" b="1" dirty="0">
                <a:latin typeface="조선일보명조" panose="02030304000000000000" pitchFamily="18" charset="-127"/>
                <a:ea typeface="조선일보명조" panose="02030304000000000000" pitchFamily="18" charset="-127"/>
                <a:cs typeface="조선일보명조" panose="02030304000000000000" pitchFamily="18" charset="-127"/>
              </a:rPr>
              <a:t>4. Print the list from the total number of tweets </a:t>
            </a:r>
          </a:p>
          <a:p>
            <a:r>
              <a:rPr lang="en-US" altLang="ko-KR" b="1" dirty="0">
                <a:latin typeface="조선일보명조" panose="02030304000000000000" pitchFamily="18" charset="-127"/>
                <a:ea typeface="조선일보명조" panose="02030304000000000000" pitchFamily="18" charset="-127"/>
                <a:cs typeface="조선일보명조" panose="02030304000000000000" pitchFamily="18" charset="-127"/>
              </a:rPr>
              <a:t>and the most recent tweets</a:t>
            </a:r>
          </a:p>
        </p:txBody>
      </p:sp>
      <p:sp>
        <p:nvSpPr>
          <p:cNvPr id="39" name="직사각형 38">
            <a:extLst>
              <a:ext uri="{FF2B5EF4-FFF2-40B4-BE49-F238E27FC236}">
                <a16:creationId xmlns:a16="http://schemas.microsoft.com/office/drawing/2014/main" id="{7C6600B1-5326-409D-8A26-EE65E5CB6C10}"/>
              </a:ext>
            </a:extLst>
          </p:cNvPr>
          <p:cNvSpPr/>
          <p:nvPr/>
        </p:nvSpPr>
        <p:spPr>
          <a:xfrm>
            <a:off x="6171985" y="5579793"/>
            <a:ext cx="5855731" cy="9232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000" b="1" dirty="0">
                <a:solidFill>
                  <a:srgbClr val="FF0000"/>
                </a:solidFill>
                <a:latin typeface="조선일보명조" panose="02030304000000000000" pitchFamily="18" charset="-127"/>
                <a:ea typeface="조선일보명조" panose="02030304000000000000" pitchFamily="18" charset="-127"/>
                <a:cs typeface="조선일보명조" panose="02030304000000000000" pitchFamily="18" charset="-127"/>
              </a:rPr>
              <a:t>Search keywords to find associated keywords.</a:t>
            </a:r>
          </a:p>
        </p:txBody>
      </p:sp>
      <p:sp>
        <p:nvSpPr>
          <p:cNvPr id="21" name="TextBox 20">
            <a:extLst>
              <a:ext uri="{FF2B5EF4-FFF2-40B4-BE49-F238E27FC236}">
                <a16:creationId xmlns:a16="http://schemas.microsoft.com/office/drawing/2014/main" id="{88E709A0-853A-4DCC-908E-0927D452C587}"/>
              </a:ext>
            </a:extLst>
          </p:cNvPr>
          <p:cNvSpPr txBox="1"/>
          <p:nvPr/>
        </p:nvSpPr>
        <p:spPr>
          <a:xfrm>
            <a:off x="475129" y="916859"/>
            <a:ext cx="6861174" cy="338554"/>
          </a:xfrm>
          <a:prstGeom prst="rect">
            <a:avLst/>
          </a:prstGeom>
          <a:noFill/>
        </p:spPr>
        <p:txBody>
          <a:bodyPr wrap="none" rtlCol="0">
            <a:spAutoFit/>
          </a:bodyPr>
          <a:lstStyle/>
          <a:p>
            <a:r>
              <a:rPr lang="en-US" altLang="ko-KR" sz="1600" b="1" dirty="0">
                <a:solidFill>
                  <a:schemeClr val="bg2">
                    <a:lumMod val="75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Twitter keywords Search API based Analysis (The 19th President Election)</a:t>
            </a:r>
          </a:p>
        </p:txBody>
      </p:sp>
      <p:sp>
        <p:nvSpPr>
          <p:cNvPr id="2" name="슬라이드 번호 개체 틀 1">
            <a:extLst>
              <a:ext uri="{FF2B5EF4-FFF2-40B4-BE49-F238E27FC236}">
                <a16:creationId xmlns:a16="http://schemas.microsoft.com/office/drawing/2014/main" id="{D72BD6CF-77BD-4AED-9EAC-D0ABC13D3532}"/>
              </a:ext>
            </a:extLst>
          </p:cNvPr>
          <p:cNvSpPr>
            <a:spLocks noGrp="1"/>
          </p:cNvSpPr>
          <p:nvPr>
            <p:ph type="sldNum" sz="quarter" idx="12"/>
          </p:nvPr>
        </p:nvSpPr>
        <p:spPr/>
        <p:txBody>
          <a:bodyPr/>
          <a:lstStyle/>
          <a:p>
            <a:fld id="{4F2997A9-76DD-44FB-8883-7AC0BC848202}" type="slidenum">
              <a:rPr lang="ko-KR" altLang="en-US" smtClean="0">
                <a:latin typeface="조선일보명조" panose="02030304000000000000" pitchFamily="18" charset="-127"/>
                <a:ea typeface="조선일보명조" panose="02030304000000000000" pitchFamily="18" charset="-127"/>
                <a:cs typeface="조선일보명조" panose="02030304000000000000" pitchFamily="18" charset="-127"/>
              </a:rPr>
              <a:t>5</a:t>
            </a:fld>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22" name="TextBox 21">
            <a:extLst>
              <a:ext uri="{FF2B5EF4-FFF2-40B4-BE49-F238E27FC236}">
                <a16:creationId xmlns:a16="http://schemas.microsoft.com/office/drawing/2014/main" id="{1F55F27F-10C8-4EC0-B0D9-650C0651ADB1}"/>
              </a:ext>
            </a:extLst>
          </p:cNvPr>
          <p:cNvSpPr txBox="1"/>
          <p:nvPr/>
        </p:nvSpPr>
        <p:spPr>
          <a:xfrm>
            <a:off x="11306909" y="6400413"/>
            <a:ext cx="495649" cy="276999"/>
          </a:xfrm>
          <a:prstGeom prst="rect">
            <a:avLst/>
          </a:prstGeom>
          <a:noFill/>
        </p:spPr>
        <p:txBody>
          <a:bodyPr wrap="none" rtlCol="0">
            <a:spAutoFit/>
          </a:bodyPr>
          <a:lstStyle/>
          <a:p>
            <a:r>
              <a:rPr lang="en-US" altLang="ko-KR" sz="1200">
                <a:latin typeface="조선일보명조" panose="02030304000000000000" pitchFamily="18" charset="-127"/>
                <a:ea typeface="조선일보명조" panose="02030304000000000000" pitchFamily="18" charset="-127"/>
                <a:cs typeface="조선일보명조" panose="02030304000000000000" pitchFamily="18" charset="-127"/>
              </a:rPr>
              <a:t>/ 29 </a:t>
            </a:r>
            <a:endParaRPr lang="ko-KR" altLang="en-US" sz="120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Tree>
    <p:extLst>
      <p:ext uri="{BB962C8B-B14F-4D97-AF65-F5344CB8AC3E}">
        <p14:creationId xmlns:p14="http://schemas.microsoft.com/office/powerpoint/2010/main" val="3002788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C6884EF8-13B8-4906-AFA1-F7D11047E8A5}"/>
              </a:ext>
            </a:extLst>
          </p:cNvPr>
          <p:cNvSpPr/>
          <p:nvPr/>
        </p:nvSpPr>
        <p:spPr>
          <a:xfrm>
            <a:off x="349623" y="432111"/>
            <a:ext cx="125506" cy="8079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6" name="직사각형 5">
            <a:extLst>
              <a:ext uri="{FF2B5EF4-FFF2-40B4-BE49-F238E27FC236}">
                <a16:creationId xmlns:a16="http://schemas.microsoft.com/office/drawing/2014/main" id="{B2E0AF2E-A9E8-4669-AA0E-A190B65FCAD7}"/>
              </a:ext>
            </a:extLst>
          </p:cNvPr>
          <p:cNvSpPr/>
          <p:nvPr/>
        </p:nvSpPr>
        <p:spPr>
          <a:xfrm>
            <a:off x="475129" y="333862"/>
            <a:ext cx="10236414" cy="646331"/>
          </a:xfrm>
          <a:prstGeom prst="rect">
            <a:avLst/>
          </a:prstGeom>
        </p:spPr>
        <p:txBody>
          <a:bodyPr wrap="square">
            <a:spAutoFit/>
          </a:bodyPr>
          <a:lstStyle/>
          <a:p>
            <a:r>
              <a:rPr lang="en-US" altLang="ko-KR" sz="3600" b="1" dirty="0">
                <a:latin typeface="조선일보명조" panose="02030304000000000000" pitchFamily="18" charset="-127"/>
                <a:ea typeface="조선일보명조" panose="02030304000000000000" pitchFamily="18" charset="-127"/>
                <a:cs typeface="조선일보명조" panose="02030304000000000000" pitchFamily="18" charset="-127"/>
              </a:rPr>
              <a:t>T-SA: </a:t>
            </a:r>
            <a:r>
              <a:rPr lang="en-US" altLang="ko-KR" sz="24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rPr>
              <a:t>Control Group</a:t>
            </a:r>
            <a:endParaRPr lang="ko-KR" altLang="en-US" sz="24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grpSp>
        <p:nvGrpSpPr>
          <p:cNvPr id="2" name="그룹 1">
            <a:extLst>
              <a:ext uri="{FF2B5EF4-FFF2-40B4-BE49-F238E27FC236}">
                <a16:creationId xmlns:a16="http://schemas.microsoft.com/office/drawing/2014/main" id="{B1F10F6F-7D18-4C24-A3AA-A00FF961E723}"/>
              </a:ext>
            </a:extLst>
          </p:cNvPr>
          <p:cNvGrpSpPr/>
          <p:nvPr/>
        </p:nvGrpSpPr>
        <p:grpSpPr>
          <a:xfrm>
            <a:off x="3034319" y="2064383"/>
            <a:ext cx="6643459" cy="1841898"/>
            <a:chOff x="194101" y="1338273"/>
            <a:chExt cx="5247500" cy="1895819"/>
          </a:xfrm>
        </p:grpSpPr>
        <p:pic>
          <p:nvPicPr>
            <p:cNvPr id="11" name="그림 10">
              <a:extLst>
                <a:ext uri="{FF2B5EF4-FFF2-40B4-BE49-F238E27FC236}">
                  <a16:creationId xmlns:a16="http://schemas.microsoft.com/office/drawing/2014/main" id="{D5D3E0E4-8266-454A-B45F-B2542D587511}"/>
                </a:ext>
              </a:extLst>
            </p:cNvPr>
            <p:cNvPicPr>
              <a:picLocks noChangeAspect="1"/>
            </p:cNvPicPr>
            <p:nvPr/>
          </p:nvPicPr>
          <p:blipFill>
            <a:blip r:embed="rId3"/>
            <a:stretch>
              <a:fillRect/>
            </a:stretch>
          </p:blipFill>
          <p:spPr>
            <a:xfrm>
              <a:off x="194101" y="1338273"/>
              <a:ext cx="5247500" cy="1895819"/>
            </a:xfrm>
            <a:prstGeom prst="rect">
              <a:avLst/>
            </a:prstGeom>
            <a:ln>
              <a:solidFill>
                <a:schemeClr val="tx1"/>
              </a:solidFill>
            </a:ln>
          </p:spPr>
        </p:pic>
        <p:sp>
          <p:nvSpPr>
            <p:cNvPr id="12" name="직사각형 11">
              <a:extLst>
                <a:ext uri="{FF2B5EF4-FFF2-40B4-BE49-F238E27FC236}">
                  <a16:creationId xmlns:a16="http://schemas.microsoft.com/office/drawing/2014/main" id="{6D553DEC-AA2D-42D2-8CB5-D33B6489D577}"/>
                </a:ext>
              </a:extLst>
            </p:cNvPr>
            <p:cNvSpPr/>
            <p:nvPr/>
          </p:nvSpPr>
          <p:spPr>
            <a:xfrm>
              <a:off x="2871788" y="1621631"/>
              <a:ext cx="1164431" cy="27419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34" name="직사각형 33">
              <a:extLst>
                <a:ext uri="{FF2B5EF4-FFF2-40B4-BE49-F238E27FC236}">
                  <a16:creationId xmlns:a16="http://schemas.microsoft.com/office/drawing/2014/main" id="{D97CEE6F-14AA-468E-BDCF-49DD6E7D498A}"/>
                </a:ext>
              </a:extLst>
            </p:cNvPr>
            <p:cNvSpPr/>
            <p:nvPr/>
          </p:nvSpPr>
          <p:spPr>
            <a:xfrm>
              <a:off x="2731292" y="1959770"/>
              <a:ext cx="340522" cy="10626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35" name="직사각형 34">
              <a:extLst>
                <a:ext uri="{FF2B5EF4-FFF2-40B4-BE49-F238E27FC236}">
                  <a16:creationId xmlns:a16="http://schemas.microsoft.com/office/drawing/2014/main" id="{CC089D39-DD82-4A8E-8683-17C55CDEB874}"/>
                </a:ext>
              </a:extLst>
            </p:cNvPr>
            <p:cNvSpPr/>
            <p:nvPr/>
          </p:nvSpPr>
          <p:spPr>
            <a:xfrm>
              <a:off x="1069172" y="2805119"/>
              <a:ext cx="340522" cy="10626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36" name="직사각형 35">
              <a:extLst>
                <a:ext uri="{FF2B5EF4-FFF2-40B4-BE49-F238E27FC236}">
                  <a16:creationId xmlns:a16="http://schemas.microsoft.com/office/drawing/2014/main" id="{4D9D72AA-6BC4-4885-90EA-3AC1103458A1}"/>
                </a:ext>
              </a:extLst>
            </p:cNvPr>
            <p:cNvSpPr/>
            <p:nvPr/>
          </p:nvSpPr>
          <p:spPr>
            <a:xfrm>
              <a:off x="1135845" y="3050390"/>
              <a:ext cx="340522" cy="10626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37" name="직사각형 36">
              <a:extLst>
                <a:ext uri="{FF2B5EF4-FFF2-40B4-BE49-F238E27FC236}">
                  <a16:creationId xmlns:a16="http://schemas.microsoft.com/office/drawing/2014/main" id="{91619F56-C0B3-456D-BDF0-5E419D04CAFE}"/>
                </a:ext>
              </a:extLst>
            </p:cNvPr>
            <p:cNvSpPr/>
            <p:nvPr/>
          </p:nvSpPr>
          <p:spPr>
            <a:xfrm>
              <a:off x="2418112" y="3045623"/>
              <a:ext cx="938780" cy="10626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grpSp>
      <p:sp>
        <p:nvSpPr>
          <p:cNvPr id="20" name="직사각형 19">
            <a:extLst>
              <a:ext uri="{FF2B5EF4-FFF2-40B4-BE49-F238E27FC236}">
                <a16:creationId xmlns:a16="http://schemas.microsoft.com/office/drawing/2014/main" id="{5BAFC7E3-F8AB-4587-86E5-F028DAFB435A}"/>
              </a:ext>
            </a:extLst>
          </p:cNvPr>
          <p:cNvSpPr/>
          <p:nvPr/>
        </p:nvSpPr>
        <p:spPr>
          <a:xfrm>
            <a:off x="475129" y="1400108"/>
            <a:ext cx="10609118" cy="369332"/>
          </a:xfrm>
          <a:prstGeom prst="rect">
            <a:avLst/>
          </a:prstGeom>
        </p:spPr>
        <p:txBody>
          <a:bodyPr wrap="square">
            <a:spAutoFit/>
          </a:bodyPr>
          <a:lstStyle/>
          <a:p>
            <a:r>
              <a:rPr lang="en-US" altLang="ko-KR" b="1" dirty="0">
                <a:latin typeface="조선일보명조" panose="02030304000000000000" pitchFamily="18" charset="-127"/>
                <a:ea typeface="조선일보명조" panose="02030304000000000000" pitchFamily="18" charset="-127"/>
                <a:cs typeface="조선일보명조" panose="02030304000000000000" pitchFamily="18" charset="-127"/>
              </a:rPr>
              <a:t>National Election Commission Election Statistics System </a:t>
            </a:r>
            <a:r>
              <a:rPr lang="en-US" altLang="ko-KR" b="1" dirty="0">
                <a:latin typeface="조선일보명조" panose="02030304000000000000" pitchFamily="18" charset="-127"/>
                <a:ea typeface="조선일보명조" panose="02030304000000000000" pitchFamily="18" charset="-127"/>
                <a:cs typeface="조선일보명조" panose="02030304000000000000" pitchFamily="18" charset="-127"/>
                <a:hlinkClick r:id="rId4"/>
              </a:rPr>
              <a:t>http://info.nec.go.kr/</a:t>
            </a:r>
            <a:endParaRPr lang="ko-KR" altLang="en-US"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pic>
        <p:nvPicPr>
          <p:cNvPr id="14" name="Picture 3">
            <a:extLst>
              <a:ext uri="{FF2B5EF4-FFF2-40B4-BE49-F238E27FC236}">
                <a16:creationId xmlns:a16="http://schemas.microsoft.com/office/drawing/2014/main" id="{51F8BF93-3CF3-4A0F-9335-CE4011DCE7BD}"/>
              </a:ext>
            </a:extLst>
          </p:cNvPr>
          <p:cNvPicPr>
            <a:picLocks noChangeAspect="1" noChangeArrowheads="1"/>
          </p:cNvPicPr>
          <p:nvPr/>
        </p:nvPicPr>
        <p:blipFill rotWithShape="1">
          <a:blip r:embed="rId5"/>
          <a:srcRect b="29827"/>
          <a:stretch/>
        </p:blipFill>
        <p:spPr bwMode="auto">
          <a:xfrm>
            <a:off x="3034318" y="4435697"/>
            <a:ext cx="6643459" cy="952155"/>
          </a:xfrm>
          <a:prstGeom prst="rect">
            <a:avLst/>
          </a:prstGeom>
          <a:noFill/>
          <a:ln w="9525">
            <a:solidFill>
              <a:schemeClr val="tx1"/>
            </a:solidFill>
            <a:miter lim="800000"/>
            <a:headEnd/>
            <a:tailEnd/>
          </a:ln>
          <a:effectLst/>
        </p:spPr>
      </p:pic>
      <p:sp>
        <p:nvSpPr>
          <p:cNvPr id="16" name="직사각형 15">
            <a:extLst>
              <a:ext uri="{FF2B5EF4-FFF2-40B4-BE49-F238E27FC236}">
                <a16:creationId xmlns:a16="http://schemas.microsoft.com/office/drawing/2014/main" id="{F6D1B5B6-6FDD-4FD9-9F08-1E473EB568A6}"/>
              </a:ext>
            </a:extLst>
          </p:cNvPr>
          <p:cNvSpPr/>
          <p:nvPr/>
        </p:nvSpPr>
        <p:spPr>
          <a:xfrm>
            <a:off x="5121086" y="4451965"/>
            <a:ext cx="4545722" cy="9358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7" name="화살표: 아래쪽 6">
            <a:extLst>
              <a:ext uri="{FF2B5EF4-FFF2-40B4-BE49-F238E27FC236}">
                <a16:creationId xmlns:a16="http://schemas.microsoft.com/office/drawing/2014/main" id="{C4490721-2BF7-419F-9007-066E161FBFBF}"/>
              </a:ext>
            </a:extLst>
          </p:cNvPr>
          <p:cNvSpPr/>
          <p:nvPr/>
        </p:nvSpPr>
        <p:spPr>
          <a:xfrm>
            <a:off x="6184265" y="3984928"/>
            <a:ext cx="124393" cy="20781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8" name="TextBox 17">
            <a:extLst>
              <a:ext uri="{FF2B5EF4-FFF2-40B4-BE49-F238E27FC236}">
                <a16:creationId xmlns:a16="http://schemas.microsoft.com/office/drawing/2014/main" id="{88E709A0-853A-4DCC-908E-0927D452C587}"/>
              </a:ext>
            </a:extLst>
          </p:cNvPr>
          <p:cNvSpPr txBox="1"/>
          <p:nvPr/>
        </p:nvSpPr>
        <p:spPr>
          <a:xfrm>
            <a:off x="475129" y="916859"/>
            <a:ext cx="6861174" cy="338554"/>
          </a:xfrm>
          <a:prstGeom prst="rect">
            <a:avLst/>
          </a:prstGeom>
          <a:noFill/>
        </p:spPr>
        <p:txBody>
          <a:bodyPr wrap="none" rtlCol="0">
            <a:spAutoFit/>
          </a:bodyPr>
          <a:lstStyle/>
          <a:p>
            <a:r>
              <a:rPr lang="en-US" altLang="ko-KR" sz="1600" b="1" dirty="0">
                <a:solidFill>
                  <a:schemeClr val="bg2">
                    <a:lumMod val="75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Twitter keywords Search API based Analysis (The 19th President Election)</a:t>
            </a:r>
          </a:p>
        </p:txBody>
      </p:sp>
      <p:sp>
        <p:nvSpPr>
          <p:cNvPr id="3" name="TextBox 2">
            <a:extLst>
              <a:ext uri="{FF2B5EF4-FFF2-40B4-BE49-F238E27FC236}">
                <a16:creationId xmlns:a16="http://schemas.microsoft.com/office/drawing/2014/main" id="{0BC95CCE-9E63-4844-B8E9-29D44B326DBB}"/>
              </a:ext>
            </a:extLst>
          </p:cNvPr>
          <p:cNvSpPr txBox="1"/>
          <p:nvPr/>
        </p:nvSpPr>
        <p:spPr>
          <a:xfrm>
            <a:off x="4296335" y="5842747"/>
            <a:ext cx="45719" cy="369332"/>
          </a:xfrm>
          <a:prstGeom prst="rect">
            <a:avLst/>
          </a:prstGeom>
          <a:noFill/>
        </p:spPr>
        <p:txBody>
          <a:bodyPr wrap="square" rtlCol="0">
            <a:spAutoFit/>
          </a:bodyPr>
          <a:lstStyle/>
          <a:p>
            <a:endParaRPr lang="ko-KR" altLang="en-US"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5" name="직사각형 4">
            <a:extLst>
              <a:ext uri="{FF2B5EF4-FFF2-40B4-BE49-F238E27FC236}">
                <a16:creationId xmlns:a16="http://schemas.microsoft.com/office/drawing/2014/main" id="{E6586244-0561-4BB5-BBF8-8AD922884177}"/>
              </a:ext>
            </a:extLst>
          </p:cNvPr>
          <p:cNvSpPr/>
          <p:nvPr/>
        </p:nvSpPr>
        <p:spPr>
          <a:xfrm>
            <a:off x="1971915" y="5534902"/>
            <a:ext cx="9411314" cy="923330"/>
          </a:xfrm>
          <a:prstGeom prst="rect">
            <a:avLst/>
          </a:prstGeom>
        </p:spPr>
        <p:txBody>
          <a:bodyPr wrap="square">
            <a:spAutoFit/>
          </a:bodyPr>
          <a:lstStyle/>
          <a:p>
            <a:pPr algn="ctr"/>
            <a:r>
              <a:rPr lang="en-US" altLang="ko-KR" b="1" dirty="0">
                <a:latin typeface="조선일보명조" panose="02030304000000000000" pitchFamily="18" charset="-127"/>
                <a:ea typeface="조선일보명조" panose="02030304000000000000" pitchFamily="18" charset="-127"/>
                <a:cs typeface="조선일보명조" panose="02030304000000000000" pitchFamily="18" charset="-127"/>
              </a:rPr>
              <a:t>We use public data, among them, the election statistics system</a:t>
            </a:r>
          </a:p>
          <a:p>
            <a:pPr algn="ctr"/>
            <a:endParaRPr lang="en-US" altLang="ko-KR" b="1" dirty="0">
              <a:latin typeface="조선일보명조" panose="02030304000000000000" pitchFamily="18" charset="-127"/>
              <a:ea typeface="조선일보명조" panose="02030304000000000000" pitchFamily="18" charset="-127"/>
              <a:cs typeface="조선일보명조" panose="02030304000000000000" pitchFamily="18" charset="-127"/>
            </a:endParaRPr>
          </a:p>
          <a:p>
            <a:pPr algn="ctr"/>
            <a:r>
              <a:rPr lang="en-US" altLang="ko-KR" b="1" dirty="0">
                <a:latin typeface="조선일보명조" panose="02030304000000000000" pitchFamily="18" charset="-127"/>
                <a:ea typeface="조선일보명조" panose="02030304000000000000" pitchFamily="18" charset="-127"/>
                <a:cs typeface="조선일보명조" panose="02030304000000000000" pitchFamily="18" charset="-127"/>
              </a:rPr>
              <a:t>of the N.E.C. will bring the votes of the top five candidates</a:t>
            </a:r>
            <a:endParaRPr lang="ko-KR" altLang="en-US"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8" name="슬라이드 번호 개체 틀 7">
            <a:extLst>
              <a:ext uri="{FF2B5EF4-FFF2-40B4-BE49-F238E27FC236}">
                <a16:creationId xmlns:a16="http://schemas.microsoft.com/office/drawing/2014/main" id="{3B9CC873-47DF-4F5E-B1C2-5251E6D33799}"/>
              </a:ext>
            </a:extLst>
          </p:cNvPr>
          <p:cNvSpPr>
            <a:spLocks noGrp="1"/>
          </p:cNvSpPr>
          <p:nvPr>
            <p:ph type="sldNum" sz="quarter" idx="12"/>
          </p:nvPr>
        </p:nvSpPr>
        <p:spPr/>
        <p:txBody>
          <a:bodyPr/>
          <a:lstStyle/>
          <a:p>
            <a:fld id="{4F2997A9-76DD-44FB-8883-7AC0BC848202}" type="slidenum">
              <a:rPr lang="ko-KR" altLang="en-US" smtClean="0">
                <a:latin typeface="조선일보명조" panose="02030304000000000000" pitchFamily="18" charset="-127"/>
                <a:ea typeface="조선일보명조" panose="02030304000000000000" pitchFamily="18" charset="-127"/>
                <a:cs typeface="조선일보명조" panose="02030304000000000000" pitchFamily="18" charset="-127"/>
              </a:rPr>
              <a:t>6</a:t>
            </a:fld>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9" name="TextBox 18">
            <a:extLst>
              <a:ext uri="{FF2B5EF4-FFF2-40B4-BE49-F238E27FC236}">
                <a16:creationId xmlns:a16="http://schemas.microsoft.com/office/drawing/2014/main" id="{0D97CEA4-7912-4132-AA65-52474A6BD45E}"/>
              </a:ext>
            </a:extLst>
          </p:cNvPr>
          <p:cNvSpPr txBox="1"/>
          <p:nvPr/>
        </p:nvSpPr>
        <p:spPr>
          <a:xfrm>
            <a:off x="11306909" y="6400413"/>
            <a:ext cx="495649" cy="276999"/>
          </a:xfrm>
          <a:prstGeom prst="rect">
            <a:avLst/>
          </a:prstGeom>
          <a:noFill/>
        </p:spPr>
        <p:txBody>
          <a:bodyPr wrap="none" rtlCol="0">
            <a:spAutoFit/>
          </a:bodyPr>
          <a:lstStyle/>
          <a:p>
            <a:r>
              <a:rPr lang="en-US" altLang="ko-KR" sz="1200">
                <a:latin typeface="조선일보명조" panose="02030304000000000000" pitchFamily="18" charset="-127"/>
                <a:ea typeface="조선일보명조" panose="02030304000000000000" pitchFamily="18" charset="-127"/>
                <a:cs typeface="조선일보명조" panose="02030304000000000000" pitchFamily="18" charset="-127"/>
              </a:rPr>
              <a:t>/ 29 </a:t>
            </a:r>
            <a:endParaRPr lang="ko-KR" altLang="en-US" sz="120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Tree>
    <p:extLst>
      <p:ext uri="{BB962C8B-B14F-4D97-AF65-F5344CB8AC3E}">
        <p14:creationId xmlns:p14="http://schemas.microsoft.com/office/powerpoint/2010/main" val="3009472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C6884EF8-13B8-4906-AFA1-F7D11047E8A5}"/>
              </a:ext>
            </a:extLst>
          </p:cNvPr>
          <p:cNvSpPr/>
          <p:nvPr/>
        </p:nvSpPr>
        <p:spPr>
          <a:xfrm>
            <a:off x="349623" y="432111"/>
            <a:ext cx="125506" cy="8079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6" name="직사각형 5">
            <a:extLst>
              <a:ext uri="{FF2B5EF4-FFF2-40B4-BE49-F238E27FC236}">
                <a16:creationId xmlns:a16="http://schemas.microsoft.com/office/drawing/2014/main" id="{B2E0AF2E-A9E8-4669-AA0E-A190B65FCAD7}"/>
              </a:ext>
            </a:extLst>
          </p:cNvPr>
          <p:cNvSpPr/>
          <p:nvPr/>
        </p:nvSpPr>
        <p:spPr>
          <a:xfrm>
            <a:off x="475129" y="333862"/>
            <a:ext cx="7028330" cy="646331"/>
          </a:xfrm>
          <a:prstGeom prst="rect">
            <a:avLst/>
          </a:prstGeom>
        </p:spPr>
        <p:txBody>
          <a:bodyPr wrap="square">
            <a:spAutoFit/>
          </a:bodyPr>
          <a:lstStyle/>
          <a:p>
            <a:r>
              <a:rPr lang="en-US" altLang="ko-KR" sz="3600" b="1" dirty="0">
                <a:latin typeface="조선일보명조" panose="02030304000000000000" pitchFamily="18" charset="-127"/>
                <a:ea typeface="조선일보명조" panose="02030304000000000000" pitchFamily="18" charset="-127"/>
                <a:cs typeface="조선일보명조" panose="02030304000000000000" pitchFamily="18" charset="-127"/>
              </a:rPr>
              <a:t>T-SA: </a:t>
            </a:r>
            <a:r>
              <a:rPr lang="en-US" altLang="ko-KR" sz="24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rPr>
              <a:t>Development Environment</a:t>
            </a:r>
            <a:r>
              <a:rPr lang="en-US" altLang="ko-KR" sz="2800" b="1" dirty="0">
                <a:latin typeface="조선일보명조" panose="02030304000000000000" pitchFamily="18" charset="-127"/>
                <a:ea typeface="조선일보명조" panose="02030304000000000000" pitchFamily="18" charset="-127"/>
                <a:cs typeface="조선일보명조" panose="02030304000000000000" pitchFamily="18" charset="-127"/>
              </a:rPr>
              <a:t> </a:t>
            </a:r>
            <a:endParaRPr lang="ko-KR" altLang="en-US" sz="24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graphicFrame>
        <p:nvGraphicFramePr>
          <p:cNvPr id="7" name="표 6">
            <a:extLst>
              <a:ext uri="{FF2B5EF4-FFF2-40B4-BE49-F238E27FC236}">
                <a16:creationId xmlns:a16="http://schemas.microsoft.com/office/drawing/2014/main" id="{E3DC654D-43F1-4ACF-B048-C167546D679A}"/>
              </a:ext>
            </a:extLst>
          </p:cNvPr>
          <p:cNvGraphicFramePr>
            <a:graphicFrameLocks noGrp="1"/>
          </p:cNvGraphicFramePr>
          <p:nvPr>
            <p:extLst>
              <p:ext uri="{D42A27DB-BD31-4B8C-83A1-F6EECF244321}">
                <p14:modId xmlns:p14="http://schemas.microsoft.com/office/powerpoint/2010/main" val="1104189485"/>
              </p:ext>
            </p:extLst>
          </p:nvPr>
        </p:nvGraphicFramePr>
        <p:xfrm>
          <a:off x="349623" y="1563190"/>
          <a:ext cx="11566148" cy="4692798"/>
        </p:xfrm>
        <a:graphic>
          <a:graphicData uri="http://schemas.openxmlformats.org/drawingml/2006/table">
            <a:tbl>
              <a:tblPr firstRow="1" bandRow="1">
                <a:tableStyleId>{5940675A-B579-460E-94D1-54222C63F5DA}</a:tableStyleId>
              </a:tblPr>
              <a:tblGrid>
                <a:gridCol w="1243432">
                  <a:extLst>
                    <a:ext uri="{9D8B030D-6E8A-4147-A177-3AD203B41FA5}">
                      <a16:colId xmlns:a16="http://schemas.microsoft.com/office/drawing/2014/main" val="1270271575"/>
                    </a:ext>
                  </a:extLst>
                </a:gridCol>
                <a:gridCol w="1439465">
                  <a:extLst>
                    <a:ext uri="{9D8B030D-6E8A-4147-A177-3AD203B41FA5}">
                      <a16:colId xmlns:a16="http://schemas.microsoft.com/office/drawing/2014/main" val="3395747507"/>
                    </a:ext>
                  </a:extLst>
                </a:gridCol>
                <a:gridCol w="1339455">
                  <a:extLst>
                    <a:ext uri="{9D8B030D-6E8A-4147-A177-3AD203B41FA5}">
                      <a16:colId xmlns:a16="http://schemas.microsoft.com/office/drawing/2014/main" val="761912996"/>
                    </a:ext>
                  </a:extLst>
                </a:gridCol>
                <a:gridCol w="7543796">
                  <a:extLst>
                    <a:ext uri="{9D8B030D-6E8A-4147-A177-3AD203B41FA5}">
                      <a16:colId xmlns:a16="http://schemas.microsoft.com/office/drawing/2014/main" val="2776275057"/>
                    </a:ext>
                  </a:extLst>
                </a:gridCol>
              </a:tblGrid>
              <a:tr h="370840">
                <a:tc>
                  <a:txBody>
                    <a:bodyPr/>
                    <a:lstStyle/>
                    <a:p>
                      <a:pPr algn="ctr" latinLnBrk="1"/>
                      <a:r>
                        <a:rPr lang="en-US" altLang="ko-KR" sz="1400" b="1"/>
                        <a:t>Installation sequence</a:t>
                      </a:r>
                      <a:endParaRPr lang="ko-KR" altLang="en-US" sz="1400" b="1" dirty="0"/>
                    </a:p>
                  </a:txBody>
                  <a:tcPr anchor="ctr"/>
                </a:tc>
                <a:tc>
                  <a:txBody>
                    <a:bodyPr/>
                    <a:lstStyle/>
                    <a:p>
                      <a:pPr algn="ctr" latinLnBrk="1"/>
                      <a:r>
                        <a:rPr lang="en-US" altLang="ko-KR" sz="1400" b="1"/>
                        <a:t>Name</a:t>
                      </a:r>
                      <a:endParaRPr lang="ko-KR" altLang="en-US" sz="1400" b="1" dirty="0"/>
                    </a:p>
                  </a:txBody>
                  <a:tcPr anchor="ctr"/>
                </a:tc>
                <a:tc>
                  <a:txBody>
                    <a:bodyPr/>
                    <a:lstStyle/>
                    <a:p>
                      <a:pPr algn="ctr" latinLnBrk="1"/>
                      <a:r>
                        <a:rPr lang="en-US" altLang="ko-KR" sz="1400" b="1"/>
                        <a:t>Version</a:t>
                      </a:r>
                      <a:endParaRPr lang="ko-KR" altLang="en-US" sz="1400" b="1" dirty="0"/>
                    </a:p>
                  </a:txBody>
                  <a:tcPr anchor="ctr"/>
                </a:tc>
                <a:tc>
                  <a:txBody>
                    <a:bodyPr/>
                    <a:lstStyle/>
                    <a:p>
                      <a:pPr algn="ctr" latinLnBrk="1"/>
                      <a:r>
                        <a:rPr lang="en-US" altLang="ko-KR" sz="1400" b="1"/>
                        <a:t>Reasons for use</a:t>
                      </a:r>
                      <a:endParaRPr lang="ko-KR" altLang="en-US" sz="1400" b="1" dirty="0"/>
                    </a:p>
                  </a:txBody>
                  <a:tcPr anchor="ctr"/>
                </a:tc>
                <a:extLst>
                  <a:ext uri="{0D108BD9-81ED-4DB2-BD59-A6C34878D82A}">
                    <a16:rowId xmlns:a16="http://schemas.microsoft.com/office/drawing/2014/main" val="1871034293"/>
                  </a:ext>
                </a:extLst>
              </a:tr>
              <a:tr h="370840">
                <a:tc>
                  <a:txBody>
                    <a:bodyPr/>
                    <a:lstStyle/>
                    <a:p>
                      <a:pPr algn="ctr" latinLnBrk="1"/>
                      <a:r>
                        <a:rPr lang="en-US" altLang="ko-KR" sz="1500"/>
                        <a:t>1</a:t>
                      </a:r>
                      <a:endParaRPr lang="ko-KR" altLang="en-US" sz="1500" dirty="0"/>
                    </a:p>
                  </a:txBody>
                  <a:tcPr anchor="ctr"/>
                </a:tc>
                <a:tc>
                  <a:txBody>
                    <a:bodyPr/>
                    <a:lstStyle/>
                    <a:p>
                      <a:pPr algn="ctr" latinLnBrk="1"/>
                      <a:r>
                        <a:rPr lang="en-US" altLang="ko-KR" sz="1500"/>
                        <a:t>Python</a:t>
                      </a:r>
                      <a:endParaRPr lang="ko-KR" altLang="en-US" sz="1500" dirty="0"/>
                    </a:p>
                  </a:txBody>
                  <a:tcPr anchor="ctr"/>
                </a:tc>
                <a:tc>
                  <a:txBody>
                    <a:bodyPr/>
                    <a:lstStyle/>
                    <a:p>
                      <a:pPr latinLnBrk="1"/>
                      <a:r>
                        <a:rPr lang="en-US" altLang="ko-KR" sz="1500"/>
                        <a:t>3.6</a:t>
                      </a:r>
                      <a:endParaRPr lang="ko-KR" altLang="en-US" sz="1500" dirty="0"/>
                    </a:p>
                  </a:txBody>
                  <a:tcPr anchor="ctr"/>
                </a:tc>
                <a:tc rowSpan="2">
                  <a:txBody>
                    <a:bodyPr/>
                    <a:lstStyle/>
                    <a:p>
                      <a:pPr latinLnBrk="1"/>
                      <a:r>
                        <a:rPr lang="en-US" altLang="ko-KR" sz="1400" dirty="0">
                          <a:solidFill>
                            <a:schemeClr val="tx1"/>
                          </a:solidFill>
                        </a:rPr>
                        <a:t>Easy to test and visualize acquisition data because it is based on a </a:t>
                      </a:r>
                      <a:r>
                        <a:rPr lang="en-US" altLang="ko-KR" sz="1400" dirty="0">
                          <a:solidFill>
                            <a:srgbClr val="FF0000"/>
                          </a:solidFill>
                        </a:rPr>
                        <a:t>CLI(Command Line Interface)</a:t>
                      </a:r>
                      <a:r>
                        <a:rPr lang="en-US" altLang="ko-KR" sz="1400" dirty="0">
                          <a:solidFill>
                            <a:schemeClr val="tx1"/>
                          </a:solidFill>
                        </a:rPr>
                        <a:t>.</a:t>
                      </a:r>
                      <a:endParaRPr lang="ko-KR" altLang="en-US" sz="1400" dirty="0"/>
                    </a:p>
                  </a:txBody>
                  <a:tcPr anchor="ctr"/>
                </a:tc>
                <a:extLst>
                  <a:ext uri="{0D108BD9-81ED-4DB2-BD59-A6C34878D82A}">
                    <a16:rowId xmlns:a16="http://schemas.microsoft.com/office/drawing/2014/main" val="829104964"/>
                  </a:ext>
                </a:extLst>
              </a:tr>
              <a:tr h="370840">
                <a:tc gridSpan="3">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500" b="0" dirty="0">
                          <a:solidFill>
                            <a:schemeClr val="tx1"/>
                          </a:solidFill>
                          <a:ea typeface="조선일보명조" panose="02030304000000000000" pitchFamily="18" charset="-127"/>
                          <a:cs typeface="조선일보명조" panose="02030304000000000000" pitchFamily="18" charset="-127"/>
                          <a:hlinkClick r:id="rId3"/>
                        </a:rPr>
                        <a:t>https://www.python.org/</a:t>
                      </a:r>
                      <a:r>
                        <a:rPr lang="en-US" altLang="ko-KR" sz="1500" b="0" dirty="0">
                          <a:solidFill>
                            <a:schemeClr val="tx1"/>
                          </a:solidFill>
                          <a:ea typeface="조선일보명조" panose="02030304000000000000" pitchFamily="18" charset="-127"/>
                          <a:cs typeface="조선일보명조" panose="02030304000000000000" pitchFamily="18" charset="-127"/>
                        </a:rPr>
                        <a:t> </a:t>
                      </a:r>
                    </a:p>
                  </a:txBody>
                  <a:tcPr anchor="ctr"/>
                </a:tc>
                <a:tc hMerge="1">
                  <a:txBody>
                    <a:bodyPr/>
                    <a:lstStyle/>
                    <a:p>
                      <a:pPr latinLnBrk="1"/>
                      <a:endParaRPr lang="ko-KR" altLang="en-US"/>
                    </a:p>
                  </a:txBody>
                  <a:tcPr/>
                </a:tc>
                <a:tc hMerge="1">
                  <a:txBody>
                    <a:bodyPr/>
                    <a:lstStyle/>
                    <a:p>
                      <a:pPr latinLnBrk="1"/>
                      <a:endParaRPr lang="ko-KR" altLang="en-US" dirty="0"/>
                    </a:p>
                  </a:txBody>
                  <a:tcPr/>
                </a:tc>
                <a:tc vMerge="1">
                  <a:txBody>
                    <a:bodyPr/>
                    <a:lstStyle/>
                    <a:p>
                      <a:pPr latinLnBrk="1"/>
                      <a:endParaRPr lang="ko-KR" altLang="en-US" dirty="0"/>
                    </a:p>
                  </a:txBody>
                  <a:tcPr/>
                </a:tc>
                <a:extLst>
                  <a:ext uri="{0D108BD9-81ED-4DB2-BD59-A6C34878D82A}">
                    <a16:rowId xmlns:a16="http://schemas.microsoft.com/office/drawing/2014/main" val="3064710609"/>
                  </a:ext>
                </a:extLst>
              </a:tr>
              <a:tr h="370840">
                <a:tc>
                  <a:txBody>
                    <a:bodyPr/>
                    <a:lstStyle/>
                    <a:p>
                      <a:pPr algn="ctr" latinLnBrk="1"/>
                      <a:r>
                        <a:rPr lang="en-US" altLang="ko-KR" sz="1500"/>
                        <a:t>2</a:t>
                      </a:r>
                      <a:endParaRPr lang="ko-KR" altLang="en-US" sz="1500" dirty="0"/>
                    </a:p>
                  </a:txBody>
                  <a:tcPr anchor="ctr"/>
                </a:tc>
                <a:tc>
                  <a:txBody>
                    <a:bodyPr/>
                    <a:lstStyle/>
                    <a:p>
                      <a:pPr algn="ctr" latinLnBrk="1"/>
                      <a:r>
                        <a:rPr lang="en-US" altLang="ko-KR" sz="1500"/>
                        <a:t>MariaDB</a:t>
                      </a:r>
                      <a:endParaRPr lang="ko-KR" altLang="en-US" sz="1500" dirty="0"/>
                    </a:p>
                  </a:txBody>
                  <a:tcPr anchor="ctr"/>
                </a:tc>
                <a:tc>
                  <a:txBody>
                    <a:bodyPr/>
                    <a:lstStyle/>
                    <a:p>
                      <a:pPr latinLnBrk="1"/>
                      <a:r>
                        <a:rPr lang="en-US" altLang="ko-KR" sz="1500"/>
                        <a:t>10.1.38</a:t>
                      </a:r>
                      <a:endParaRPr lang="ko-KR" altLang="en-US" sz="1500" dirty="0"/>
                    </a:p>
                  </a:txBody>
                  <a:tcPr anchor="ctr"/>
                </a:tc>
                <a:tc rowSpan="2">
                  <a:txBody>
                    <a:bodyPr/>
                    <a:lstStyle/>
                    <a:p>
                      <a:pPr latinLnBrk="1"/>
                      <a:r>
                        <a:rPr lang="en-US" altLang="ko-KR" sz="1400" dirty="0">
                          <a:solidFill>
                            <a:schemeClr val="tx1"/>
                          </a:solidFill>
                        </a:rPr>
                        <a:t>Select RDBMS because the collection data is structured.</a:t>
                      </a:r>
                    </a:p>
                    <a:p>
                      <a:pPr latinLnBrk="1"/>
                      <a:r>
                        <a:rPr lang="en-US" altLang="ko-KR" sz="1400" dirty="0"/>
                        <a:t>RDMBS owned by Oracle selects </a:t>
                      </a:r>
                      <a:r>
                        <a:rPr lang="en-US" altLang="ko-KR" sz="1400" dirty="0" err="1"/>
                        <a:t>MariaDB</a:t>
                      </a:r>
                      <a:r>
                        <a:rPr lang="en-US" altLang="ko-KR" sz="1400" dirty="0"/>
                        <a:t> because the license is uncertain.</a:t>
                      </a:r>
                      <a:endParaRPr lang="ko-KR" altLang="en-US" sz="1400" dirty="0"/>
                    </a:p>
                  </a:txBody>
                  <a:tcPr anchor="ctr"/>
                </a:tc>
                <a:extLst>
                  <a:ext uri="{0D108BD9-81ED-4DB2-BD59-A6C34878D82A}">
                    <a16:rowId xmlns:a16="http://schemas.microsoft.com/office/drawing/2014/main" val="1534397595"/>
                  </a:ext>
                </a:extLst>
              </a:tr>
              <a:tr h="370840">
                <a:tc gridSpan="3">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500" b="0" dirty="0">
                          <a:latin typeface="+mn-lt"/>
                          <a:ea typeface="조선일보명조" panose="02030304000000000000" pitchFamily="18" charset="-127"/>
                          <a:cs typeface="조선일보명조" panose="02030304000000000000" pitchFamily="18" charset="-127"/>
                          <a:hlinkClick r:id="rId4"/>
                        </a:rPr>
                        <a:t>https://mariadb.com/kb/ko/mariadb</a:t>
                      </a:r>
                      <a:endParaRPr lang="en-US" altLang="ko-KR" sz="1500" b="0" dirty="0">
                        <a:latin typeface="+mn-lt"/>
                        <a:ea typeface="조선일보명조" panose="02030304000000000000" pitchFamily="18" charset="-127"/>
                        <a:cs typeface="조선일보명조" panose="02030304000000000000" pitchFamily="18" charset="-127"/>
                      </a:endParaRPr>
                    </a:p>
                  </a:txBody>
                  <a:tcPr anchor="ctr"/>
                </a:tc>
                <a:tc hMerge="1">
                  <a:txBody>
                    <a:bodyPr/>
                    <a:lstStyle/>
                    <a:p>
                      <a:pPr latinLnBrk="1"/>
                      <a:endParaRPr lang="ko-KR" altLang="en-US"/>
                    </a:p>
                  </a:txBody>
                  <a:tcPr/>
                </a:tc>
                <a:tc hMerge="1">
                  <a:txBody>
                    <a:bodyPr/>
                    <a:lstStyle/>
                    <a:p>
                      <a:pPr latinLnBrk="1"/>
                      <a:endParaRPr lang="ko-KR" altLang="en-US" dirty="0"/>
                    </a:p>
                  </a:txBody>
                  <a:tcPr/>
                </a:tc>
                <a:tc vMerge="1">
                  <a:txBody>
                    <a:bodyPr/>
                    <a:lstStyle/>
                    <a:p>
                      <a:pPr latinLnBrk="1"/>
                      <a:endParaRPr lang="ko-KR" altLang="en-US" dirty="0"/>
                    </a:p>
                  </a:txBody>
                  <a:tcPr/>
                </a:tc>
                <a:extLst>
                  <a:ext uri="{0D108BD9-81ED-4DB2-BD59-A6C34878D82A}">
                    <a16:rowId xmlns:a16="http://schemas.microsoft.com/office/drawing/2014/main" val="2588435733"/>
                  </a:ext>
                </a:extLst>
              </a:tr>
              <a:tr h="370840">
                <a:tc>
                  <a:txBody>
                    <a:bodyPr/>
                    <a:lstStyle/>
                    <a:p>
                      <a:pPr algn="ctr" latinLnBrk="1"/>
                      <a:r>
                        <a:rPr lang="en-US" altLang="ko-KR" sz="1500"/>
                        <a:t>3</a:t>
                      </a:r>
                      <a:endParaRPr lang="ko-KR" altLang="en-US" sz="1500" dirty="0"/>
                    </a:p>
                  </a:txBody>
                  <a:tcPr anchor="ctr"/>
                </a:tc>
                <a:tc>
                  <a:txBody>
                    <a:bodyPr/>
                    <a:lstStyle/>
                    <a:p>
                      <a:pPr algn="ctr" latinLnBrk="1"/>
                      <a:r>
                        <a:rPr lang="en-US" altLang="ko-KR" sz="1500"/>
                        <a:t>OpenJDK</a:t>
                      </a:r>
                      <a:endParaRPr lang="ko-KR" altLang="en-US" sz="1500" dirty="0"/>
                    </a:p>
                  </a:txBody>
                  <a:tcPr anchor="ctr"/>
                </a:tc>
                <a:tc>
                  <a:txBody>
                    <a:bodyPr/>
                    <a:lstStyle/>
                    <a:p>
                      <a:pPr latinLnBrk="1"/>
                      <a:r>
                        <a:rPr lang="en-US" altLang="ko-KR" sz="1500"/>
                        <a:t>1.8.0_191</a:t>
                      </a:r>
                      <a:endParaRPr lang="ko-KR" altLang="en-US" sz="1500" dirty="0"/>
                    </a:p>
                  </a:txBody>
                  <a:tcPr anchor="ctr"/>
                </a:tc>
                <a:tc rowSpan="2">
                  <a:txBody>
                    <a:bodyPr/>
                    <a:lstStyle/>
                    <a:p>
                      <a:pPr latinLnBrk="1"/>
                      <a:r>
                        <a:rPr lang="en-US" altLang="ko-KR" sz="1400" dirty="0">
                          <a:solidFill>
                            <a:srgbClr val="FF0000"/>
                          </a:solidFill>
                        </a:rPr>
                        <a:t>JVM</a:t>
                      </a:r>
                      <a:r>
                        <a:rPr lang="en-US" altLang="ko-KR" sz="1400" dirty="0">
                          <a:solidFill>
                            <a:schemeClr val="tx1"/>
                          </a:solidFill>
                        </a:rPr>
                        <a:t> for running Java applications, </a:t>
                      </a:r>
                      <a:r>
                        <a:rPr lang="en-US" altLang="ko-KR" sz="1400" dirty="0">
                          <a:solidFill>
                            <a:srgbClr val="FF0000"/>
                          </a:solidFill>
                        </a:rPr>
                        <a:t>JDK</a:t>
                      </a:r>
                      <a:r>
                        <a:rPr lang="en-US" altLang="ko-KR" sz="1400" dirty="0">
                          <a:solidFill>
                            <a:schemeClr val="tx1"/>
                          </a:solidFill>
                        </a:rPr>
                        <a:t> for compiles.</a:t>
                      </a:r>
                    </a:p>
                    <a:p>
                      <a:pPr latinLnBrk="1"/>
                      <a:r>
                        <a:rPr lang="en-US" altLang="ko-KR" sz="1400" dirty="0">
                          <a:solidFill>
                            <a:schemeClr val="tx1"/>
                          </a:solidFill>
                        </a:rPr>
                        <a:t>Select JDK 8 for Hadoop and </a:t>
                      </a:r>
                      <a:r>
                        <a:rPr lang="en-US" altLang="ko-KR" sz="1400" dirty="0" err="1">
                          <a:solidFill>
                            <a:schemeClr val="tx1"/>
                          </a:solidFill>
                        </a:rPr>
                        <a:t>Sqoop</a:t>
                      </a:r>
                      <a:r>
                        <a:rPr lang="en-US" altLang="ko-KR" sz="1400" dirty="0">
                          <a:solidFill>
                            <a:schemeClr val="tx1"/>
                          </a:solidFill>
                        </a:rPr>
                        <a:t> driving.</a:t>
                      </a:r>
                    </a:p>
                  </a:txBody>
                  <a:tcPr anchor="ctr"/>
                </a:tc>
                <a:extLst>
                  <a:ext uri="{0D108BD9-81ED-4DB2-BD59-A6C34878D82A}">
                    <a16:rowId xmlns:a16="http://schemas.microsoft.com/office/drawing/2014/main" val="1845860960"/>
                  </a:ext>
                </a:extLst>
              </a:tr>
              <a:tr h="370840">
                <a:tc gridSpan="3">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500" b="0" dirty="0">
                          <a:latin typeface="+mn-lt"/>
                          <a:ea typeface="조선일보명조" panose="02030304000000000000" pitchFamily="18" charset="-127"/>
                          <a:cs typeface="조선일보명조" panose="02030304000000000000" pitchFamily="18" charset="-127"/>
                          <a:hlinkClick r:id="rId5"/>
                        </a:rPr>
                        <a:t>https://openjdk.java.net/</a:t>
                      </a:r>
                      <a:r>
                        <a:rPr lang="en-US" altLang="ko-KR" sz="1500" b="0" dirty="0">
                          <a:latin typeface="+mn-lt"/>
                          <a:ea typeface="조선일보명조" panose="02030304000000000000" pitchFamily="18" charset="-127"/>
                          <a:cs typeface="조선일보명조" panose="02030304000000000000" pitchFamily="18" charset="-127"/>
                        </a:rPr>
                        <a:t> </a:t>
                      </a:r>
                    </a:p>
                  </a:txBody>
                  <a:tcPr anchor="ctr"/>
                </a:tc>
                <a:tc hMerge="1">
                  <a:txBody>
                    <a:bodyPr/>
                    <a:lstStyle/>
                    <a:p>
                      <a:pPr latinLnBrk="1"/>
                      <a:endParaRPr lang="ko-KR" altLang="en-US"/>
                    </a:p>
                  </a:txBody>
                  <a:tcPr/>
                </a:tc>
                <a:tc hMerge="1">
                  <a:txBody>
                    <a:bodyPr/>
                    <a:lstStyle/>
                    <a:p>
                      <a:pPr latinLnBrk="1"/>
                      <a:endParaRPr lang="ko-KR" altLang="en-US" dirty="0"/>
                    </a:p>
                  </a:txBody>
                  <a:tcPr/>
                </a:tc>
                <a:tc vMerge="1">
                  <a:txBody>
                    <a:bodyPr/>
                    <a:lstStyle/>
                    <a:p>
                      <a:pPr latinLnBrk="1"/>
                      <a:endParaRPr lang="ko-KR" altLang="en-US" dirty="0"/>
                    </a:p>
                  </a:txBody>
                  <a:tcPr/>
                </a:tc>
                <a:extLst>
                  <a:ext uri="{0D108BD9-81ED-4DB2-BD59-A6C34878D82A}">
                    <a16:rowId xmlns:a16="http://schemas.microsoft.com/office/drawing/2014/main" val="74410400"/>
                  </a:ext>
                </a:extLst>
              </a:tr>
              <a:tr h="0">
                <a:tc>
                  <a:txBody>
                    <a:bodyPr/>
                    <a:lstStyle/>
                    <a:p>
                      <a:pPr algn="ctr" latinLnBrk="1"/>
                      <a:r>
                        <a:rPr lang="en-US" altLang="ko-KR" sz="1500"/>
                        <a:t>4</a:t>
                      </a:r>
                      <a:endParaRPr lang="ko-KR" altLang="en-US" sz="1500" dirty="0"/>
                    </a:p>
                  </a:txBody>
                  <a:tcPr anchor="ctr"/>
                </a:tc>
                <a:tc>
                  <a:txBody>
                    <a:bodyPr/>
                    <a:lstStyle/>
                    <a:p>
                      <a:pPr algn="ctr" latinLnBrk="1"/>
                      <a:r>
                        <a:rPr lang="en-US" altLang="ko-KR" sz="1500"/>
                        <a:t>Eclipse</a:t>
                      </a:r>
                      <a:endParaRPr lang="ko-KR" altLang="en-US" sz="1500" dirty="0"/>
                    </a:p>
                  </a:txBody>
                  <a:tcPr anchor="ctr"/>
                </a:tc>
                <a:tc>
                  <a:txBody>
                    <a:bodyPr/>
                    <a:lstStyle/>
                    <a:p>
                      <a:pPr latinLnBrk="1"/>
                      <a:r>
                        <a:rPr lang="en-US" altLang="ko-KR" sz="1500"/>
                        <a:t>2019-03(4.11)</a:t>
                      </a:r>
                      <a:endParaRPr lang="ko-KR" altLang="en-US" sz="1500" dirty="0"/>
                    </a:p>
                  </a:txBody>
                  <a:tcPr anchor="ctr"/>
                </a:tc>
                <a:tc rowSpan="2">
                  <a:txBody>
                    <a:bodyPr/>
                    <a:lstStyle/>
                    <a:p>
                      <a:pPr latinLnBrk="1"/>
                      <a:r>
                        <a:rPr lang="en-US" altLang="ko-KR" sz="1400"/>
                        <a:t>Free development tools as IDE(</a:t>
                      </a:r>
                      <a:r>
                        <a:rPr lang="en-US" altLang="ko-KR" sz="1400" b="0" i="0" kern="1200">
                          <a:solidFill>
                            <a:schemeClr val="tx1"/>
                          </a:solidFill>
                          <a:effectLst/>
                          <a:latin typeface="+mn-lt"/>
                          <a:ea typeface="+mn-ea"/>
                          <a:cs typeface="+mn-cs"/>
                        </a:rPr>
                        <a:t>Integrated Development Environment</a:t>
                      </a:r>
                      <a:r>
                        <a:rPr lang="en-US" altLang="ko-KR" sz="1400"/>
                        <a:t>).</a:t>
                      </a:r>
                    </a:p>
                    <a:p>
                      <a:pPr latinLnBrk="1"/>
                      <a:r>
                        <a:rPr lang="en-US" altLang="ko-KR" sz="1400"/>
                        <a:t>Implement Hadoop (JAVA-based open source frame work).</a:t>
                      </a:r>
                      <a:endParaRPr lang="en-US" altLang="ko-KR" sz="1400" dirty="0"/>
                    </a:p>
                  </a:txBody>
                  <a:tcPr anchor="ctr"/>
                </a:tc>
                <a:extLst>
                  <a:ext uri="{0D108BD9-81ED-4DB2-BD59-A6C34878D82A}">
                    <a16:rowId xmlns:a16="http://schemas.microsoft.com/office/drawing/2014/main" val="1938826290"/>
                  </a:ext>
                </a:extLst>
              </a:tr>
              <a:tr h="349398">
                <a:tc gridSpan="3">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500" b="0" dirty="0">
                          <a:latin typeface="+mn-lt"/>
                          <a:ea typeface="조선일보명조" panose="02030304000000000000" pitchFamily="18" charset="-127"/>
                          <a:cs typeface="조선일보명조" panose="02030304000000000000" pitchFamily="18" charset="-127"/>
                          <a:hlinkClick r:id="rId6"/>
                        </a:rPr>
                        <a:t>https://www.eclipse.org/</a:t>
                      </a:r>
                      <a:r>
                        <a:rPr lang="en-US" altLang="ko-KR" sz="1500" b="0" dirty="0">
                          <a:latin typeface="+mn-lt"/>
                          <a:ea typeface="조선일보명조" panose="02030304000000000000" pitchFamily="18" charset="-127"/>
                          <a:cs typeface="조선일보명조" panose="02030304000000000000" pitchFamily="18" charset="-127"/>
                        </a:rPr>
                        <a:t> </a:t>
                      </a:r>
                      <a:endParaRPr lang="ko-KR" altLang="en-US" sz="1500" b="0" dirty="0">
                        <a:latin typeface="+mn-lt"/>
                        <a:ea typeface="조선일보명조" panose="02030304000000000000" pitchFamily="18" charset="-127"/>
                        <a:cs typeface="조선일보명조" panose="02030304000000000000" pitchFamily="18" charset="-127"/>
                      </a:endParaRPr>
                    </a:p>
                  </a:txBody>
                  <a:tcPr anchor="ctr"/>
                </a:tc>
                <a:tc hMerge="1">
                  <a:txBody>
                    <a:bodyPr/>
                    <a:lstStyle/>
                    <a:p>
                      <a:pPr latinLnBrk="1"/>
                      <a:endParaRPr lang="ko-KR" altLang="en-US"/>
                    </a:p>
                  </a:txBody>
                  <a:tcPr/>
                </a:tc>
                <a:tc hMerge="1">
                  <a:txBody>
                    <a:bodyPr/>
                    <a:lstStyle/>
                    <a:p>
                      <a:pPr latinLnBrk="1"/>
                      <a:endParaRPr lang="ko-KR" altLang="en-US" dirty="0"/>
                    </a:p>
                  </a:txBody>
                  <a:tcPr/>
                </a:tc>
                <a:tc vMerge="1">
                  <a:txBody>
                    <a:bodyPr/>
                    <a:lstStyle/>
                    <a:p>
                      <a:pPr latinLnBrk="1"/>
                      <a:endParaRPr lang="ko-KR" altLang="en-US" dirty="0"/>
                    </a:p>
                  </a:txBody>
                  <a:tcPr/>
                </a:tc>
                <a:extLst>
                  <a:ext uri="{0D108BD9-81ED-4DB2-BD59-A6C34878D82A}">
                    <a16:rowId xmlns:a16="http://schemas.microsoft.com/office/drawing/2014/main" val="3158686999"/>
                  </a:ext>
                </a:extLst>
              </a:tr>
              <a:tr h="217424">
                <a:tc>
                  <a:txBody>
                    <a:bodyPr/>
                    <a:lstStyle/>
                    <a:p>
                      <a:pPr algn="ctr" latinLnBrk="1"/>
                      <a:r>
                        <a:rPr lang="en-US" altLang="ko-KR" sz="1500"/>
                        <a:t>5</a:t>
                      </a:r>
                      <a:endParaRPr lang="ko-KR" altLang="en-US" sz="1500" dirty="0"/>
                    </a:p>
                  </a:txBody>
                  <a:tcPr anchor="ctr"/>
                </a:tc>
                <a:tc>
                  <a:txBody>
                    <a:bodyPr/>
                    <a:lstStyle/>
                    <a:p>
                      <a:pPr algn="ctr" latinLnBrk="1"/>
                      <a:r>
                        <a:rPr lang="en-US" altLang="ko-KR" sz="1500"/>
                        <a:t>Hadoop</a:t>
                      </a:r>
                      <a:endParaRPr lang="ko-KR" altLang="en-US" sz="1500" dirty="0"/>
                    </a:p>
                  </a:txBody>
                  <a:tcPr anchor="ctr"/>
                </a:tc>
                <a:tc>
                  <a:txBody>
                    <a:bodyPr/>
                    <a:lstStyle/>
                    <a:p>
                      <a:pPr latinLnBrk="1"/>
                      <a:r>
                        <a:rPr lang="en-US" altLang="ko-KR" sz="1500" dirty="0"/>
                        <a:t>3.2.0</a:t>
                      </a:r>
                      <a:endParaRPr lang="ko-KR" altLang="en-US" sz="1500" dirty="0"/>
                    </a:p>
                  </a:txBody>
                  <a:tcPr anchor="ctr"/>
                </a:tc>
                <a:tc rowSpan="2">
                  <a:txBody>
                    <a:bodyPr/>
                    <a:lstStyle/>
                    <a:p>
                      <a:pPr latinLnBrk="1"/>
                      <a:r>
                        <a:rPr lang="en-US" altLang="ko-KR" sz="1400" b="0" i="0" kern="1200" dirty="0">
                          <a:solidFill>
                            <a:schemeClr val="tx1"/>
                          </a:solidFill>
                          <a:effectLst/>
                          <a:latin typeface="+mn-lt"/>
                          <a:ea typeface="+mn-ea"/>
                          <a:cs typeface="+mn-cs"/>
                        </a:rPr>
                        <a:t>JAVA software frame work that supports distributed applications.</a:t>
                      </a:r>
                    </a:p>
                    <a:p>
                      <a:pPr latinLnBrk="1"/>
                      <a:r>
                        <a:rPr lang="en-US" altLang="ko-KR" sz="1400" b="0" i="0" kern="1200" dirty="0">
                          <a:solidFill>
                            <a:schemeClr val="tx1"/>
                          </a:solidFill>
                          <a:effectLst/>
                          <a:latin typeface="+mn-lt"/>
                          <a:ea typeface="+mn-ea"/>
                          <a:cs typeface="+mn-cs"/>
                        </a:rPr>
                        <a:t>Built-in collection of </a:t>
                      </a:r>
                      <a:r>
                        <a:rPr lang="en-US" altLang="ko-KR" sz="1400" b="0" i="0" kern="1200" dirty="0" err="1">
                          <a:solidFill>
                            <a:schemeClr val="tx1"/>
                          </a:solidFill>
                          <a:effectLst/>
                          <a:latin typeface="+mn-lt"/>
                          <a:ea typeface="+mn-ea"/>
                          <a:cs typeface="+mn-cs"/>
                        </a:rPr>
                        <a:t>MapReduce</a:t>
                      </a:r>
                      <a:r>
                        <a:rPr lang="en-US" altLang="ko-KR" sz="1400" b="0" i="0" kern="1200" dirty="0">
                          <a:solidFill>
                            <a:schemeClr val="tx1"/>
                          </a:solidFill>
                          <a:effectLst/>
                          <a:latin typeface="+mn-lt"/>
                          <a:ea typeface="+mn-ea"/>
                          <a:cs typeface="+mn-cs"/>
                        </a:rPr>
                        <a:t> over 2.0, performance is </a:t>
                      </a:r>
                      <a:r>
                        <a:rPr lang="en-US" altLang="ko-KR" sz="1400" b="0" i="0" kern="1200" dirty="0">
                          <a:solidFill>
                            <a:srgbClr val="FF0000"/>
                          </a:solidFill>
                          <a:effectLst/>
                          <a:latin typeface="+mn-lt"/>
                          <a:ea typeface="+mn-ea"/>
                          <a:cs typeface="+mn-cs"/>
                        </a:rPr>
                        <a:t>30% better</a:t>
                      </a:r>
                      <a:r>
                        <a:rPr lang="en-US" altLang="ko-KR" sz="1400" b="0" i="0" kern="1200" dirty="0">
                          <a:solidFill>
                            <a:schemeClr val="tx1"/>
                          </a:solidFill>
                          <a:effectLst/>
                          <a:latin typeface="+mn-lt"/>
                          <a:ea typeface="+mn-ea"/>
                          <a:cs typeface="+mn-cs"/>
                        </a:rPr>
                        <a:t>.</a:t>
                      </a:r>
                      <a:endParaRPr lang="ko-KR" altLang="en-US" sz="1400" dirty="0"/>
                    </a:p>
                  </a:txBody>
                  <a:tcPr anchor="ctr"/>
                </a:tc>
                <a:extLst>
                  <a:ext uri="{0D108BD9-81ED-4DB2-BD59-A6C34878D82A}">
                    <a16:rowId xmlns:a16="http://schemas.microsoft.com/office/drawing/2014/main" val="35506306"/>
                  </a:ext>
                </a:extLst>
              </a:tr>
              <a:tr h="143256">
                <a:tc gridSpan="3">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500" b="0" dirty="0">
                          <a:latin typeface="+mn-lt"/>
                          <a:ea typeface="조선일보명조" panose="02030304000000000000" pitchFamily="18" charset="-127"/>
                          <a:cs typeface="조선일보명조" panose="02030304000000000000" pitchFamily="18" charset="-127"/>
                          <a:hlinkClick r:id="rId7"/>
                        </a:rPr>
                        <a:t>https://hadoop.apache.org/</a:t>
                      </a:r>
                      <a:r>
                        <a:rPr lang="en-US" altLang="ko-KR" sz="1500" b="0" dirty="0">
                          <a:latin typeface="+mn-lt"/>
                          <a:ea typeface="조선일보명조" panose="02030304000000000000" pitchFamily="18" charset="-127"/>
                          <a:cs typeface="조선일보명조" panose="02030304000000000000" pitchFamily="18" charset="-127"/>
                        </a:rPr>
                        <a:t> </a:t>
                      </a:r>
                    </a:p>
                  </a:txBody>
                  <a:tcPr anchor="ctr"/>
                </a:tc>
                <a:tc hMerge="1">
                  <a:txBody>
                    <a:bodyPr/>
                    <a:lstStyle/>
                    <a:p>
                      <a:pPr latinLnBrk="1"/>
                      <a:endParaRPr lang="ko-KR" altLang="en-US"/>
                    </a:p>
                  </a:txBody>
                  <a:tcPr/>
                </a:tc>
                <a:tc hMerge="1">
                  <a:txBody>
                    <a:bodyPr/>
                    <a:lstStyle/>
                    <a:p>
                      <a:pPr latinLnBrk="1"/>
                      <a:endParaRPr lang="ko-KR" altLang="en-US" dirty="0"/>
                    </a:p>
                  </a:txBody>
                  <a:tcPr/>
                </a:tc>
                <a:tc vMerge="1">
                  <a:txBody>
                    <a:bodyPr/>
                    <a:lstStyle/>
                    <a:p>
                      <a:pPr latinLnBrk="1"/>
                      <a:endParaRPr lang="ko-KR" altLang="en-US" dirty="0"/>
                    </a:p>
                  </a:txBody>
                  <a:tcPr/>
                </a:tc>
                <a:extLst>
                  <a:ext uri="{0D108BD9-81ED-4DB2-BD59-A6C34878D82A}">
                    <a16:rowId xmlns:a16="http://schemas.microsoft.com/office/drawing/2014/main" val="184660653"/>
                  </a:ext>
                </a:extLst>
              </a:tr>
              <a:tr h="182880">
                <a:tc>
                  <a:txBody>
                    <a:bodyPr/>
                    <a:lstStyle/>
                    <a:p>
                      <a:pPr algn="ctr" latinLnBrk="1"/>
                      <a:r>
                        <a:rPr lang="en-US" altLang="ko-KR" sz="1500"/>
                        <a:t>6</a:t>
                      </a:r>
                      <a:endParaRPr lang="ko-KR" altLang="en-US" sz="1500" dirty="0"/>
                    </a:p>
                  </a:txBody>
                  <a:tcPr anchor="ctr"/>
                </a:tc>
                <a:tc>
                  <a:txBody>
                    <a:bodyPr/>
                    <a:lstStyle/>
                    <a:p>
                      <a:pPr algn="ctr" latinLnBrk="1"/>
                      <a:r>
                        <a:rPr lang="en-US" altLang="ko-KR" sz="1500"/>
                        <a:t>Sqoop</a:t>
                      </a:r>
                      <a:endParaRPr lang="ko-KR" altLang="en-US" sz="1500" dirty="0"/>
                    </a:p>
                  </a:txBody>
                  <a:tcPr anchor="ctr"/>
                </a:tc>
                <a:tc>
                  <a:txBody>
                    <a:bodyPr/>
                    <a:lstStyle/>
                    <a:p>
                      <a:pPr latinLnBrk="1"/>
                      <a:r>
                        <a:rPr lang="en-US" altLang="ko-KR" sz="1500"/>
                        <a:t>1.4.7</a:t>
                      </a:r>
                      <a:endParaRPr lang="ko-KR" altLang="en-US" sz="1500" dirty="0"/>
                    </a:p>
                  </a:txBody>
                  <a:tcPr anchor="ctr"/>
                </a:tc>
                <a:tc rowSpan="2">
                  <a:txBody>
                    <a:bodyPr/>
                    <a:lstStyle/>
                    <a:p>
                      <a:r>
                        <a:rPr lang="en-US" altLang="ko-KR" sz="1400" b="0" i="0" kern="1200" dirty="0">
                          <a:solidFill>
                            <a:schemeClr val="tx1"/>
                          </a:solidFill>
                          <a:effectLst/>
                          <a:latin typeface="+mn-lt"/>
                          <a:ea typeface="+mn-ea"/>
                          <a:cs typeface="+mn-cs"/>
                        </a:rPr>
                        <a:t>Tools designed to transfer large amounts of data between Hadoop and RDBMS.</a:t>
                      </a:r>
                    </a:p>
                  </a:txBody>
                  <a:tcPr anchor="ctr"/>
                </a:tc>
                <a:extLst>
                  <a:ext uri="{0D108BD9-81ED-4DB2-BD59-A6C34878D82A}">
                    <a16:rowId xmlns:a16="http://schemas.microsoft.com/office/drawing/2014/main" val="435256938"/>
                  </a:ext>
                </a:extLst>
              </a:tr>
              <a:tr h="182880">
                <a:tc gridSpan="3">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500" b="0" dirty="0">
                          <a:solidFill>
                            <a:schemeClr val="tx1"/>
                          </a:solidFill>
                          <a:hlinkClick r:id="rId8"/>
                        </a:rPr>
                        <a:t>https://sqoop.apache.org/</a:t>
                      </a:r>
                      <a:r>
                        <a:rPr lang="en-US" altLang="ko-KR" sz="1500" b="0" dirty="0">
                          <a:solidFill>
                            <a:schemeClr val="tx1"/>
                          </a:solidFill>
                        </a:rPr>
                        <a:t> </a:t>
                      </a:r>
                    </a:p>
                  </a:txBody>
                  <a:tcPr anchor="ctr"/>
                </a:tc>
                <a:tc hMerge="1">
                  <a:txBody>
                    <a:bodyPr/>
                    <a:lstStyle/>
                    <a:p>
                      <a:pPr latinLnBrk="1"/>
                      <a:endParaRPr lang="ko-KR" altLang="en-US"/>
                    </a:p>
                  </a:txBody>
                  <a:tcPr/>
                </a:tc>
                <a:tc hMerge="1">
                  <a:txBody>
                    <a:bodyPr/>
                    <a:lstStyle/>
                    <a:p>
                      <a:pPr latinLnBrk="1"/>
                      <a:endParaRPr lang="ko-KR" altLang="en-US" dirty="0"/>
                    </a:p>
                  </a:txBody>
                  <a:tcPr/>
                </a:tc>
                <a:tc vMerge="1">
                  <a:txBody>
                    <a:bodyPr/>
                    <a:lstStyle/>
                    <a:p>
                      <a:pPr latinLnBrk="1"/>
                      <a:endParaRPr lang="ko-KR" altLang="en-US" dirty="0"/>
                    </a:p>
                  </a:txBody>
                  <a:tcPr/>
                </a:tc>
                <a:extLst>
                  <a:ext uri="{0D108BD9-81ED-4DB2-BD59-A6C34878D82A}">
                    <a16:rowId xmlns:a16="http://schemas.microsoft.com/office/drawing/2014/main" val="3676096400"/>
                  </a:ext>
                </a:extLst>
              </a:tr>
            </a:tbl>
          </a:graphicData>
        </a:graphic>
      </p:graphicFrame>
      <p:sp>
        <p:nvSpPr>
          <p:cNvPr id="8" name="TextBox 7">
            <a:extLst>
              <a:ext uri="{FF2B5EF4-FFF2-40B4-BE49-F238E27FC236}">
                <a16:creationId xmlns:a16="http://schemas.microsoft.com/office/drawing/2014/main" id="{88E709A0-853A-4DCC-908E-0927D452C587}"/>
              </a:ext>
            </a:extLst>
          </p:cNvPr>
          <p:cNvSpPr txBox="1"/>
          <p:nvPr/>
        </p:nvSpPr>
        <p:spPr>
          <a:xfrm>
            <a:off x="475129" y="916859"/>
            <a:ext cx="6861174" cy="338554"/>
          </a:xfrm>
          <a:prstGeom prst="rect">
            <a:avLst/>
          </a:prstGeom>
          <a:noFill/>
        </p:spPr>
        <p:txBody>
          <a:bodyPr wrap="none" rtlCol="0">
            <a:spAutoFit/>
          </a:bodyPr>
          <a:lstStyle/>
          <a:p>
            <a:r>
              <a:rPr lang="en-US" altLang="ko-KR" sz="1600" b="1" dirty="0">
                <a:solidFill>
                  <a:schemeClr val="bg2">
                    <a:lumMod val="75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Twitter keywords Search API based Analysis (The 19th President Election)</a:t>
            </a:r>
          </a:p>
        </p:txBody>
      </p:sp>
      <p:sp>
        <p:nvSpPr>
          <p:cNvPr id="2" name="슬라이드 번호 개체 틀 1">
            <a:extLst>
              <a:ext uri="{FF2B5EF4-FFF2-40B4-BE49-F238E27FC236}">
                <a16:creationId xmlns:a16="http://schemas.microsoft.com/office/drawing/2014/main" id="{C8BC34A5-C150-48E3-AC27-5387DF8718A9}"/>
              </a:ext>
            </a:extLst>
          </p:cNvPr>
          <p:cNvSpPr>
            <a:spLocks noGrp="1"/>
          </p:cNvSpPr>
          <p:nvPr>
            <p:ph type="sldNum" sz="quarter" idx="12"/>
          </p:nvPr>
        </p:nvSpPr>
        <p:spPr/>
        <p:txBody>
          <a:bodyPr/>
          <a:lstStyle/>
          <a:p>
            <a:fld id="{4F2997A9-76DD-44FB-8883-7AC0BC848202}" type="slidenum">
              <a:rPr lang="ko-KR" altLang="en-US" smtClean="0">
                <a:latin typeface="조선일보명조" panose="02030304000000000000" pitchFamily="18" charset="-127"/>
                <a:ea typeface="조선일보명조" panose="02030304000000000000" pitchFamily="18" charset="-127"/>
                <a:cs typeface="조선일보명조" panose="02030304000000000000" pitchFamily="18" charset="-127"/>
              </a:rPr>
              <a:t>7</a:t>
            </a:fld>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9" name="TextBox 8">
            <a:extLst>
              <a:ext uri="{FF2B5EF4-FFF2-40B4-BE49-F238E27FC236}">
                <a16:creationId xmlns:a16="http://schemas.microsoft.com/office/drawing/2014/main" id="{087B607A-482A-456A-8101-8EDB1C803C87}"/>
              </a:ext>
            </a:extLst>
          </p:cNvPr>
          <p:cNvSpPr txBox="1"/>
          <p:nvPr/>
        </p:nvSpPr>
        <p:spPr>
          <a:xfrm>
            <a:off x="11306909" y="6400413"/>
            <a:ext cx="495649" cy="276999"/>
          </a:xfrm>
          <a:prstGeom prst="rect">
            <a:avLst/>
          </a:prstGeom>
          <a:noFill/>
        </p:spPr>
        <p:txBody>
          <a:bodyPr wrap="none" rtlCol="0">
            <a:spAutoFit/>
          </a:bodyPr>
          <a:lstStyle/>
          <a:p>
            <a:r>
              <a:rPr lang="en-US" altLang="ko-KR" sz="1200">
                <a:latin typeface="조선일보명조" panose="02030304000000000000" pitchFamily="18" charset="-127"/>
                <a:ea typeface="조선일보명조" panose="02030304000000000000" pitchFamily="18" charset="-127"/>
                <a:cs typeface="조선일보명조" panose="02030304000000000000" pitchFamily="18" charset="-127"/>
              </a:rPr>
              <a:t>/ 29 </a:t>
            </a:r>
            <a:endParaRPr lang="ko-KR" altLang="en-US" sz="120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Tree>
    <p:extLst>
      <p:ext uri="{BB962C8B-B14F-4D97-AF65-F5344CB8AC3E}">
        <p14:creationId xmlns:p14="http://schemas.microsoft.com/office/powerpoint/2010/main" val="2772695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그림 56">
            <a:extLst>
              <a:ext uri="{FF2B5EF4-FFF2-40B4-BE49-F238E27FC236}">
                <a16:creationId xmlns:a16="http://schemas.microsoft.com/office/drawing/2014/main" id="{714B9215-4CBF-4A06-B401-ECB057ED0FA6}"/>
              </a:ext>
            </a:extLst>
          </p:cNvPr>
          <p:cNvPicPr>
            <a:picLocks noChangeAspect="1"/>
          </p:cNvPicPr>
          <p:nvPr/>
        </p:nvPicPr>
        <p:blipFill>
          <a:blip r:embed="rId3"/>
          <a:stretch>
            <a:fillRect/>
          </a:stretch>
        </p:blipFill>
        <p:spPr>
          <a:xfrm>
            <a:off x="62755" y="1373079"/>
            <a:ext cx="7103680" cy="5269767"/>
          </a:xfrm>
          <a:prstGeom prst="rect">
            <a:avLst/>
          </a:prstGeom>
        </p:spPr>
      </p:pic>
      <p:sp>
        <p:nvSpPr>
          <p:cNvPr id="6" name="직사각형 5">
            <a:extLst>
              <a:ext uri="{FF2B5EF4-FFF2-40B4-BE49-F238E27FC236}">
                <a16:creationId xmlns:a16="http://schemas.microsoft.com/office/drawing/2014/main" id="{B2E0AF2E-A9E8-4669-AA0E-A190B65FCAD7}"/>
              </a:ext>
            </a:extLst>
          </p:cNvPr>
          <p:cNvSpPr/>
          <p:nvPr/>
        </p:nvSpPr>
        <p:spPr>
          <a:xfrm>
            <a:off x="475129" y="333862"/>
            <a:ext cx="7028330" cy="646331"/>
          </a:xfrm>
          <a:prstGeom prst="rect">
            <a:avLst/>
          </a:prstGeom>
        </p:spPr>
        <p:txBody>
          <a:bodyPr wrap="square">
            <a:spAutoFit/>
          </a:bodyPr>
          <a:lstStyle/>
          <a:p>
            <a:r>
              <a:rPr lang="en-US" altLang="ko-KR" sz="3600" b="1" dirty="0">
                <a:latin typeface="조선일보명조" panose="02030304000000000000" pitchFamily="18" charset="-127"/>
                <a:ea typeface="조선일보명조" panose="02030304000000000000" pitchFamily="18" charset="-127"/>
                <a:cs typeface="조선일보명조" panose="02030304000000000000" pitchFamily="18" charset="-127"/>
              </a:rPr>
              <a:t>T-SA: </a:t>
            </a:r>
            <a:r>
              <a:rPr lang="en-US" altLang="ko-KR" sz="24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rPr>
              <a:t>Program Flowchart</a:t>
            </a:r>
          </a:p>
        </p:txBody>
      </p:sp>
      <p:sp>
        <p:nvSpPr>
          <p:cNvPr id="2" name="직사각형 1">
            <a:extLst>
              <a:ext uri="{FF2B5EF4-FFF2-40B4-BE49-F238E27FC236}">
                <a16:creationId xmlns:a16="http://schemas.microsoft.com/office/drawing/2014/main" id="{377B11CD-42C6-4E86-946F-7D8EB2022D14}"/>
              </a:ext>
            </a:extLst>
          </p:cNvPr>
          <p:cNvSpPr/>
          <p:nvPr/>
        </p:nvSpPr>
        <p:spPr>
          <a:xfrm>
            <a:off x="7178309" y="1615069"/>
            <a:ext cx="4850351" cy="4607030"/>
          </a:xfrm>
          <a:prstGeom prst="rect">
            <a:avLst/>
          </a:prstGeom>
        </p:spPr>
        <p:txBody>
          <a:bodyPr wrap="square">
            <a:spAutoFit/>
          </a:bodyPr>
          <a:lstStyle/>
          <a:p>
            <a:pPr>
              <a:lnSpc>
                <a:spcPct val="107000"/>
              </a:lnSpc>
            </a:pPr>
            <a:r>
              <a:rPr lang="en-US" altLang="ko-KR" sz="1400" b="1" kern="100" dirty="0">
                <a:latin typeface="조선일보명조" panose="02030304000000000000" pitchFamily="18" charset="-127"/>
                <a:ea typeface="조선일보명조" panose="02030304000000000000" pitchFamily="18" charset="-127"/>
                <a:cs typeface="조선일보명조" panose="02030304000000000000" pitchFamily="18" charset="-127"/>
              </a:rPr>
              <a:t>[1, 2] (Data collection) </a:t>
            </a:r>
            <a:r>
              <a:rPr lang="en-US" altLang="ko-KR" sz="1500" kern="100" dirty="0">
                <a:latin typeface="조선일보명조" panose="02030304000000000000" pitchFamily="18" charset="-127"/>
                <a:ea typeface="조선일보명조" panose="02030304000000000000" pitchFamily="18" charset="-127"/>
                <a:cs typeface="조선일보명조" panose="02030304000000000000" pitchFamily="18" charset="-127"/>
              </a:rPr>
              <a:t>Using Twitter API, collect tweet (tweets, hashtags, etc.) and user information(ID, nickname, location information, follow count, number of followers, language, etc.).</a:t>
            </a:r>
          </a:p>
          <a:p>
            <a:pPr>
              <a:lnSpc>
                <a:spcPct val="107000"/>
              </a:lnSpc>
            </a:pPr>
            <a:r>
              <a:rPr lang="en-US" altLang="ko-KR" sz="300" kern="100" dirty="0">
                <a:latin typeface="조선일보명조" panose="02030304000000000000" pitchFamily="18" charset="-127"/>
                <a:ea typeface="조선일보명조" panose="02030304000000000000" pitchFamily="18" charset="-127"/>
                <a:cs typeface="조선일보명조" panose="02030304000000000000" pitchFamily="18" charset="-127"/>
              </a:rPr>
              <a:t> </a:t>
            </a:r>
            <a:endParaRPr lang="ko-KR" altLang="ko-KR" sz="300" kern="100" dirty="0">
              <a:latin typeface="조선일보명조" panose="02030304000000000000" pitchFamily="18" charset="-127"/>
              <a:ea typeface="조선일보명조" panose="02030304000000000000" pitchFamily="18" charset="-127"/>
              <a:cs typeface="조선일보명조" panose="02030304000000000000" pitchFamily="18" charset="-127"/>
            </a:endParaRPr>
          </a:p>
          <a:p>
            <a:pPr>
              <a:lnSpc>
                <a:spcPct val="107000"/>
              </a:lnSpc>
            </a:pPr>
            <a:r>
              <a:rPr lang="en-US" altLang="ko-KR" sz="1400" b="1" kern="100" dirty="0">
                <a:latin typeface="조선일보명조" panose="02030304000000000000" pitchFamily="18" charset="-127"/>
                <a:ea typeface="조선일보명조" panose="02030304000000000000" pitchFamily="18" charset="-127"/>
                <a:cs typeface="조선일보명조" panose="02030304000000000000" pitchFamily="18" charset="-127"/>
              </a:rPr>
              <a:t>[3] (Save data) </a:t>
            </a:r>
            <a:r>
              <a:rPr lang="en-US" altLang="ko-KR" sz="1500" kern="100" dirty="0">
                <a:latin typeface="조선일보명조" panose="02030304000000000000" pitchFamily="18" charset="-127"/>
                <a:ea typeface="조선일보명조" panose="02030304000000000000" pitchFamily="18" charset="-127"/>
                <a:cs typeface="조선일보명조" panose="02030304000000000000" pitchFamily="18" charset="-127"/>
              </a:rPr>
              <a:t>Store the crawling data in MariaDB.</a:t>
            </a:r>
          </a:p>
          <a:p>
            <a:pPr>
              <a:lnSpc>
                <a:spcPct val="107000"/>
              </a:lnSpc>
            </a:pPr>
            <a:r>
              <a:rPr lang="en-US" altLang="ko-KR" sz="300" kern="100" dirty="0">
                <a:latin typeface="조선일보명조" panose="02030304000000000000" pitchFamily="18" charset="-127"/>
                <a:ea typeface="조선일보명조" panose="02030304000000000000" pitchFamily="18" charset="-127"/>
                <a:cs typeface="조선일보명조" panose="02030304000000000000" pitchFamily="18" charset="-127"/>
              </a:rPr>
              <a:t> </a:t>
            </a:r>
            <a:endParaRPr lang="ko-KR" altLang="ko-KR" sz="300" kern="100" dirty="0">
              <a:latin typeface="조선일보명조" panose="02030304000000000000" pitchFamily="18" charset="-127"/>
              <a:ea typeface="조선일보명조" panose="02030304000000000000" pitchFamily="18" charset="-127"/>
              <a:cs typeface="조선일보명조" panose="02030304000000000000" pitchFamily="18" charset="-127"/>
            </a:endParaRPr>
          </a:p>
          <a:p>
            <a:pPr>
              <a:lnSpc>
                <a:spcPct val="107000"/>
              </a:lnSpc>
            </a:pPr>
            <a:r>
              <a:rPr lang="en-US" altLang="ko-KR" sz="1400" b="1" kern="100" dirty="0">
                <a:latin typeface="조선일보명조" panose="02030304000000000000" pitchFamily="18" charset="-127"/>
                <a:ea typeface="조선일보명조" panose="02030304000000000000" pitchFamily="18" charset="-127"/>
                <a:cs typeface="조선일보명조" panose="02030304000000000000" pitchFamily="18" charset="-127"/>
              </a:rPr>
              <a:t>[4] (Save data) </a:t>
            </a:r>
            <a:r>
              <a:rPr lang="en-US" altLang="ko-KR" sz="1500" kern="100" dirty="0">
                <a:latin typeface="조선일보명조" panose="02030304000000000000" pitchFamily="18" charset="-127"/>
                <a:ea typeface="조선일보명조" panose="02030304000000000000" pitchFamily="18" charset="-127"/>
                <a:cs typeface="조선일보명조" panose="02030304000000000000" pitchFamily="18" charset="-127"/>
              </a:rPr>
              <a:t>Store data from MariaDB to HDFS using Sqoop.</a:t>
            </a:r>
          </a:p>
          <a:p>
            <a:pPr>
              <a:lnSpc>
                <a:spcPct val="107000"/>
              </a:lnSpc>
            </a:pPr>
            <a:r>
              <a:rPr lang="en-US" altLang="ko-KR" sz="300" kern="100" dirty="0">
                <a:latin typeface="조선일보명조" panose="02030304000000000000" pitchFamily="18" charset="-127"/>
                <a:ea typeface="조선일보명조" panose="02030304000000000000" pitchFamily="18" charset="-127"/>
                <a:cs typeface="조선일보명조" panose="02030304000000000000" pitchFamily="18" charset="-127"/>
              </a:rPr>
              <a:t> </a:t>
            </a:r>
            <a:endParaRPr lang="ko-KR" altLang="ko-KR" sz="300" kern="100" dirty="0">
              <a:latin typeface="조선일보명조" panose="02030304000000000000" pitchFamily="18" charset="-127"/>
              <a:ea typeface="조선일보명조" panose="02030304000000000000" pitchFamily="18" charset="-127"/>
              <a:cs typeface="조선일보명조" panose="02030304000000000000" pitchFamily="18" charset="-127"/>
            </a:endParaRPr>
          </a:p>
          <a:p>
            <a:pPr>
              <a:lnSpc>
                <a:spcPct val="107000"/>
              </a:lnSpc>
            </a:pPr>
            <a:r>
              <a:rPr lang="en-US" altLang="ko-KR" sz="1400" b="1" kern="100" dirty="0">
                <a:latin typeface="조선일보명조" panose="02030304000000000000" pitchFamily="18" charset="-127"/>
                <a:ea typeface="조선일보명조" panose="02030304000000000000" pitchFamily="18" charset="-127"/>
                <a:cs typeface="조선일보명조" panose="02030304000000000000" pitchFamily="18" charset="-127"/>
              </a:rPr>
              <a:t>[5] (Data Analysis and Processing)</a:t>
            </a:r>
            <a:r>
              <a:rPr lang="en-US" altLang="ko-KR" sz="1500" kern="100" dirty="0">
                <a:latin typeface="조선일보명조" panose="02030304000000000000" pitchFamily="18" charset="-127"/>
                <a:ea typeface="조선일보명조" panose="02030304000000000000" pitchFamily="18" charset="-127"/>
                <a:cs typeface="조선일보명조" panose="02030304000000000000" pitchFamily="18" charset="-127"/>
              </a:rPr>
              <a:t> Normalize the data using Hadoop Map/reduce.</a:t>
            </a:r>
          </a:p>
          <a:p>
            <a:pPr>
              <a:lnSpc>
                <a:spcPct val="107000"/>
              </a:lnSpc>
            </a:pPr>
            <a:r>
              <a:rPr lang="en-US" altLang="ko-KR" sz="300" kern="100" dirty="0">
                <a:latin typeface="조선일보명조" panose="02030304000000000000" pitchFamily="18" charset="-127"/>
                <a:ea typeface="조선일보명조" panose="02030304000000000000" pitchFamily="18" charset="-127"/>
                <a:cs typeface="조선일보명조" panose="02030304000000000000" pitchFamily="18" charset="-127"/>
              </a:rPr>
              <a:t> </a:t>
            </a:r>
            <a:endParaRPr lang="ko-KR" altLang="ko-KR" sz="300" kern="100" dirty="0">
              <a:latin typeface="조선일보명조" panose="02030304000000000000" pitchFamily="18" charset="-127"/>
              <a:ea typeface="조선일보명조" panose="02030304000000000000" pitchFamily="18" charset="-127"/>
              <a:cs typeface="조선일보명조" panose="02030304000000000000" pitchFamily="18" charset="-127"/>
            </a:endParaRPr>
          </a:p>
          <a:p>
            <a:pPr>
              <a:lnSpc>
                <a:spcPct val="107000"/>
              </a:lnSpc>
            </a:pPr>
            <a:r>
              <a:rPr lang="en-US" altLang="ko-KR" sz="1400" b="1" kern="100" dirty="0">
                <a:latin typeface="조선일보명조" panose="02030304000000000000" pitchFamily="18" charset="-127"/>
                <a:ea typeface="조선일보명조" panose="02030304000000000000" pitchFamily="18" charset="-127"/>
                <a:cs typeface="조선일보명조" panose="02030304000000000000" pitchFamily="18" charset="-127"/>
              </a:rPr>
              <a:t>[6] (Save data) </a:t>
            </a:r>
            <a:r>
              <a:rPr lang="en-US" altLang="ko-KR" sz="1500" kern="100" dirty="0">
                <a:latin typeface="조선일보명조" panose="02030304000000000000" pitchFamily="18" charset="-127"/>
                <a:ea typeface="조선일보명조" panose="02030304000000000000" pitchFamily="18" charset="-127"/>
                <a:cs typeface="조선일보명조" panose="02030304000000000000" pitchFamily="18" charset="-127"/>
              </a:rPr>
              <a:t>Store Normalized data from HDFS to MariaDB.</a:t>
            </a:r>
          </a:p>
          <a:p>
            <a:pPr>
              <a:lnSpc>
                <a:spcPct val="107000"/>
              </a:lnSpc>
            </a:pPr>
            <a:r>
              <a:rPr lang="en-US" altLang="ko-KR" sz="300" kern="100" dirty="0">
                <a:latin typeface="조선일보명조" panose="02030304000000000000" pitchFamily="18" charset="-127"/>
                <a:ea typeface="조선일보명조" panose="02030304000000000000" pitchFamily="18" charset="-127"/>
                <a:cs typeface="조선일보명조" panose="02030304000000000000" pitchFamily="18" charset="-127"/>
              </a:rPr>
              <a:t> </a:t>
            </a:r>
            <a:endParaRPr lang="ko-KR" altLang="ko-KR" sz="300" kern="100" dirty="0">
              <a:latin typeface="조선일보명조" panose="02030304000000000000" pitchFamily="18" charset="-127"/>
              <a:ea typeface="조선일보명조" panose="02030304000000000000" pitchFamily="18" charset="-127"/>
              <a:cs typeface="조선일보명조" panose="02030304000000000000" pitchFamily="18" charset="-127"/>
            </a:endParaRPr>
          </a:p>
          <a:p>
            <a:pPr>
              <a:lnSpc>
                <a:spcPct val="107000"/>
              </a:lnSpc>
            </a:pPr>
            <a:r>
              <a:rPr lang="en-US" altLang="ko-KR" sz="1400" b="1" kern="100" dirty="0">
                <a:latin typeface="조선일보명조" panose="02030304000000000000" pitchFamily="18" charset="-127"/>
                <a:ea typeface="조선일보명조" panose="02030304000000000000" pitchFamily="18" charset="-127"/>
                <a:cs typeface="조선일보명조" panose="02030304000000000000" pitchFamily="18" charset="-127"/>
              </a:rPr>
              <a:t>[7] (Save data) </a:t>
            </a:r>
            <a:r>
              <a:rPr lang="en-US" altLang="ko-KR" sz="1500" kern="100" dirty="0">
                <a:latin typeface="조선일보명조" panose="02030304000000000000" pitchFamily="18" charset="-127"/>
                <a:ea typeface="조선일보명조" panose="02030304000000000000" pitchFamily="18" charset="-127"/>
                <a:cs typeface="조선일보명조" panose="02030304000000000000" pitchFamily="18" charset="-127"/>
              </a:rPr>
              <a:t>Import data stored in MariaDB into Python.</a:t>
            </a:r>
          </a:p>
          <a:p>
            <a:pPr>
              <a:lnSpc>
                <a:spcPct val="107000"/>
              </a:lnSpc>
            </a:pPr>
            <a:r>
              <a:rPr lang="en-US" altLang="ko-KR" sz="300" kern="100" dirty="0">
                <a:latin typeface="조선일보명조" panose="02030304000000000000" pitchFamily="18" charset="-127"/>
                <a:ea typeface="조선일보명조" panose="02030304000000000000" pitchFamily="18" charset="-127"/>
                <a:cs typeface="조선일보명조" panose="02030304000000000000" pitchFamily="18" charset="-127"/>
              </a:rPr>
              <a:t> </a:t>
            </a:r>
            <a:endParaRPr lang="ko-KR" altLang="ko-KR" sz="300" kern="100" dirty="0">
              <a:latin typeface="조선일보명조" panose="02030304000000000000" pitchFamily="18" charset="-127"/>
              <a:ea typeface="조선일보명조" panose="02030304000000000000" pitchFamily="18" charset="-127"/>
              <a:cs typeface="조선일보명조" panose="02030304000000000000" pitchFamily="18" charset="-127"/>
            </a:endParaRPr>
          </a:p>
          <a:p>
            <a:pPr>
              <a:lnSpc>
                <a:spcPct val="107000"/>
              </a:lnSpc>
            </a:pPr>
            <a:r>
              <a:rPr lang="en-US" altLang="ko-KR" sz="1400" b="1" kern="100" dirty="0">
                <a:latin typeface="조선일보명조" panose="02030304000000000000" pitchFamily="18" charset="-127"/>
                <a:ea typeface="조선일보명조" panose="02030304000000000000" pitchFamily="18" charset="-127"/>
                <a:cs typeface="조선일보명조" panose="02030304000000000000" pitchFamily="18" charset="-127"/>
              </a:rPr>
              <a:t>[8] (Data collection) </a:t>
            </a:r>
            <a:r>
              <a:rPr lang="en-US" altLang="ko-KR" sz="1500" kern="100" dirty="0">
                <a:latin typeface="조선일보명조" panose="02030304000000000000" pitchFamily="18" charset="-127"/>
                <a:ea typeface="조선일보명조" panose="02030304000000000000" pitchFamily="18" charset="-127"/>
                <a:cs typeface="조선일보명조" panose="02030304000000000000" pitchFamily="18" charset="-127"/>
              </a:rPr>
              <a:t>Collect data to compare (National Election Commission data).</a:t>
            </a:r>
          </a:p>
          <a:p>
            <a:pPr>
              <a:lnSpc>
                <a:spcPct val="107000"/>
              </a:lnSpc>
            </a:pPr>
            <a:r>
              <a:rPr lang="en-US" altLang="ko-KR" sz="300" b="1" kern="100" dirty="0">
                <a:latin typeface="조선일보명조" panose="02030304000000000000" pitchFamily="18" charset="-127"/>
                <a:ea typeface="조선일보명조" panose="02030304000000000000" pitchFamily="18" charset="-127"/>
                <a:cs typeface="조선일보명조" panose="02030304000000000000" pitchFamily="18" charset="-127"/>
              </a:rPr>
              <a:t> </a:t>
            </a:r>
          </a:p>
          <a:p>
            <a:pPr>
              <a:lnSpc>
                <a:spcPct val="107000"/>
              </a:lnSpc>
            </a:pPr>
            <a:r>
              <a:rPr lang="en-US" altLang="ko-KR" sz="1400" b="1" kern="100" dirty="0">
                <a:latin typeface="조선일보명조" panose="02030304000000000000" pitchFamily="18" charset="-127"/>
                <a:ea typeface="조선일보명조" panose="02030304000000000000" pitchFamily="18" charset="-127"/>
                <a:cs typeface="조선일보명조" panose="02030304000000000000" pitchFamily="18" charset="-127"/>
              </a:rPr>
              <a:t>[9]</a:t>
            </a:r>
            <a:r>
              <a:rPr lang="ko-KR" altLang="ko-KR" sz="1400" kern="100"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1400" b="1" kern="100" dirty="0">
                <a:latin typeface="조선일보명조" panose="02030304000000000000" pitchFamily="18" charset="-127"/>
                <a:ea typeface="조선일보명조" panose="02030304000000000000" pitchFamily="18" charset="-127"/>
                <a:cs typeface="조선일보명조" panose="02030304000000000000" pitchFamily="18" charset="-127"/>
              </a:rPr>
              <a:t>(Analysis and Expression) </a:t>
            </a:r>
            <a:r>
              <a:rPr lang="en-US" altLang="ko-KR" sz="1500" kern="100" dirty="0">
                <a:latin typeface="조선일보명조" panose="02030304000000000000" pitchFamily="18" charset="-127"/>
                <a:ea typeface="조선일보명조" panose="02030304000000000000" pitchFamily="18" charset="-127"/>
                <a:cs typeface="조선일보명조" panose="02030304000000000000" pitchFamily="18" charset="-127"/>
              </a:rPr>
              <a:t>Visualize imported data (National Election Commission data, Normalization data)</a:t>
            </a:r>
            <a:endParaRPr lang="ko-KR" altLang="ko-KR" sz="1500" b="1" kern="100"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3" name="TextBox 2">
            <a:extLst>
              <a:ext uri="{FF2B5EF4-FFF2-40B4-BE49-F238E27FC236}">
                <a16:creationId xmlns:a16="http://schemas.microsoft.com/office/drawing/2014/main" id="{5D42C7D7-0764-44C8-98A0-4C62C6CA4089}"/>
              </a:ext>
            </a:extLst>
          </p:cNvPr>
          <p:cNvSpPr txBox="1"/>
          <p:nvPr/>
        </p:nvSpPr>
        <p:spPr>
          <a:xfrm>
            <a:off x="270692" y="5555488"/>
            <a:ext cx="982961" cy="246221"/>
          </a:xfrm>
          <a:prstGeom prst="rect">
            <a:avLst/>
          </a:prstGeom>
          <a:noFill/>
        </p:spPr>
        <p:txBody>
          <a:bodyPr wrap="none" rtlCol="0">
            <a:spAutoFit/>
          </a:bodyPr>
          <a:lstStyle/>
          <a:p>
            <a:r>
              <a:rPr lang="en-US" altLang="ko-KR" sz="1000" b="1" kern="100" dirty="0">
                <a:latin typeface="조선일보명조" panose="02030304000000000000" pitchFamily="18" charset="-127"/>
                <a:ea typeface="조선일보명조" panose="02030304000000000000" pitchFamily="18" charset="-127"/>
                <a:cs typeface="조선일보명조" panose="02030304000000000000" pitchFamily="18" charset="-127"/>
              </a:rPr>
              <a:t>Data collection</a:t>
            </a:r>
            <a:endParaRPr lang="ko-KR" altLang="en-US" sz="10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8" name="TextBox 7">
            <a:extLst>
              <a:ext uri="{FF2B5EF4-FFF2-40B4-BE49-F238E27FC236}">
                <a16:creationId xmlns:a16="http://schemas.microsoft.com/office/drawing/2014/main" id="{4054BB87-6DF0-467C-9D58-487CD7A7A5A9}"/>
              </a:ext>
            </a:extLst>
          </p:cNvPr>
          <p:cNvSpPr txBox="1"/>
          <p:nvPr/>
        </p:nvSpPr>
        <p:spPr>
          <a:xfrm>
            <a:off x="3863080" y="3719338"/>
            <a:ext cx="700833" cy="246221"/>
          </a:xfrm>
          <a:prstGeom prst="rect">
            <a:avLst/>
          </a:prstGeom>
          <a:noFill/>
        </p:spPr>
        <p:txBody>
          <a:bodyPr wrap="none" rtlCol="0">
            <a:spAutoFit/>
          </a:bodyPr>
          <a:lstStyle/>
          <a:p>
            <a:r>
              <a:rPr lang="en-US" altLang="ko-KR" sz="1000" b="1" kern="100" dirty="0">
                <a:latin typeface="조선일보명조" panose="02030304000000000000" pitchFamily="18" charset="-127"/>
                <a:ea typeface="조선일보명조" panose="02030304000000000000" pitchFamily="18" charset="-127"/>
                <a:cs typeface="조선일보명조" panose="02030304000000000000" pitchFamily="18" charset="-127"/>
              </a:rPr>
              <a:t>Save data</a:t>
            </a:r>
            <a:endParaRPr lang="ko-KR" altLang="en-US" sz="10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9" name="TextBox 8">
            <a:extLst>
              <a:ext uri="{FF2B5EF4-FFF2-40B4-BE49-F238E27FC236}">
                <a16:creationId xmlns:a16="http://schemas.microsoft.com/office/drawing/2014/main" id="{58707C37-F194-4A03-A77A-9579F3139B53}"/>
              </a:ext>
            </a:extLst>
          </p:cNvPr>
          <p:cNvSpPr txBox="1"/>
          <p:nvPr/>
        </p:nvSpPr>
        <p:spPr>
          <a:xfrm>
            <a:off x="3670918" y="2814870"/>
            <a:ext cx="870751" cy="246221"/>
          </a:xfrm>
          <a:prstGeom prst="rect">
            <a:avLst/>
          </a:prstGeom>
          <a:noFill/>
        </p:spPr>
        <p:txBody>
          <a:bodyPr wrap="square" rtlCol="0">
            <a:spAutoFit/>
          </a:bodyPr>
          <a:lstStyle/>
          <a:p>
            <a:r>
              <a:rPr lang="en-US" altLang="ko-KR" sz="1000" b="1" kern="100" dirty="0">
                <a:latin typeface="조선일보명조" panose="02030304000000000000" pitchFamily="18" charset="-127"/>
                <a:ea typeface="조선일보명조" panose="02030304000000000000" pitchFamily="18" charset="-127"/>
                <a:cs typeface="조선일보명조" panose="02030304000000000000" pitchFamily="18" charset="-127"/>
              </a:rPr>
              <a:t>Save data</a:t>
            </a:r>
            <a:endParaRPr lang="ko-KR" altLang="en-US" sz="10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0" name="TextBox 9">
            <a:extLst>
              <a:ext uri="{FF2B5EF4-FFF2-40B4-BE49-F238E27FC236}">
                <a16:creationId xmlns:a16="http://schemas.microsoft.com/office/drawing/2014/main" id="{8867C67D-696F-4C3F-A4F9-0053047612AC}"/>
              </a:ext>
            </a:extLst>
          </p:cNvPr>
          <p:cNvSpPr txBox="1"/>
          <p:nvPr/>
        </p:nvSpPr>
        <p:spPr>
          <a:xfrm>
            <a:off x="1477431" y="4899825"/>
            <a:ext cx="700833" cy="246221"/>
          </a:xfrm>
          <a:prstGeom prst="rect">
            <a:avLst/>
          </a:prstGeom>
          <a:noFill/>
        </p:spPr>
        <p:txBody>
          <a:bodyPr wrap="none" rtlCol="0">
            <a:spAutoFit/>
          </a:bodyPr>
          <a:lstStyle/>
          <a:p>
            <a:r>
              <a:rPr lang="en-US" altLang="ko-KR" sz="1000" b="1" kern="100" dirty="0">
                <a:latin typeface="조선일보명조" panose="02030304000000000000" pitchFamily="18" charset="-127"/>
                <a:ea typeface="조선일보명조" panose="02030304000000000000" pitchFamily="18" charset="-127"/>
                <a:cs typeface="조선일보명조" panose="02030304000000000000" pitchFamily="18" charset="-127"/>
              </a:rPr>
              <a:t>Save data</a:t>
            </a:r>
            <a:endParaRPr lang="ko-KR" altLang="en-US" sz="10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1" name="TextBox 10">
            <a:extLst>
              <a:ext uri="{FF2B5EF4-FFF2-40B4-BE49-F238E27FC236}">
                <a16:creationId xmlns:a16="http://schemas.microsoft.com/office/drawing/2014/main" id="{A457C8A9-283C-4BB7-BF83-7691ED4732D4}"/>
              </a:ext>
            </a:extLst>
          </p:cNvPr>
          <p:cNvSpPr txBox="1"/>
          <p:nvPr/>
        </p:nvSpPr>
        <p:spPr>
          <a:xfrm>
            <a:off x="5198921" y="2718605"/>
            <a:ext cx="1762021" cy="246221"/>
          </a:xfrm>
          <a:prstGeom prst="rect">
            <a:avLst/>
          </a:prstGeom>
          <a:noFill/>
        </p:spPr>
        <p:txBody>
          <a:bodyPr wrap="none" rtlCol="0">
            <a:spAutoFit/>
          </a:bodyPr>
          <a:lstStyle/>
          <a:p>
            <a:r>
              <a:rPr lang="en-US" altLang="ko-KR" sz="1000" b="1" kern="100" dirty="0">
                <a:latin typeface="조선일보명조" panose="02030304000000000000" pitchFamily="18" charset="-127"/>
                <a:ea typeface="조선일보명조" panose="02030304000000000000" pitchFamily="18" charset="-127"/>
                <a:cs typeface="조선일보명조" panose="02030304000000000000" pitchFamily="18" charset="-127"/>
              </a:rPr>
              <a:t>Data Analysis and Processing</a:t>
            </a:r>
            <a:endParaRPr lang="ko-KR" altLang="en-US" sz="10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3" name="TextBox 12">
            <a:extLst>
              <a:ext uri="{FF2B5EF4-FFF2-40B4-BE49-F238E27FC236}">
                <a16:creationId xmlns:a16="http://schemas.microsoft.com/office/drawing/2014/main" id="{F7A0CE11-D75A-4366-B001-663F3DA9E85A}"/>
              </a:ext>
            </a:extLst>
          </p:cNvPr>
          <p:cNvSpPr txBox="1"/>
          <p:nvPr/>
        </p:nvSpPr>
        <p:spPr>
          <a:xfrm>
            <a:off x="621812" y="3178062"/>
            <a:ext cx="982961" cy="246221"/>
          </a:xfrm>
          <a:prstGeom prst="rect">
            <a:avLst/>
          </a:prstGeom>
          <a:noFill/>
        </p:spPr>
        <p:txBody>
          <a:bodyPr wrap="none" rtlCol="0">
            <a:spAutoFit/>
          </a:bodyPr>
          <a:lstStyle/>
          <a:p>
            <a:r>
              <a:rPr lang="en-US" altLang="ko-KR" sz="1000" b="1" kern="100" dirty="0">
                <a:latin typeface="조선일보명조" panose="02030304000000000000" pitchFamily="18" charset="-127"/>
                <a:ea typeface="조선일보명조" panose="02030304000000000000" pitchFamily="18" charset="-127"/>
                <a:cs typeface="조선일보명조" panose="02030304000000000000" pitchFamily="18" charset="-127"/>
              </a:rPr>
              <a:t>Data collection</a:t>
            </a:r>
            <a:endParaRPr lang="ko-KR" altLang="en-US" sz="10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2" name="TextBox 11">
            <a:extLst>
              <a:ext uri="{FF2B5EF4-FFF2-40B4-BE49-F238E27FC236}">
                <a16:creationId xmlns:a16="http://schemas.microsoft.com/office/drawing/2014/main" id="{38D8E1F5-DFDC-46BC-A6D8-1E00A8EF77EC}"/>
              </a:ext>
            </a:extLst>
          </p:cNvPr>
          <p:cNvSpPr txBox="1"/>
          <p:nvPr/>
        </p:nvSpPr>
        <p:spPr>
          <a:xfrm>
            <a:off x="1497302" y="4064077"/>
            <a:ext cx="700833" cy="246221"/>
          </a:xfrm>
          <a:prstGeom prst="rect">
            <a:avLst/>
          </a:prstGeom>
          <a:noFill/>
        </p:spPr>
        <p:txBody>
          <a:bodyPr wrap="none" rtlCol="0">
            <a:spAutoFit/>
          </a:bodyPr>
          <a:lstStyle/>
          <a:p>
            <a:r>
              <a:rPr lang="en-US" altLang="ko-KR" sz="1000" b="1" kern="100" dirty="0">
                <a:latin typeface="조선일보명조" panose="02030304000000000000" pitchFamily="18" charset="-127"/>
                <a:ea typeface="조선일보명조" panose="02030304000000000000" pitchFamily="18" charset="-127"/>
                <a:cs typeface="조선일보명조" panose="02030304000000000000" pitchFamily="18" charset="-127"/>
              </a:rPr>
              <a:t>Save data</a:t>
            </a:r>
            <a:endParaRPr lang="ko-KR" altLang="en-US" sz="10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37" name="TextBox 136">
            <a:extLst>
              <a:ext uri="{FF2B5EF4-FFF2-40B4-BE49-F238E27FC236}">
                <a16:creationId xmlns:a16="http://schemas.microsoft.com/office/drawing/2014/main" id="{41BEC83F-21A8-4FCC-858A-0E712BE31B83}"/>
              </a:ext>
            </a:extLst>
          </p:cNvPr>
          <p:cNvSpPr txBox="1"/>
          <p:nvPr/>
        </p:nvSpPr>
        <p:spPr>
          <a:xfrm>
            <a:off x="349623" y="5050041"/>
            <a:ext cx="1492716" cy="246221"/>
          </a:xfrm>
          <a:prstGeom prst="rect">
            <a:avLst/>
          </a:prstGeom>
          <a:noFill/>
        </p:spPr>
        <p:txBody>
          <a:bodyPr wrap="none" rtlCol="0">
            <a:spAutoFit/>
          </a:bodyPr>
          <a:lstStyle/>
          <a:p>
            <a:r>
              <a:rPr lang="en-US" altLang="ko-KR" sz="1000" b="1" kern="100" dirty="0">
                <a:latin typeface="조선일보명조" panose="02030304000000000000" pitchFamily="18" charset="-127"/>
                <a:ea typeface="조선일보명조" panose="02030304000000000000" pitchFamily="18" charset="-127"/>
                <a:cs typeface="조선일보명조" panose="02030304000000000000" pitchFamily="18" charset="-127"/>
              </a:rPr>
              <a:t>Analysis and Expression</a:t>
            </a:r>
            <a:endParaRPr lang="ko-KR" altLang="en-US" sz="10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5" name="TextBox 14">
            <a:extLst>
              <a:ext uri="{FF2B5EF4-FFF2-40B4-BE49-F238E27FC236}">
                <a16:creationId xmlns:a16="http://schemas.microsoft.com/office/drawing/2014/main" id="{88E709A0-853A-4DCC-908E-0927D452C587}"/>
              </a:ext>
            </a:extLst>
          </p:cNvPr>
          <p:cNvSpPr txBox="1"/>
          <p:nvPr/>
        </p:nvSpPr>
        <p:spPr>
          <a:xfrm>
            <a:off x="475129" y="916859"/>
            <a:ext cx="6861174" cy="338554"/>
          </a:xfrm>
          <a:prstGeom prst="rect">
            <a:avLst/>
          </a:prstGeom>
          <a:noFill/>
        </p:spPr>
        <p:txBody>
          <a:bodyPr wrap="none" rtlCol="0">
            <a:spAutoFit/>
          </a:bodyPr>
          <a:lstStyle/>
          <a:p>
            <a:r>
              <a:rPr lang="en-US" altLang="ko-KR" sz="1600" b="1" dirty="0">
                <a:solidFill>
                  <a:schemeClr val="bg2">
                    <a:lumMod val="75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Twitter keywords Search API based Analysis (The 19th President Election)</a:t>
            </a:r>
          </a:p>
        </p:txBody>
      </p:sp>
      <p:sp>
        <p:nvSpPr>
          <p:cNvPr id="5" name="슬라이드 번호 개체 틀 4">
            <a:extLst>
              <a:ext uri="{FF2B5EF4-FFF2-40B4-BE49-F238E27FC236}">
                <a16:creationId xmlns:a16="http://schemas.microsoft.com/office/drawing/2014/main" id="{22FA22A4-6E67-4635-8B8E-6D51B89AF109}"/>
              </a:ext>
            </a:extLst>
          </p:cNvPr>
          <p:cNvSpPr>
            <a:spLocks noGrp="1"/>
          </p:cNvSpPr>
          <p:nvPr>
            <p:ph type="sldNum" sz="quarter" idx="12"/>
          </p:nvPr>
        </p:nvSpPr>
        <p:spPr/>
        <p:txBody>
          <a:bodyPr/>
          <a:lstStyle/>
          <a:p>
            <a:fld id="{4F2997A9-76DD-44FB-8883-7AC0BC848202}" type="slidenum">
              <a:rPr lang="ko-KR" altLang="en-US" smtClean="0">
                <a:latin typeface="조선일보명조" panose="02030304000000000000" pitchFamily="18" charset="-127"/>
                <a:ea typeface="조선일보명조" panose="02030304000000000000" pitchFamily="18" charset="-127"/>
                <a:cs typeface="조선일보명조" panose="02030304000000000000" pitchFamily="18" charset="-127"/>
              </a:rPr>
              <a:t>8</a:t>
            </a:fld>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6" name="TextBox 15">
            <a:extLst>
              <a:ext uri="{FF2B5EF4-FFF2-40B4-BE49-F238E27FC236}">
                <a16:creationId xmlns:a16="http://schemas.microsoft.com/office/drawing/2014/main" id="{6A849AB0-BDF2-4A4B-9773-F39230DA9C41}"/>
              </a:ext>
            </a:extLst>
          </p:cNvPr>
          <p:cNvSpPr txBox="1"/>
          <p:nvPr/>
        </p:nvSpPr>
        <p:spPr>
          <a:xfrm>
            <a:off x="11306909" y="6400413"/>
            <a:ext cx="495649" cy="276999"/>
          </a:xfrm>
          <a:prstGeom prst="rect">
            <a:avLst/>
          </a:prstGeom>
          <a:noFill/>
        </p:spPr>
        <p:txBody>
          <a:bodyPr wrap="none" rtlCol="0">
            <a:spAutoFit/>
          </a:bodyPr>
          <a:lstStyle/>
          <a:p>
            <a:r>
              <a:rPr lang="en-US" altLang="ko-KR" sz="1200">
                <a:latin typeface="조선일보명조" panose="02030304000000000000" pitchFamily="18" charset="-127"/>
                <a:ea typeface="조선일보명조" panose="02030304000000000000" pitchFamily="18" charset="-127"/>
                <a:cs typeface="조선일보명조" panose="02030304000000000000" pitchFamily="18" charset="-127"/>
              </a:rPr>
              <a:t>/ 29 </a:t>
            </a:r>
            <a:endParaRPr lang="ko-KR" altLang="en-US" sz="120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8" name="직사각형 17">
            <a:extLst>
              <a:ext uri="{FF2B5EF4-FFF2-40B4-BE49-F238E27FC236}">
                <a16:creationId xmlns:a16="http://schemas.microsoft.com/office/drawing/2014/main" id="{FE447F85-DA27-4BB0-8E2E-F9E6A20A9BAD}"/>
              </a:ext>
            </a:extLst>
          </p:cNvPr>
          <p:cNvSpPr/>
          <p:nvPr/>
        </p:nvSpPr>
        <p:spPr>
          <a:xfrm>
            <a:off x="349623" y="432111"/>
            <a:ext cx="125506" cy="8079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Tree>
    <p:extLst>
      <p:ext uri="{BB962C8B-B14F-4D97-AF65-F5344CB8AC3E}">
        <p14:creationId xmlns:p14="http://schemas.microsoft.com/office/powerpoint/2010/main" val="3432993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C6884EF8-13B8-4906-AFA1-F7D11047E8A5}"/>
              </a:ext>
            </a:extLst>
          </p:cNvPr>
          <p:cNvSpPr/>
          <p:nvPr/>
        </p:nvSpPr>
        <p:spPr>
          <a:xfrm>
            <a:off x="349623" y="432111"/>
            <a:ext cx="125506" cy="8079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6" name="직사각형 5">
            <a:extLst>
              <a:ext uri="{FF2B5EF4-FFF2-40B4-BE49-F238E27FC236}">
                <a16:creationId xmlns:a16="http://schemas.microsoft.com/office/drawing/2014/main" id="{B2E0AF2E-A9E8-4669-AA0E-A190B65FCAD7}"/>
              </a:ext>
            </a:extLst>
          </p:cNvPr>
          <p:cNvSpPr/>
          <p:nvPr/>
        </p:nvSpPr>
        <p:spPr>
          <a:xfrm>
            <a:off x="475129" y="333862"/>
            <a:ext cx="7028330" cy="646331"/>
          </a:xfrm>
          <a:prstGeom prst="rect">
            <a:avLst/>
          </a:prstGeom>
        </p:spPr>
        <p:txBody>
          <a:bodyPr wrap="square">
            <a:spAutoFit/>
          </a:bodyPr>
          <a:lstStyle/>
          <a:p>
            <a:r>
              <a:rPr lang="en-US" altLang="ko-KR" sz="3600" b="1" dirty="0">
                <a:latin typeface="조선일보명조" panose="02030304000000000000" pitchFamily="18" charset="-127"/>
                <a:ea typeface="조선일보명조" panose="02030304000000000000" pitchFamily="18" charset="-127"/>
                <a:cs typeface="조선일보명조" panose="02030304000000000000" pitchFamily="18" charset="-127"/>
              </a:rPr>
              <a:t>T-SA: </a:t>
            </a:r>
            <a:r>
              <a:rPr lang="en-US" altLang="ko-KR" sz="2400" b="1" dirty="0">
                <a:latin typeface="조선일보명조" panose="02030304000000000000" pitchFamily="18" charset="-127"/>
                <a:ea typeface="조선일보명조" panose="02030304000000000000" pitchFamily="18" charset="-127"/>
                <a:cs typeface="조선일보명조" panose="02030304000000000000" pitchFamily="18" charset="-127"/>
              </a:rPr>
              <a:t>Application of API</a:t>
            </a:r>
            <a:endParaRPr lang="en-US" altLang="ko-KR" sz="2400" b="1" dirty="0">
              <a:solidFill>
                <a:sysClr val="windowText" lastClr="000000"/>
              </a:solidFill>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25" name="TextBox 24">
            <a:extLst>
              <a:ext uri="{FF2B5EF4-FFF2-40B4-BE49-F238E27FC236}">
                <a16:creationId xmlns:a16="http://schemas.microsoft.com/office/drawing/2014/main" id="{83E29847-E268-4ADF-BB50-3923ADBD8563}"/>
              </a:ext>
            </a:extLst>
          </p:cNvPr>
          <p:cNvSpPr txBox="1"/>
          <p:nvPr/>
        </p:nvSpPr>
        <p:spPr>
          <a:xfrm>
            <a:off x="349623" y="1560464"/>
            <a:ext cx="4474410" cy="400110"/>
          </a:xfrm>
          <a:prstGeom prst="rect">
            <a:avLst/>
          </a:prstGeom>
          <a:noFill/>
        </p:spPr>
        <p:txBody>
          <a:bodyPr wrap="square" rtlCol="0">
            <a:spAutoFit/>
          </a:bodyPr>
          <a:lstStyle/>
          <a:p>
            <a:r>
              <a:rPr lang="en-US" altLang="ko-KR" sz="2000" b="1" dirty="0">
                <a:latin typeface="조선일보명조" panose="02030304000000000000" pitchFamily="18" charset="-127"/>
                <a:ea typeface="조선일보명조" panose="02030304000000000000" pitchFamily="18" charset="-127"/>
                <a:cs typeface="조선일보명조" panose="02030304000000000000" pitchFamily="18" charset="-127"/>
              </a:rPr>
              <a:t>Twitter</a:t>
            </a:r>
            <a:r>
              <a:rPr lang="ko-KR" altLang="en-US" sz="2000" b="1"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2000" b="1" dirty="0">
                <a:latin typeface="조선일보명조" panose="02030304000000000000" pitchFamily="18" charset="-127"/>
                <a:ea typeface="조선일보명조" panose="02030304000000000000" pitchFamily="18" charset="-127"/>
                <a:cs typeface="조선일보명조" panose="02030304000000000000" pitchFamily="18" charset="-127"/>
              </a:rPr>
              <a:t>API</a:t>
            </a:r>
            <a:r>
              <a:rPr lang="ko-KR" altLang="en-US" sz="2000" b="1"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2000" b="1" dirty="0">
                <a:latin typeface="조선일보명조" panose="02030304000000000000" pitchFamily="18" charset="-127"/>
                <a:ea typeface="조선일보명조" panose="02030304000000000000" pitchFamily="18" charset="-127"/>
                <a:cs typeface="조선일보명조" panose="02030304000000000000" pitchFamily="18" charset="-127"/>
              </a:rPr>
              <a:t>ISSUED</a:t>
            </a:r>
          </a:p>
        </p:txBody>
      </p:sp>
      <p:pic>
        <p:nvPicPr>
          <p:cNvPr id="24" name="그림 23">
            <a:extLst>
              <a:ext uri="{FF2B5EF4-FFF2-40B4-BE49-F238E27FC236}">
                <a16:creationId xmlns:a16="http://schemas.microsoft.com/office/drawing/2014/main" id="{EE08623C-F722-475A-9F96-2C13AECD00D9}"/>
              </a:ext>
            </a:extLst>
          </p:cNvPr>
          <p:cNvPicPr>
            <a:picLocks noChangeAspect="1"/>
          </p:cNvPicPr>
          <p:nvPr/>
        </p:nvPicPr>
        <p:blipFill>
          <a:blip r:embed="rId3"/>
          <a:stretch>
            <a:fillRect/>
          </a:stretch>
        </p:blipFill>
        <p:spPr>
          <a:xfrm>
            <a:off x="349623" y="2050093"/>
            <a:ext cx="2138474" cy="2478274"/>
          </a:xfrm>
          <a:prstGeom prst="rect">
            <a:avLst/>
          </a:prstGeom>
          <a:ln>
            <a:solidFill>
              <a:schemeClr val="tx1"/>
            </a:solidFill>
          </a:ln>
        </p:spPr>
      </p:pic>
      <p:sp>
        <p:nvSpPr>
          <p:cNvPr id="26" name="직사각형 25">
            <a:extLst>
              <a:ext uri="{FF2B5EF4-FFF2-40B4-BE49-F238E27FC236}">
                <a16:creationId xmlns:a16="http://schemas.microsoft.com/office/drawing/2014/main" id="{AC918C45-4678-4A6C-8F7A-202BF996CB26}"/>
              </a:ext>
            </a:extLst>
          </p:cNvPr>
          <p:cNvSpPr/>
          <p:nvPr/>
        </p:nvSpPr>
        <p:spPr>
          <a:xfrm>
            <a:off x="1203232" y="3289230"/>
            <a:ext cx="292893" cy="3211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pic>
        <p:nvPicPr>
          <p:cNvPr id="28" name="그림 27">
            <a:extLst>
              <a:ext uri="{FF2B5EF4-FFF2-40B4-BE49-F238E27FC236}">
                <a16:creationId xmlns:a16="http://schemas.microsoft.com/office/drawing/2014/main" id="{F071506F-1A7C-4719-B562-F37A34099CF8}"/>
              </a:ext>
            </a:extLst>
          </p:cNvPr>
          <p:cNvPicPr>
            <a:picLocks noChangeAspect="1"/>
          </p:cNvPicPr>
          <p:nvPr/>
        </p:nvPicPr>
        <p:blipFill>
          <a:blip r:embed="rId4"/>
          <a:stretch>
            <a:fillRect/>
          </a:stretch>
        </p:blipFill>
        <p:spPr>
          <a:xfrm>
            <a:off x="2909934" y="2336554"/>
            <a:ext cx="2157981" cy="704087"/>
          </a:xfrm>
          <a:prstGeom prst="rect">
            <a:avLst/>
          </a:prstGeom>
          <a:ln>
            <a:solidFill>
              <a:schemeClr val="tx1"/>
            </a:solidFill>
          </a:ln>
        </p:spPr>
      </p:pic>
      <p:cxnSp>
        <p:nvCxnSpPr>
          <p:cNvPr id="29" name="직선 화살표 연결선 28">
            <a:extLst>
              <a:ext uri="{FF2B5EF4-FFF2-40B4-BE49-F238E27FC236}">
                <a16:creationId xmlns:a16="http://schemas.microsoft.com/office/drawing/2014/main" id="{BA22063F-17F2-40B6-8503-6718731D2E5E}"/>
              </a:ext>
            </a:extLst>
          </p:cNvPr>
          <p:cNvCxnSpPr>
            <a:cxnSpLocks/>
          </p:cNvCxnSpPr>
          <p:nvPr/>
        </p:nvCxnSpPr>
        <p:spPr>
          <a:xfrm>
            <a:off x="2518577" y="2602084"/>
            <a:ext cx="33703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1" name="직사각형 30">
            <a:extLst>
              <a:ext uri="{FF2B5EF4-FFF2-40B4-BE49-F238E27FC236}">
                <a16:creationId xmlns:a16="http://schemas.microsoft.com/office/drawing/2014/main" id="{766992CD-579B-42E0-8114-3370FA4DD9C2}"/>
              </a:ext>
            </a:extLst>
          </p:cNvPr>
          <p:cNvSpPr/>
          <p:nvPr/>
        </p:nvSpPr>
        <p:spPr>
          <a:xfrm>
            <a:off x="3626064" y="2719171"/>
            <a:ext cx="874434" cy="2571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32" name="직사각형 31">
            <a:extLst>
              <a:ext uri="{FF2B5EF4-FFF2-40B4-BE49-F238E27FC236}">
                <a16:creationId xmlns:a16="http://schemas.microsoft.com/office/drawing/2014/main" id="{8E3E3EEB-76A6-4013-86D6-B79F6E101221}"/>
              </a:ext>
            </a:extLst>
          </p:cNvPr>
          <p:cNvSpPr/>
          <p:nvPr/>
        </p:nvSpPr>
        <p:spPr>
          <a:xfrm>
            <a:off x="5693788" y="2075179"/>
            <a:ext cx="5514335" cy="15451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ko-KR" b="1" dirty="0">
                <a:latin typeface="조선일보명조" panose="02030304000000000000" pitchFamily="18" charset="-127"/>
                <a:ea typeface="조선일보명조" panose="02030304000000000000" pitchFamily="18" charset="-127"/>
                <a:cs typeface="조선일보명조" panose="02030304000000000000" pitchFamily="18" charset="-127"/>
              </a:rPr>
              <a:t>Must be written</a:t>
            </a:r>
          </a:p>
          <a:p>
            <a:endParaRPr lang="en-US" altLang="ko-KR" b="1" dirty="0">
              <a:latin typeface="조선일보명조" panose="02030304000000000000" pitchFamily="18" charset="-127"/>
              <a:ea typeface="조선일보명조" panose="02030304000000000000" pitchFamily="18" charset="-127"/>
              <a:cs typeface="조선일보명조" panose="02030304000000000000" pitchFamily="18" charset="-127"/>
            </a:endParaRPr>
          </a:p>
          <a:p>
            <a:r>
              <a:rPr lang="en-US" altLang="ko-KR" sz="1500" b="1" dirty="0">
                <a:latin typeface="조선일보명조" panose="02030304000000000000" pitchFamily="18" charset="-127"/>
                <a:ea typeface="조선일보명조" panose="02030304000000000000" pitchFamily="18" charset="-127"/>
                <a:cs typeface="조선일보명조" panose="02030304000000000000" pitchFamily="18" charset="-127"/>
              </a:rPr>
              <a:t>App</a:t>
            </a:r>
            <a:r>
              <a:rPr lang="ko-KR" altLang="en-US" sz="1500" b="1"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1500" b="1" dirty="0">
                <a:latin typeface="조선일보명조" panose="02030304000000000000" pitchFamily="18" charset="-127"/>
                <a:ea typeface="조선일보명조" panose="02030304000000000000" pitchFamily="18" charset="-127"/>
                <a:cs typeface="조선일보명조" panose="02030304000000000000" pitchFamily="18" charset="-127"/>
              </a:rPr>
              <a:t>name </a:t>
            </a:r>
            <a:r>
              <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rPr>
              <a:t>(~32</a:t>
            </a:r>
            <a:r>
              <a:rPr lang="ko-KR" altLang="en-US" sz="1400" dirty="0">
                <a:latin typeface="조선일보명조" panose="02030304000000000000" pitchFamily="18" charset="-127"/>
                <a:ea typeface="조선일보명조" panose="02030304000000000000" pitchFamily="18" charset="-127"/>
                <a:cs typeface="조선일보명조" panose="02030304000000000000" pitchFamily="18" charset="-127"/>
              </a:rPr>
              <a:t> </a:t>
            </a:r>
            <a:r>
              <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rPr>
              <a:t>words)</a:t>
            </a:r>
          </a:p>
          <a:p>
            <a:r>
              <a:rPr lang="en-US" altLang="ko-KR" sz="1500" b="1" dirty="0">
                <a:latin typeface="조선일보명조" panose="02030304000000000000" pitchFamily="18" charset="-127"/>
                <a:ea typeface="조선일보명조" panose="02030304000000000000" pitchFamily="18" charset="-127"/>
                <a:cs typeface="조선일보명조" panose="02030304000000000000" pitchFamily="18" charset="-127"/>
              </a:rPr>
              <a:t>Application description </a:t>
            </a:r>
            <a:r>
              <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rPr>
              <a:t>(10~200 words)</a:t>
            </a:r>
          </a:p>
          <a:p>
            <a:r>
              <a:rPr lang="en-US" altLang="ko-KR" sz="1500" b="1" dirty="0">
                <a:latin typeface="조선일보명조" panose="02030304000000000000" pitchFamily="18" charset="-127"/>
                <a:ea typeface="조선일보명조" panose="02030304000000000000" pitchFamily="18" charset="-127"/>
                <a:cs typeface="조선일보명조" panose="02030304000000000000" pitchFamily="18" charset="-127"/>
              </a:rPr>
              <a:t>Website URL </a:t>
            </a:r>
            <a:r>
              <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rPr>
              <a:t>(Ability to display the origin of tweets you create)</a:t>
            </a:r>
            <a:r>
              <a:rPr lang="ko-KR" altLang="en-US" sz="1400" dirty="0">
                <a:latin typeface="조선일보명조" panose="02030304000000000000" pitchFamily="18" charset="-127"/>
                <a:ea typeface="조선일보명조" panose="02030304000000000000" pitchFamily="18" charset="-127"/>
                <a:cs typeface="조선일보명조" panose="02030304000000000000" pitchFamily="18" charset="-127"/>
              </a:rPr>
              <a:t> </a:t>
            </a:r>
            <a:endParaRPr lang="en-US" altLang="ko-KR" dirty="0">
              <a:latin typeface="조선일보명조" panose="02030304000000000000" pitchFamily="18" charset="-127"/>
              <a:ea typeface="조선일보명조" panose="02030304000000000000" pitchFamily="18" charset="-127"/>
              <a:cs typeface="조선일보명조" panose="02030304000000000000" pitchFamily="18" charset="-127"/>
            </a:endParaRPr>
          </a:p>
          <a:p>
            <a:r>
              <a:rPr lang="en-US" altLang="ko-KR" sz="1500" b="1" dirty="0">
                <a:latin typeface="조선일보명조" panose="02030304000000000000" pitchFamily="18" charset="-127"/>
                <a:ea typeface="조선일보명조" panose="02030304000000000000" pitchFamily="18" charset="-127"/>
                <a:cs typeface="조선일보명조" panose="02030304000000000000" pitchFamily="18" charset="-127"/>
              </a:rPr>
              <a:t>Tell us how app will be used </a:t>
            </a:r>
            <a:r>
              <a:rPr lang="en-US" altLang="ko-KR" sz="1400" dirty="0">
                <a:latin typeface="조선일보명조" panose="02030304000000000000" pitchFamily="18" charset="-127"/>
                <a:ea typeface="조선일보명조" panose="02030304000000000000" pitchFamily="18" charset="-127"/>
                <a:cs typeface="조선일보명조" panose="02030304000000000000" pitchFamily="18" charset="-127"/>
              </a:rPr>
              <a:t>(100 words)</a:t>
            </a:r>
          </a:p>
        </p:txBody>
      </p:sp>
      <p:pic>
        <p:nvPicPr>
          <p:cNvPr id="33" name="그림 32">
            <a:extLst>
              <a:ext uri="{FF2B5EF4-FFF2-40B4-BE49-F238E27FC236}">
                <a16:creationId xmlns:a16="http://schemas.microsoft.com/office/drawing/2014/main" id="{F0425E46-5BB2-4F31-B37F-7EAB00CF8B42}"/>
              </a:ext>
            </a:extLst>
          </p:cNvPr>
          <p:cNvPicPr>
            <a:picLocks noChangeAspect="1"/>
          </p:cNvPicPr>
          <p:nvPr/>
        </p:nvPicPr>
        <p:blipFill>
          <a:blip r:embed="rId5"/>
          <a:stretch>
            <a:fillRect/>
          </a:stretch>
        </p:blipFill>
        <p:spPr>
          <a:xfrm>
            <a:off x="3422163" y="4071719"/>
            <a:ext cx="7032919" cy="1913632"/>
          </a:xfrm>
          <a:prstGeom prst="rect">
            <a:avLst/>
          </a:prstGeom>
          <a:ln>
            <a:solidFill>
              <a:schemeClr val="tx1"/>
            </a:solidFill>
          </a:ln>
        </p:spPr>
      </p:pic>
      <p:cxnSp>
        <p:nvCxnSpPr>
          <p:cNvPr id="34" name="직선 화살표 연결선 33">
            <a:extLst>
              <a:ext uri="{FF2B5EF4-FFF2-40B4-BE49-F238E27FC236}">
                <a16:creationId xmlns:a16="http://schemas.microsoft.com/office/drawing/2014/main" id="{EF7B14E7-6BAD-450D-A68E-87E1F33138C0}"/>
              </a:ext>
            </a:extLst>
          </p:cNvPr>
          <p:cNvCxnSpPr>
            <a:cxnSpLocks/>
          </p:cNvCxnSpPr>
          <p:nvPr/>
        </p:nvCxnSpPr>
        <p:spPr>
          <a:xfrm>
            <a:off x="5827750" y="3672291"/>
            <a:ext cx="0" cy="32677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5" name="직선 화살표 연결선 34">
            <a:extLst>
              <a:ext uri="{FF2B5EF4-FFF2-40B4-BE49-F238E27FC236}">
                <a16:creationId xmlns:a16="http://schemas.microsoft.com/office/drawing/2014/main" id="{FFEF9987-E788-491A-9821-D216B815A853}"/>
              </a:ext>
            </a:extLst>
          </p:cNvPr>
          <p:cNvCxnSpPr>
            <a:cxnSpLocks/>
          </p:cNvCxnSpPr>
          <p:nvPr/>
        </p:nvCxnSpPr>
        <p:spPr>
          <a:xfrm>
            <a:off x="5152721" y="2602084"/>
            <a:ext cx="45626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7" name="직사각형 36">
            <a:extLst>
              <a:ext uri="{FF2B5EF4-FFF2-40B4-BE49-F238E27FC236}">
                <a16:creationId xmlns:a16="http://schemas.microsoft.com/office/drawing/2014/main" id="{CE7D322E-D37E-48F5-8BC4-FBF06A6F3200}"/>
              </a:ext>
            </a:extLst>
          </p:cNvPr>
          <p:cNvSpPr/>
          <p:nvPr/>
        </p:nvSpPr>
        <p:spPr>
          <a:xfrm>
            <a:off x="5601284" y="4920228"/>
            <a:ext cx="3959575" cy="33948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7" name="TextBox 16">
            <a:extLst>
              <a:ext uri="{FF2B5EF4-FFF2-40B4-BE49-F238E27FC236}">
                <a16:creationId xmlns:a16="http://schemas.microsoft.com/office/drawing/2014/main" id="{88E709A0-853A-4DCC-908E-0927D452C587}"/>
              </a:ext>
            </a:extLst>
          </p:cNvPr>
          <p:cNvSpPr txBox="1"/>
          <p:nvPr/>
        </p:nvSpPr>
        <p:spPr>
          <a:xfrm>
            <a:off x="475129" y="916859"/>
            <a:ext cx="6861174" cy="338554"/>
          </a:xfrm>
          <a:prstGeom prst="rect">
            <a:avLst/>
          </a:prstGeom>
          <a:noFill/>
        </p:spPr>
        <p:txBody>
          <a:bodyPr wrap="none" rtlCol="0">
            <a:spAutoFit/>
          </a:bodyPr>
          <a:lstStyle/>
          <a:p>
            <a:r>
              <a:rPr lang="en-US" altLang="ko-KR" sz="1600" b="1" dirty="0">
                <a:solidFill>
                  <a:schemeClr val="bg2">
                    <a:lumMod val="75000"/>
                  </a:schemeClr>
                </a:solidFill>
                <a:latin typeface="조선일보명조" panose="02030304000000000000" pitchFamily="18" charset="-127"/>
                <a:ea typeface="조선일보명조" panose="02030304000000000000" pitchFamily="18" charset="-127"/>
                <a:cs typeface="조선일보명조" panose="02030304000000000000" pitchFamily="18" charset="-127"/>
              </a:rPr>
              <a:t>Twitter keywords Search API based Analysis (The 19th President Election)</a:t>
            </a:r>
          </a:p>
        </p:txBody>
      </p:sp>
      <p:sp>
        <p:nvSpPr>
          <p:cNvPr id="8" name="직사각형 7">
            <a:extLst>
              <a:ext uri="{FF2B5EF4-FFF2-40B4-BE49-F238E27FC236}">
                <a16:creationId xmlns:a16="http://schemas.microsoft.com/office/drawing/2014/main" id="{B23E8C19-5A7C-4322-A33B-64D81239565D}"/>
              </a:ext>
            </a:extLst>
          </p:cNvPr>
          <p:cNvSpPr/>
          <p:nvPr/>
        </p:nvSpPr>
        <p:spPr>
          <a:xfrm>
            <a:off x="3422163" y="6251976"/>
            <a:ext cx="4907113" cy="369332"/>
          </a:xfrm>
          <a:prstGeom prst="rect">
            <a:avLst/>
          </a:prstGeom>
        </p:spPr>
        <p:txBody>
          <a:bodyPr wrap="none">
            <a:spAutoFit/>
          </a:bodyPr>
          <a:lstStyle/>
          <a:p>
            <a:pPr lvl="0" eaLnBrk="0" fontAlgn="base" latinLnBrk="0" hangingPunct="0">
              <a:spcBef>
                <a:spcPct val="0"/>
              </a:spcBef>
              <a:spcAft>
                <a:spcPct val="0"/>
              </a:spcAft>
            </a:pPr>
            <a:r>
              <a:rPr lang="ko-KR" altLang="ko-KR" b="1" dirty="0" err="1">
                <a:solidFill>
                  <a:srgbClr val="222222"/>
                </a:solidFill>
                <a:latin typeface="조선일보명조" panose="02030304000000000000" pitchFamily="18" charset="-127"/>
                <a:ea typeface="조선일보명조" panose="02030304000000000000" pitchFamily="18" charset="-127"/>
                <a:cs typeface="조선일보명조" panose="02030304000000000000" pitchFamily="18" charset="-127"/>
              </a:rPr>
              <a:t>If</a:t>
            </a:r>
            <a:r>
              <a:rPr lang="ko-KR" altLang="ko-KR" b="1" dirty="0">
                <a:solidFill>
                  <a:srgbClr val="222222"/>
                </a:solidFill>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ko-KR" b="1" dirty="0" err="1">
                <a:solidFill>
                  <a:srgbClr val="222222"/>
                </a:solidFill>
                <a:latin typeface="조선일보명조" panose="02030304000000000000" pitchFamily="18" charset="-127"/>
                <a:ea typeface="조선일보명조" panose="02030304000000000000" pitchFamily="18" charset="-127"/>
                <a:cs typeface="조선일보명조" panose="02030304000000000000" pitchFamily="18" charset="-127"/>
              </a:rPr>
              <a:t>you</a:t>
            </a:r>
            <a:r>
              <a:rPr lang="ko-KR" altLang="ko-KR" b="1" dirty="0">
                <a:solidFill>
                  <a:srgbClr val="222222"/>
                </a:solidFill>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ko-KR" b="1" dirty="0" err="1">
                <a:solidFill>
                  <a:srgbClr val="222222"/>
                </a:solidFill>
                <a:latin typeface="조선일보명조" panose="02030304000000000000" pitchFamily="18" charset="-127"/>
                <a:ea typeface="조선일보명조" panose="02030304000000000000" pitchFamily="18" charset="-127"/>
                <a:cs typeface="조선일보명조" panose="02030304000000000000" pitchFamily="18" charset="-127"/>
              </a:rPr>
              <a:t>fill</a:t>
            </a:r>
            <a:r>
              <a:rPr lang="ko-KR" altLang="ko-KR" b="1" dirty="0">
                <a:solidFill>
                  <a:srgbClr val="222222"/>
                </a:solidFill>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ko-KR" b="1" dirty="0" err="1">
                <a:solidFill>
                  <a:srgbClr val="222222"/>
                </a:solidFill>
                <a:latin typeface="조선일보명조" panose="02030304000000000000" pitchFamily="18" charset="-127"/>
                <a:ea typeface="조선일보명조" panose="02030304000000000000" pitchFamily="18" charset="-127"/>
                <a:cs typeface="조선일보명조" panose="02030304000000000000" pitchFamily="18" charset="-127"/>
              </a:rPr>
              <a:t>out</a:t>
            </a:r>
            <a:r>
              <a:rPr lang="ko-KR" altLang="ko-KR" b="1" dirty="0">
                <a:solidFill>
                  <a:srgbClr val="222222"/>
                </a:solidFill>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ko-KR" b="1" dirty="0" err="1">
                <a:solidFill>
                  <a:srgbClr val="222222"/>
                </a:solidFill>
                <a:latin typeface="조선일보명조" panose="02030304000000000000" pitchFamily="18" charset="-127"/>
                <a:ea typeface="조선일보명조" panose="02030304000000000000" pitchFamily="18" charset="-127"/>
                <a:cs typeface="조선일보명조" panose="02030304000000000000" pitchFamily="18" charset="-127"/>
              </a:rPr>
              <a:t>some</a:t>
            </a:r>
            <a:r>
              <a:rPr lang="ko-KR" altLang="ko-KR" b="1" dirty="0">
                <a:solidFill>
                  <a:srgbClr val="222222"/>
                </a:solidFill>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ko-KR" b="1" dirty="0" err="1">
                <a:solidFill>
                  <a:srgbClr val="222222"/>
                </a:solidFill>
                <a:latin typeface="조선일보명조" panose="02030304000000000000" pitchFamily="18" charset="-127"/>
                <a:ea typeface="조선일보명조" panose="02030304000000000000" pitchFamily="18" charset="-127"/>
                <a:cs typeface="조선일보명조" panose="02030304000000000000" pitchFamily="18" charset="-127"/>
              </a:rPr>
              <a:t>questions</a:t>
            </a:r>
            <a:r>
              <a:rPr lang="ko-KR" altLang="ko-KR" b="1" dirty="0">
                <a:solidFill>
                  <a:srgbClr val="222222"/>
                </a:solidFill>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ko-KR" b="1" dirty="0" err="1">
                <a:solidFill>
                  <a:srgbClr val="222222"/>
                </a:solidFill>
                <a:latin typeface="조선일보명조" panose="02030304000000000000" pitchFamily="18" charset="-127"/>
                <a:ea typeface="조선일보명조" panose="02030304000000000000" pitchFamily="18" charset="-127"/>
                <a:cs typeface="조선일보명조" panose="02030304000000000000" pitchFamily="18" charset="-127"/>
              </a:rPr>
              <a:t>you</a:t>
            </a:r>
            <a:r>
              <a:rPr lang="ko-KR" altLang="ko-KR" b="1" dirty="0">
                <a:solidFill>
                  <a:srgbClr val="222222"/>
                </a:solidFill>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ko-KR" b="1" dirty="0" err="1">
                <a:solidFill>
                  <a:srgbClr val="222222"/>
                </a:solidFill>
                <a:latin typeface="조선일보명조" panose="02030304000000000000" pitchFamily="18" charset="-127"/>
                <a:ea typeface="조선일보명조" panose="02030304000000000000" pitchFamily="18" charset="-127"/>
                <a:cs typeface="조선일보명조" panose="02030304000000000000" pitchFamily="18" charset="-127"/>
              </a:rPr>
              <a:t>can</a:t>
            </a:r>
            <a:r>
              <a:rPr lang="ko-KR" altLang="ko-KR" b="1" dirty="0">
                <a:solidFill>
                  <a:srgbClr val="222222"/>
                </a:solidFill>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ko-KR" b="1" dirty="0" err="1">
                <a:solidFill>
                  <a:srgbClr val="222222"/>
                </a:solidFill>
                <a:latin typeface="조선일보명조" panose="02030304000000000000" pitchFamily="18" charset="-127"/>
                <a:ea typeface="조선일보명조" panose="02030304000000000000" pitchFamily="18" charset="-127"/>
                <a:cs typeface="조선일보명조" panose="02030304000000000000" pitchFamily="18" charset="-127"/>
              </a:rPr>
              <a:t>get</a:t>
            </a:r>
            <a:r>
              <a:rPr lang="ko-KR" altLang="ko-KR" b="1" dirty="0">
                <a:solidFill>
                  <a:srgbClr val="222222"/>
                </a:solidFill>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ko-KR" b="1" dirty="0" err="1">
                <a:solidFill>
                  <a:srgbClr val="222222"/>
                </a:solidFill>
                <a:latin typeface="조선일보명조" panose="02030304000000000000" pitchFamily="18" charset="-127"/>
                <a:ea typeface="조선일보명조" panose="02030304000000000000" pitchFamily="18" charset="-127"/>
                <a:cs typeface="조선일보명조" panose="02030304000000000000" pitchFamily="18" charset="-127"/>
              </a:rPr>
              <a:t>a</a:t>
            </a:r>
            <a:r>
              <a:rPr lang="ko-KR" altLang="ko-KR" b="1" dirty="0">
                <a:solidFill>
                  <a:srgbClr val="222222"/>
                </a:solidFill>
                <a:latin typeface="조선일보명조" panose="02030304000000000000" pitchFamily="18" charset="-127"/>
                <a:ea typeface="조선일보명조" panose="02030304000000000000" pitchFamily="18" charset="-127"/>
                <a:cs typeface="조선일보명조" panose="02030304000000000000" pitchFamily="18" charset="-127"/>
              </a:rPr>
              <a:t> </a:t>
            </a:r>
            <a:r>
              <a:rPr lang="ko-KR" altLang="ko-KR" b="1" dirty="0" err="1">
                <a:solidFill>
                  <a:srgbClr val="222222"/>
                </a:solidFill>
                <a:latin typeface="조선일보명조" panose="02030304000000000000" pitchFamily="18" charset="-127"/>
                <a:ea typeface="조선일보명조" panose="02030304000000000000" pitchFamily="18" charset="-127"/>
                <a:cs typeface="조선일보명조" panose="02030304000000000000" pitchFamily="18" charset="-127"/>
              </a:rPr>
              <a:t>key</a:t>
            </a:r>
            <a:r>
              <a:rPr lang="ko-KR" altLang="ko-KR" b="1" dirty="0">
                <a:solidFill>
                  <a:srgbClr val="222222"/>
                </a:solidFill>
                <a:latin typeface="조선일보명조" panose="02030304000000000000" pitchFamily="18" charset="-127"/>
                <a:ea typeface="조선일보명조" panose="02030304000000000000" pitchFamily="18" charset="-127"/>
                <a:cs typeface="조선일보명조" panose="02030304000000000000" pitchFamily="18" charset="-127"/>
              </a:rPr>
              <a:t>.</a:t>
            </a:r>
            <a:r>
              <a:rPr lang="ko-KR" altLang="ko-KR" sz="500" b="1" dirty="0">
                <a:latin typeface="조선일보명조" panose="02030304000000000000" pitchFamily="18" charset="-127"/>
                <a:ea typeface="조선일보명조" panose="02030304000000000000" pitchFamily="18" charset="-127"/>
                <a:cs typeface="조선일보명조" panose="02030304000000000000" pitchFamily="18" charset="-127"/>
              </a:rPr>
              <a:t> </a:t>
            </a:r>
            <a:endParaRPr lang="ko-KR" altLang="ko-KR" sz="1400" b="1" dirty="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2" name="슬라이드 번호 개체 틀 1">
            <a:extLst>
              <a:ext uri="{FF2B5EF4-FFF2-40B4-BE49-F238E27FC236}">
                <a16:creationId xmlns:a16="http://schemas.microsoft.com/office/drawing/2014/main" id="{2C5EBDF0-7360-411F-B10D-74ED8C0A5E4C}"/>
              </a:ext>
            </a:extLst>
          </p:cNvPr>
          <p:cNvSpPr>
            <a:spLocks noGrp="1"/>
          </p:cNvSpPr>
          <p:nvPr>
            <p:ph type="sldNum" sz="quarter" idx="12"/>
          </p:nvPr>
        </p:nvSpPr>
        <p:spPr/>
        <p:txBody>
          <a:bodyPr/>
          <a:lstStyle/>
          <a:p>
            <a:fld id="{4F2997A9-76DD-44FB-8883-7AC0BC848202}" type="slidenum">
              <a:rPr lang="ko-KR" altLang="en-US" smtClean="0">
                <a:latin typeface="조선일보명조" panose="02030304000000000000" pitchFamily="18" charset="-127"/>
                <a:ea typeface="조선일보명조" panose="02030304000000000000" pitchFamily="18" charset="-127"/>
                <a:cs typeface="조선일보명조" panose="02030304000000000000" pitchFamily="18" charset="-127"/>
              </a:rPr>
              <a:t>9</a:t>
            </a:fld>
            <a:endParaRPr lang="ko-KR" altLang="en-US">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
        <p:nvSpPr>
          <p:cNvPr id="18" name="TextBox 17">
            <a:extLst>
              <a:ext uri="{FF2B5EF4-FFF2-40B4-BE49-F238E27FC236}">
                <a16:creationId xmlns:a16="http://schemas.microsoft.com/office/drawing/2014/main" id="{B47BC9F0-A202-44AA-8CE0-4B998C29CE17}"/>
              </a:ext>
            </a:extLst>
          </p:cNvPr>
          <p:cNvSpPr txBox="1"/>
          <p:nvPr/>
        </p:nvSpPr>
        <p:spPr>
          <a:xfrm>
            <a:off x="11306909" y="6400413"/>
            <a:ext cx="495649" cy="276999"/>
          </a:xfrm>
          <a:prstGeom prst="rect">
            <a:avLst/>
          </a:prstGeom>
          <a:noFill/>
        </p:spPr>
        <p:txBody>
          <a:bodyPr wrap="none" rtlCol="0">
            <a:spAutoFit/>
          </a:bodyPr>
          <a:lstStyle/>
          <a:p>
            <a:r>
              <a:rPr lang="en-US" altLang="ko-KR" sz="1200">
                <a:latin typeface="조선일보명조" panose="02030304000000000000" pitchFamily="18" charset="-127"/>
                <a:ea typeface="조선일보명조" panose="02030304000000000000" pitchFamily="18" charset="-127"/>
                <a:cs typeface="조선일보명조" panose="02030304000000000000" pitchFamily="18" charset="-127"/>
              </a:rPr>
              <a:t>/ 29 </a:t>
            </a:r>
            <a:endParaRPr lang="ko-KR" altLang="en-US" sz="1200">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spTree>
    <p:extLst>
      <p:ext uri="{BB962C8B-B14F-4D97-AF65-F5344CB8AC3E}">
        <p14:creationId xmlns:p14="http://schemas.microsoft.com/office/powerpoint/2010/main" val="1973814221"/>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TotalTime>
  <Words>7894</Words>
  <Application>Microsoft Office PowerPoint</Application>
  <PresentationFormat>와이드스크린</PresentationFormat>
  <Paragraphs>838</Paragraphs>
  <Slides>46</Slides>
  <Notes>45</Notes>
  <HiddenSlides>14</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46</vt:i4>
      </vt:variant>
    </vt:vector>
  </HeadingPairs>
  <TitlesOfParts>
    <vt:vector size="52" baseType="lpstr">
      <vt:lpstr>맑은 고딕</vt:lpstr>
      <vt:lpstr>Arial</vt:lpstr>
      <vt:lpstr>휴먼명조</vt:lpstr>
      <vt:lpstr>조선일보명조</vt:lpstr>
      <vt:lpstr>나눔바른고딕</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yunhyuck</dc:creator>
  <cp:lastModifiedBy>석준 이</cp:lastModifiedBy>
  <cp:revision>649</cp:revision>
  <dcterms:created xsi:type="dcterms:W3CDTF">2019-05-01T02:18:31Z</dcterms:created>
  <dcterms:modified xsi:type="dcterms:W3CDTF">2019-06-12T11:18:35Z</dcterms:modified>
</cp:coreProperties>
</file>